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3.xml" ContentType="application/vnd.openxmlformats-officedocument.theme+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theme/themeOverride1.xml" ContentType="application/vnd.openxmlformats-officedocument.themeOverr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730" r:id="rId4"/>
    <p:sldMasterId id="2147483749" r:id="rId5"/>
    <p:sldMasterId id="2147483751" r:id="rId6"/>
    <p:sldMasterId id="2147483784" r:id="rId7"/>
  </p:sldMasterIdLst>
  <p:notesMasterIdLst>
    <p:notesMasterId r:id="rId71"/>
  </p:notesMasterIdLst>
  <p:handoutMasterIdLst>
    <p:handoutMasterId r:id="rId72"/>
  </p:handoutMasterIdLst>
  <p:sldIdLst>
    <p:sldId id="330" r:id="rId8"/>
    <p:sldId id="301" r:id="rId9"/>
    <p:sldId id="303" r:id="rId10"/>
    <p:sldId id="401" r:id="rId11"/>
    <p:sldId id="394" r:id="rId12"/>
    <p:sldId id="352" r:id="rId13"/>
    <p:sldId id="354" r:id="rId14"/>
    <p:sldId id="404" r:id="rId15"/>
    <p:sldId id="406" r:id="rId16"/>
    <p:sldId id="356" r:id="rId17"/>
    <p:sldId id="407" r:id="rId18"/>
    <p:sldId id="357" r:id="rId19"/>
    <p:sldId id="358" r:id="rId20"/>
    <p:sldId id="359" r:id="rId21"/>
    <p:sldId id="360" r:id="rId22"/>
    <p:sldId id="410" r:id="rId23"/>
    <p:sldId id="411" r:id="rId24"/>
    <p:sldId id="412" r:id="rId25"/>
    <p:sldId id="413" r:id="rId26"/>
    <p:sldId id="414" r:id="rId27"/>
    <p:sldId id="378" r:id="rId28"/>
    <p:sldId id="405" r:id="rId29"/>
    <p:sldId id="380" r:id="rId30"/>
    <p:sldId id="381" r:id="rId31"/>
    <p:sldId id="382" r:id="rId32"/>
    <p:sldId id="383" r:id="rId33"/>
    <p:sldId id="384" r:id="rId34"/>
    <p:sldId id="385" r:id="rId35"/>
    <p:sldId id="408" r:id="rId36"/>
    <p:sldId id="387" r:id="rId37"/>
    <p:sldId id="388" r:id="rId38"/>
    <p:sldId id="389" r:id="rId39"/>
    <p:sldId id="390" r:id="rId40"/>
    <p:sldId id="391" r:id="rId41"/>
    <p:sldId id="392" r:id="rId42"/>
    <p:sldId id="409" r:id="rId43"/>
    <p:sldId id="421" r:id="rId44"/>
    <p:sldId id="417" r:id="rId45"/>
    <p:sldId id="331" r:id="rId46"/>
    <p:sldId id="424" r:id="rId47"/>
    <p:sldId id="425" r:id="rId48"/>
    <p:sldId id="334" r:id="rId49"/>
    <p:sldId id="335" r:id="rId50"/>
    <p:sldId id="336" r:id="rId51"/>
    <p:sldId id="338" r:id="rId52"/>
    <p:sldId id="339" r:id="rId53"/>
    <p:sldId id="340" r:id="rId54"/>
    <p:sldId id="341" r:id="rId55"/>
    <p:sldId id="342" r:id="rId56"/>
    <p:sldId id="343" r:id="rId57"/>
    <p:sldId id="344" r:id="rId58"/>
    <p:sldId id="345" r:id="rId59"/>
    <p:sldId id="346" r:id="rId60"/>
    <p:sldId id="347" r:id="rId61"/>
    <p:sldId id="419" r:id="rId62"/>
    <p:sldId id="327" r:id="rId63"/>
    <p:sldId id="351" r:id="rId64"/>
    <p:sldId id="321" r:id="rId65"/>
    <p:sldId id="322" r:id="rId66"/>
    <p:sldId id="349" r:id="rId67"/>
    <p:sldId id="329" r:id="rId68"/>
    <p:sldId id="423" r:id="rId69"/>
    <p:sldId id="291" r:id="rId70"/>
  </p:sldIdLst>
  <p:sldSz cx="12188825" cy="6858000"/>
  <p:notesSz cx="6858000" cy="9296400"/>
  <p:embeddedFontLst>
    <p:embeddedFont>
      <p:font typeface="Segoe UI" panose="020B0502040204020203" pitchFamily="34" charset="0"/>
      <p:regular r:id="rId73"/>
      <p:bold r:id="rId74"/>
      <p:italic r:id="rId75"/>
      <p:boldItalic r:id="rId76"/>
    </p:embeddedFont>
    <p:embeddedFont>
      <p:font typeface="宋体" panose="02010600030101010101" pitchFamily="2" charset="-122"/>
      <p:regular r:id="rId77"/>
    </p:embeddedFont>
    <p:embeddedFont>
      <p:font typeface="Segoe UI Light" panose="020B0502040204020203" pitchFamily="34" charset="0"/>
      <p:regular r:id="rId78"/>
      <p:italic r:id="rId79"/>
    </p:embeddedFont>
    <p:embeddedFont>
      <p:font typeface="Consolas" panose="020B0609020204030204" pitchFamily="49" charset="0"/>
      <p:regular r:id="rId80"/>
      <p:bold r:id="rId81"/>
      <p:italic r:id="rId82"/>
      <p:boldItalic r:id="rId83"/>
    </p:embeddedFont>
  </p:embeddedFontLst>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521415D9-36F7-43E2-AB2F-B90AF26B5E84}">
      <p14:sectionLst xmlns:p14="http://schemas.microsoft.com/office/powerpoint/2010/main">
        <p14:section name="Cloud Computing Introduction" id="{C32BF143-2A19-4EE7-8BD5-6798161C09D7}">
          <p14:sldIdLst>
            <p14:sldId id="330"/>
            <p14:sldId id="301"/>
            <p14:sldId id="303"/>
          </p14:sldIdLst>
        </p14:section>
        <p14:section name="Windows Azure" id="{5E4156E2-A099-4F51-80BA-A0A1B5CA74F0}">
          <p14:sldIdLst>
            <p14:sldId id="401"/>
            <p14:sldId id="394"/>
            <p14:sldId id="352"/>
            <p14:sldId id="354"/>
            <p14:sldId id="404"/>
            <p14:sldId id="406"/>
          </p14:sldIdLst>
        </p14:section>
        <p14:section name="Virtual Machines" id="{F0F5B035-F424-4FA7-B544-D9588B3F33E0}">
          <p14:sldIdLst>
            <p14:sldId id="356"/>
            <p14:sldId id="407"/>
            <p14:sldId id="357"/>
            <p14:sldId id="358"/>
            <p14:sldId id="359"/>
            <p14:sldId id="360"/>
            <p14:sldId id="410"/>
            <p14:sldId id="411"/>
            <p14:sldId id="412"/>
            <p14:sldId id="413"/>
            <p14:sldId id="414"/>
          </p14:sldIdLst>
        </p14:section>
        <p14:section name="Web Sites" id="{264A8B60-B9FA-4432-95A4-7895E89FC737}">
          <p14:sldIdLst>
            <p14:sldId id="378"/>
            <p14:sldId id="405"/>
            <p14:sldId id="380"/>
            <p14:sldId id="381"/>
            <p14:sldId id="382"/>
            <p14:sldId id="383"/>
            <p14:sldId id="384"/>
          </p14:sldIdLst>
        </p14:section>
        <p14:section name="Cloud Services" id="{2CDE6F8B-A3B9-4ADE-8466-D31A7C4BE270}">
          <p14:sldIdLst>
            <p14:sldId id="385"/>
            <p14:sldId id="408"/>
            <p14:sldId id="387"/>
            <p14:sldId id="388"/>
            <p14:sldId id="389"/>
            <p14:sldId id="390"/>
            <p14:sldId id="391"/>
            <p14:sldId id="392"/>
            <p14:sldId id="409"/>
          </p14:sldIdLst>
        </p14:section>
        <p14:section name="Mobile Services" id="{A7926C0C-C706-47FE-88BB-DB49AB39A9D7}">
          <p14:sldIdLst>
            <p14:sldId id="421"/>
            <p14:sldId id="417"/>
          </p14:sldIdLst>
        </p14:section>
        <p14:section name="Building Block Services" id="{8083865B-29DE-456D-BC63-C1192E8D5085}">
          <p14:sldIdLst>
            <p14:sldId id="331"/>
            <p14:sldId id="424"/>
            <p14:sldId id="425"/>
          </p14:sldIdLst>
        </p14:section>
        <p14:section name="SQL Database" id="{F2B7DB92-3B3A-410A-A281-626A2A66ED0C}">
          <p14:sldIdLst>
            <p14:sldId id="334"/>
            <p14:sldId id="335"/>
          </p14:sldIdLst>
        </p14:section>
        <p14:section name="Blob Storage" id="{2051A546-2383-44DC-A095-2A4ABEEFB210}">
          <p14:sldIdLst>
            <p14:sldId id="336"/>
          </p14:sldIdLst>
        </p14:section>
        <p14:section name="Cache" id="{9F044814-AFDA-4CD2-80EF-7C0F4157E6C3}">
          <p14:sldIdLst>
            <p14:sldId id="338"/>
            <p14:sldId id="339"/>
            <p14:sldId id="340"/>
            <p14:sldId id="341"/>
            <p14:sldId id="342"/>
          </p14:sldIdLst>
        </p14:section>
        <p14:section name="Identity &amp; Service Bus" id="{FEB934FC-C07F-4B70-9AA6-EDDF34557D53}">
          <p14:sldIdLst>
            <p14:sldId id="343"/>
            <p14:sldId id="344"/>
            <p14:sldId id="345"/>
            <p14:sldId id="346"/>
            <p14:sldId id="347"/>
          </p14:sldIdLst>
        </p14:section>
        <p14:section name="Windows Azure Store" id="{8E9D1627-CB23-47A1-87B2-2C7B6494C3DB}">
          <p14:sldIdLst>
            <p14:sldId id="419"/>
          </p14:sldIdLst>
        </p14:section>
        <p14:section name="Pricing &amp; SLAs" id="{A8BCCDB2-C8CF-4EEC-A4AD-705A02E77EC6}">
          <p14:sldIdLst>
            <p14:sldId id="327"/>
            <p14:sldId id="351"/>
            <p14:sldId id="321"/>
            <p14:sldId id="322"/>
          </p14:sldIdLst>
        </p14:section>
        <p14:section name="Closing" id="{8AF084D8-4D86-40FB-8932-4F6AA17A5223}">
          <p14:sldIdLst>
            <p14:sldId id="349"/>
            <p14:sldId id="329"/>
            <p14:sldId id="423"/>
            <p14:sldId id="291"/>
          </p14:sldIdLst>
        </p14:section>
        <p14:section name="Appendix" id="{E276D7D1-D5C0-4C73-B840-F49C3AEB0FA9}">
          <p14:sldIdLst/>
        </p14:section>
      </p14:sectionLst>
    </p:ext>
    <p:ext uri="{EFAFB233-063F-42B5-8137-9DF3F51BA10A}">
      <p15:sldGuideLst xmlns:p15="http://schemas.microsoft.com/office/powerpoint/2012/main">
        <p15:guide id="1" orient="horz" pos="2160">
          <p15:clr>
            <a:srgbClr val="A4A3A4"/>
          </p15:clr>
        </p15:guide>
        <p15:guide id="2" orient="horz" pos="911">
          <p15:clr>
            <a:srgbClr val="A4A3A4"/>
          </p15:clr>
        </p15:guide>
        <p15:guide id="3" orient="horz" pos="1199">
          <p15:clr>
            <a:srgbClr val="A4A3A4"/>
          </p15:clr>
        </p15:guide>
        <p15:guide id="4" orient="horz" pos="1487">
          <p15:clr>
            <a:srgbClr val="A4A3A4"/>
          </p15:clr>
        </p15:guide>
        <p15:guide id="5" orient="horz" pos="2729">
          <p15:clr>
            <a:srgbClr val="A4A3A4"/>
          </p15:clr>
        </p15:guide>
        <p15:guide id="6" orient="horz" pos="4176">
          <p15:clr>
            <a:srgbClr val="A4A3A4"/>
          </p15:clr>
        </p15:guide>
        <p15:guide id="7" pos="3839">
          <p15:clr>
            <a:srgbClr val="A4A3A4"/>
          </p15:clr>
        </p15:guide>
        <p15:guide id="8" pos="326">
          <p15:clr>
            <a:srgbClr val="A4A3A4"/>
          </p15:clr>
        </p15:guide>
        <p15:guide id="9" pos="7067">
          <p15:clr>
            <a:srgbClr val="A4A3A4"/>
          </p15:clr>
        </p15:guide>
        <p15:guide id="10" pos="7355">
          <p15:clr>
            <a:srgbClr val="A4A3A4"/>
          </p15:clr>
        </p15:guide>
      </p15:sldGuideLst>
    </p:ext>
    <p:ext uri="{2D200454-40CA-4A62-9FC3-DE9A4176ACB9}">
      <p15:notesGuideLst xmlns:p15="http://schemas.microsoft.com/office/powerpoint/2012/main">
        <p15:guide id="1" orient="horz" pos="2928">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ames Conard" initials="JC" lastIdx="4" clrIdx="0">
    <p:extLst>
      <p:ext uri="{19B8F6BF-5375-455C-9EA6-DF929625EA0E}">
        <p15:presenceInfo xmlns:p15="http://schemas.microsoft.com/office/powerpoint/2012/main" userId="S-1-5-21-124525095-708259637-1543119021-25642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F5F5F"/>
    <a:srgbClr val="595959"/>
    <a:srgbClr val="61616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954" autoAdjust="0"/>
    <p:restoredTop sz="62818" autoAdjust="0"/>
  </p:normalViewPr>
  <p:slideViewPr>
    <p:cSldViewPr snapToGrid="0">
      <p:cViewPr varScale="1">
        <p:scale>
          <a:sx n="103" d="100"/>
          <a:sy n="103" d="100"/>
        </p:scale>
        <p:origin x="2124" y="102"/>
      </p:cViewPr>
      <p:guideLst>
        <p:guide orient="horz" pos="2160"/>
        <p:guide orient="horz" pos="911"/>
        <p:guide orient="horz" pos="1199"/>
        <p:guide orient="horz" pos="1487"/>
        <p:guide orient="horz" pos="2729"/>
        <p:guide orient="horz" pos="4176"/>
        <p:guide pos="3839"/>
        <p:guide pos="326"/>
        <p:guide pos="7067"/>
        <p:guide pos="7355"/>
      </p:guideLst>
    </p:cSldViewPr>
  </p:slideViewPr>
  <p:notesTextViewPr>
    <p:cViewPr>
      <p:scale>
        <a:sx n="100" d="100"/>
        <a:sy n="100" d="100"/>
      </p:scale>
      <p:origin x="0" y="0"/>
    </p:cViewPr>
  </p:notesTextViewPr>
  <p:sorterViewPr>
    <p:cViewPr>
      <p:scale>
        <a:sx n="100" d="100"/>
        <a:sy n="100" d="100"/>
      </p:scale>
      <p:origin x="0" y="-20628"/>
    </p:cViewPr>
  </p:sorterViewPr>
  <p:notesViewPr>
    <p:cSldViewPr snapToGrid="0" showGuides="1">
      <p:cViewPr varScale="1">
        <p:scale>
          <a:sx n="55" d="100"/>
          <a:sy n="55" d="100"/>
        </p:scale>
        <p:origin x="-1776" y="-102"/>
      </p:cViewPr>
      <p:guideLst>
        <p:guide orient="horz" pos="2928"/>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9.xml"/><Relationship Id="rId21" Type="http://schemas.openxmlformats.org/officeDocument/2006/relationships/slide" Target="slides/slide14.xml"/><Relationship Id="rId42" Type="http://schemas.openxmlformats.org/officeDocument/2006/relationships/slide" Target="slides/slide35.xml"/><Relationship Id="rId47" Type="http://schemas.openxmlformats.org/officeDocument/2006/relationships/slide" Target="slides/slide40.xml"/><Relationship Id="rId63" Type="http://schemas.openxmlformats.org/officeDocument/2006/relationships/slide" Target="slides/slide56.xml"/><Relationship Id="rId68" Type="http://schemas.openxmlformats.org/officeDocument/2006/relationships/slide" Target="slides/slide61.xml"/><Relationship Id="rId84" Type="http://schemas.openxmlformats.org/officeDocument/2006/relationships/commentAuthors" Target="commentAuthors.xml"/><Relationship Id="rId16" Type="http://schemas.openxmlformats.org/officeDocument/2006/relationships/slide" Target="slides/slide9.xml"/><Relationship Id="rId11" Type="http://schemas.openxmlformats.org/officeDocument/2006/relationships/slide" Target="slides/slide4.xml"/><Relationship Id="rId32" Type="http://schemas.openxmlformats.org/officeDocument/2006/relationships/slide" Target="slides/slide25.xml"/><Relationship Id="rId37" Type="http://schemas.openxmlformats.org/officeDocument/2006/relationships/slide" Target="slides/slide30.xml"/><Relationship Id="rId53" Type="http://schemas.openxmlformats.org/officeDocument/2006/relationships/slide" Target="slides/slide46.xml"/><Relationship Id="rId58" Type="http://schemas.openxmlformats.org/officeDocument/2006/relationships/slide" Target="slides/slide51.xml"/><Relationship Id="rId74" Type="http://schemas.openxmlformats.org/officeDocument/2006/relationships/font" Target="fonts/font2.fntdata"/><Relationship Id="rId79" Type="http://schemas.openxmlformats.org/officeDocument/2006/relationships/font" Target="fonts/font7.fntdata"/><Relationship Id="rId5" Type="http://schemas.openxmlformats.org/officeDocument/2006/relationships/slideMaster" Target="slideMasters/slideMaster2.xml"/><Relationship Id="rId19" Type="http://schemas.openxmlformats.org/officeDocument/2006/relationships/slide" Target="slides/slide1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slide" Target="slides/slide49.xml"/><Relationship Id="rId64" Type="http://schemas.openxmlformats.org/officeDocument/2006/relationships/slide" Target="slides/slide57.xml"/><Relationship Id="rId69" Type="http://schemas.openxmlformats.org/officeDocument/2006/relationships/slide" Target="slides/slide62.xml"/><Relationship Id="rId77" Type="http://schemas.openxmlformats.org/officeDocument/2006/relationships/font" Target="fonts/font5.fntdata"/><Relationship Id="rId8" Type="http://schemas.openxmlformats.org/officeDocument/2006/relationships/slide" Target="slides/slide1.xml"/><Relationship Id="rId51" Type="http://schemas.openxmlformats.org/officeDocument/2006/relationships/slide" Target="slides/slide44.xml"/><Relationship Id="rId72" Type="http://schemas.openxmlformats.org/officeDocument/2006/relationships/handoutMaster" Target="handoutMasters/handoutMaster1.xml"/><Relationship Id="rId80" Type="http://schemas.openxmlformats.org/officeDocument/2006/relationships/font" Target="fonts/font8.fntdata"/><Relationship Id="rId85"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slide" Target="slides/slide52.xml"/><Relationship Id="rId67" Type="http://schemas.openxmlformats.org/officeDocument/2006/relationships/slide" Target="slides/slide60.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slide" Target="slides/slide55.xml"/><Relationship Id="rId70" Type="http://schemas.openxmlformats.org/officeDocument/2006/relationships/slide" Target="slides/slide63.xml"/><Relationship Id="rId75" Type="http://schemas.openxmlformats.org/officeDocument/2006/relationships/font" Target="fonts/font3.fntdata"/><Relationship Id="rId83" Type="http://schemas.openxmlformats.org/officeDocument/2006/relationships/font" Target="fonts/font11.fntdata"/><Relationship Id="rId88"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slide" Target="slides/slide53.xml"/><Relationship Id="rId65" Type="http://schemas.openxmlformats.org/officeDocument/2006/relationships/slide" Target="slides/slide58.xml"/><Relationship Id="rId73" Type="http://schemas.openxmlformats.org/officeDocument/2006/relationships/font" Target="fonts/font1.fntdata"/><Relationship Id="rId78" Type="http://schemas.openxmlformats.org/officeDocument/2006/relationships/font" Target="fonts/font6.fntdata"/><Relationship Id="rId81" Type="http://schemas.openxmlformats.org/officeDocument/2006/relationships/font" Target="fonts/font9.fntdata"/><Relationship Id="rId86"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2.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 Id="rId34" Type="http://schemas.openxmlformats.org/officeDocument/2006/relationships/slide" Target="slides/slide27.xml"/><Relationship Id="rId50" Type="http://schemas.openxmlformats.org/officeDocument/2006/relationships/slide" Target="slides/slide43.xml"/><Relationship Id="rId55" Type="http://schemas.openxmlformats.org/officeDocument/2006/relationships/slide" Target="slides/slide48.xml"/><Relationship Id="rId76" Type="http://schemas.openxmlformats.org/officeDocument/2006/relationships/font" Target="fonts/font4.fntdata"/><Relationship Id="rId7" Type="http://schemas.openxmlformats.org/officeDocument/2006/relationships/slideMaster" Target="slideMasters/slideMaster4.xml"/><Relationship Id="rId71" Type="http://schemas.openxmlformats.org/officeDocument/2006/relationships/notesMaster" Target="notesMasters/notesMaster1.xml"/><Relationship Id="rId2" Type="http://schemas.openxmlformats.org/officeDocument/2006/relationships/customXml" Target="../customXml/item2.xml"/><Relationship Id="rId29" Type="http://schemas.openxmlformats.org/officeDocument/2006/relationships/slide" Target="slides/slide22.xml"/><Relationship Id="rId24" Type="http://schemas.openxmlformats.org/officeDocument/2006/relationships/slide" Target="slides/slide17.xml"/><Relationship Id="rId40" Type="http://schemas.openxmlformats.org/officeDocument/2006/relationships/slide" Target="slides/slide33.xml"/><Relationship Id="rId45" Type="http://schemas.openxmlformats.org/officeDocument/2006/relationships/slide" Target="slides/slide38.xml"/><Relationship Id="rId66" Type="http://schemas.openxmlformats.org/officeDocument/2006/relationships/slide" Target="slides/slide59.xml"/><Relationship Id="rId87" Type="http://schemas.openxmlformats.org/officeDocument/2006/relationships/theme" Target="theme/theme1.xml"/><Relationship Id="rId61" Type="http://schemas.openxmlformats.org/officeDocument/2006/relationships/slide" Target="slides/slide54.xml"/><Relationship Id="rId82" Type="http://schemas.openxmlformats.org/officeDocument/2006/relationships/font" Target="fonts/font10.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65138"/>
          </a:xfrm>
          <a:prstGeom prst="rect">
            <a:avLst/>
          </a:prstGeom>
        </p:spPr>
        <p:txBody>
          <a:bodyPr vert="horz" lIns="91440" tIns="45720" rIns="91440" bIns="45720" rtlCol="0"/>
          <a:lstStyle>
            <a:lvl1pPr algn="l">
              <a:defRPr sz="1200"/>
            </a:lvl1pPr>
          </a:lstStyle>
          <a:p>
            <a:r>
              <a:rPr lang="en-US" dirty="0" smtClean="0">
                <a:latin typeface="Segoe UI" pitchFamily="34" charset="0"/>
              </a:rPr>
              <a:t>Windows Azure Overview</a:t>
            </a:r>
            <a:endParaRPr lang="en-US" dirty="0">
              <a:latin typeface="Segoe UI" pitchFamily="34" charset="0"/>
            </a:endParaRPr>
          </a:p>
        </p:txBody>
      </p:sp>
      <p:sp>
        <p:nvSpPr>
          <p:cNvPr id="3" name="Date Placeholder 2"/>
          <p:cNvSpPr>
            <a:spLocks noGrp="1"/>
          </p:cNvSpPr>
          <p:nvPr>
            <p:ph type="dt" sz="quarter" idx="1"/>
          </p:nvPr>
        </p:nvSpPr>
        <p:spPr>
          <a:xfrm>
            <a:off x="3884613" y="0"/>
            <a:ext cx="2971800" cy="465138"/>
          </a:xfrm>
          <a:prstGeom prst="rect">
            <a:avLst/>
          </a:prstGeom>
        </p:spPr>
        <p:txBody>
          <a:bodyPr vert="horz" lIns="91440" tIns="45720" rIns="91440" bIns="45720" rtlCol="0"/>
          <a:lstStyle>
            <a:lvl1pPr algn="r">
              <a:defRPr sz="1200"/>
            </a:lvl1pPr>
          </a:lstStyle>
          <a:p>
            <a:fld id="{126C4AC0-4315-44D1-8268-F58D6F432E18}" type="datetimeFigureOut">
              <a:rPr lang="en-US" smtClean="0">
                <a:latin typeface="Segoe UI" pitchFamily="34" charset="0"/>
              </a:rPr>
              <a:t>3/4/2013</a:t>
            </a:fld>
            <a:endParaRPr lang="en-US" dirty="0">
              <a:latin typeface="Segoe UI" pitchFamily="34" charset="0"/>
            </a:endParaRPr>
          </a:p>
        </p:txBody>
      </p:sp>
      <p:sp>
        <p:nvSpPr>
          <p:cNvPr id="4" name="Footer Placeholder 3"/>
          <p:cNvSpPr>
            <a:spLocks noGrp="1"/>
          </p:cNvSpPr>
          <p:nvPr>
            <p:ph type="ftr" sz="quarter" idx="2"/>
          </p:nvPr>
        </p:nvSpPr>
        <p:spPr>
          <a:xfrm>
            <a:off x="0" y="8829675"/>
            <a:ext cx="2971800" cy="465138"/>
          </a:xfrm>
          <a:prstGeom prst="rect">
            <a:avLst/>
          </a:prstGeom>
        </p:spPr>
        <p:txBody>
          <a:bodyPr vert="horz" lIns="91440" tIns="45720" rIns="91440" bIns="45720" rtlCol="0" anchor="b"/>
          <a:lstStyle>
            <a:lvl1pPr algn="l">
              <a:defRPr sz="1200"/>
            </a:lvl1pPr>
          </a:lstStyle>
          <a:p>
            <a:endParaRPr lang="en-US" dirty="0">
              <a:latin typeface="Segoe UI" pitchFamily="34" charset="0"/>
            </a:endParaRPr>
          </a:p>
        </p:txBody>
      </p:sp>
      <p:sp>
        <p:nvSpPr>
          <p:cNvPr id="5" name="Slide Number Placeholder 4"/>
          <p:cNvSpPr>
            <a:spLocks noGrp="1"/>
          </p:cNvSpPr>
          <p:nvPr>
            <p:ph type="sldNum" sz="quarter" idx="3"/>
          </p:nvPr>
        </p:nvSpPr>
        <p:spPr>
          <a:xfrm>
            <a:off x="3884613" y="8829675"/>
            <a:ext cx="2971800" cy="465138"/>
          </a:xfrm>
          <a:prstGeom prst="rect">
            <a:avLst/>
          </a:prstGeom>
        </p:spPr>
        <p:txBody>
          <a:bodyPr vert="horz" lIns="91440" tIns="45720" rIns="91440" bIns="45720" rtlCol="0" anchor="b"/>
          <a:lstStyle>
            <a:lvl1pPr algn="r">
              <a:defRPr sz="1200"/>
            </a:lvl1pPr>
          </a:lstStyle>
          <a:p>
            <a:fld id="{FF899423-EDC2-457D-B42B-E8AC52DB47D2}"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115013000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64820"/>
          </a:xfrm>
          <a:prstGeom prst="rect">
            <a:avLst/>
          </a:prstGeom>
        </p:spPr>
        <p:txBody>
          <a:bodyPr vert="horz" lIns="91440" tIns="45720" rIns="91440" bIns="45720" rtlCol="0"/>
          <a:lstStyle>
            <a:lvl1pPr algn="l">
              <a:defRPr sz="1200">
                <a:latin typeface="Segoe UI" pitchFamily="34" charset="0"/>
              </a:defRPr>
            </a:lvl1pPr>
          </a:lstStyle>
          <a:p>
            <a:r>
              <a:rPr lang="en-US" dirty="0" smtClean="0"/>
              <a:t>Windows Azure Overview</a:t>
            </a:r>
            <a:endParaRPr lang="en-US" dirty="0"/>
          </a:p>
        </p:txBody>
      </p:sp>
      <p:sp>
        <p:nvSpPr>
          <p:cNvPr id="3" name="Date Placeholder 2"/>
          <p:cNvSpPr>
            <a:spLocks noGrp="1"/>
          </p:cNvSpPr>
          <p:nvPr>
            <p:ph type="dt" idx="1"/>
          </p:nvPr>
        </p:nvSpPr>
        <p:spPr>
          <a:xfrm>
            <a:off x="3884613" y="0"/>
            <a:ext cx="2971800" cy="464820"/>
          </a:xfrm>
          <a:prstGeom prst="rect">
            <a:avLst/>
          </a:prstGeom>
        </p:spPr>
        <p:txBody>
          <a:bodyPr vert="horz" lIns="91440" tIns="45720" rIns="91440" bIns="45720" rtlCol="0"/>
          <a:lstStyle>
            <a:lvl1pPr algn="r">
              <a:defRPr sz="1200">
                <a:latin typeface="Segoe UI" pitchFamily="34" charset="0"/>
              </a:defRPr>
            </a:lvl1pPr>
          </a:lstStyle>
          <a:p>
            <a:fld id="{CAE3F082-F902-42D8-A765-720E172C3194}" type="datetimeFigureOut">
              <a:rPr lang="en-US" smtClean="0"/>
              <a:pPr/>
              <a:t>3/4/2013</a:t>
            </a:fld>
            <a:endParaRPr lang="en-US" dirty="0"/>
          </a:p>
        </p:txBody>
      </p:sp>
      <p:sp>
        <p:nvSpPr>
          <p:cNvPr id="4" name="Slide Image Placeholder 3"/>
          <p:cNvSpPr>
            <a:spLocks noGrp="1" noRot="1" noChangeAspect="1"/>
          </p:cNvSpPr>
          <p:nvPr>
            <p:ph type="sldImg" idx="2"/>
          </p:nvPr>
        </p:nvSpPr>
        <p:spPr>
          <a:xfrm>
            <a:off x="331788" y="696913"/>
            <a:ext cx="6194425" cy="348615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15790"/>
            <a:ext cx="5486400" cy="4183380"/>
          </a:xfrm>
          <a:prstGeom prst="rect">
            <a:avLst/>
          </a:prstGeom>
        </p:spPr>
        <p:txBody>
          <a:bodyPr vert="horz" lIns="91440" tIns="45720" rIns="91440" bIns="45720" rtlCol="0"/>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829967"/>
            <a:ext cx="2971800" cy="464820"/>
          </a:xfrm>
          <a:prstGeom prst="rect">
            <a:avLst/>
          </a:prstGeom>
        </p:spPr>
        <p:txBody>
          <a:bodyPr vert="horz" lIns="91440" tIns="45720" rIns="91440" bIns="45720" rtlCol="0" anchor="b"/>
          <a:lstStyle>
            <a:lvl1pPr algn="l">
              <a:defRPr sz="1200">
                <a:latin typeface="Segoe UI" pitchFamily="34" charset="0"/>
              </a:defRPr>
            </a:lvl1pPr>
          </a:lstStyle>
          <a:p>
            <a:endParaRPr lang="en-US" dirty="0"/>
          </a:p>
        </p:txBody>
      </p:sp>
      <p:sp>
        <p:nvSpPr>
          <p:cNvPr id="7" name="Slide Number Placeholder 6"/>
          <p:cNvSpPr>
            <a:spLocks noGrp="1"/>
          </p:cNvSpPr>
          <p:nvPr>
            <p:ph type="sldNum" sz="quarter" idx="5"/>
          </p:nvPr>
        </p:nvSpPr>
        <p:spPr>
          <a:xfrm>
            <a:off x="3884613" y="8829967"/>
            <a:ext cx="2971800" cy="464820"/>
          </a:xfrm>
          <a:prstGeom prst="rect">
            <a:avLst/>
          </a:prstGeom>
        </p:spPr>
        <p:txBody>
          <a:bodyPr vert="horz" lIns="91440" tIns="45720" rIns="91440" bIns="45720" rtlCol="0" anchor="b"/>
          <a:lstStyle>
            <a:lvl1pPr algn="r">
              <a:defRPr sz="1200">
                <a:latin typeface="Segoe UI" pitchFamily="34" charset="0"/>
              </a:defRPr>
            </a:lvl1pPr>
          </a:lstStyle>
          <a:p>
            <a:fld id="{82AABF77-E2E4-44CA-BA5C-65E132CF08D8}" type="slidenum">
              <a:rPr lang="en-US" smtClean="0"/>
              <a:pPr/>
              <a:t>‹#›</a:t>
            </a:fld>
            <a:endParaRPr lang="en-US" dirty="0"/>
          </a:p>
        </p:txBody>
      </p:sp>
    </p:spTree>
    <p:extLst>
      <p:ext uri="{BB962C8B-B14F-4D97-AF65-F5344CB8AC3E}">
        <p14:creationId xmlns:p14="http://schemas.microsoft.com/office/powerpoint/2010/main" val="1716936007"/>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Segoe UI" pitchFamily="34" charset="0"/>
        <a:ea typeface="+mn-ea"/>
        <a:cs typeface="+mn-cs"/>
      </a:defRPr>
    </a:lvl1pPr>
    <a:lvl2pPr marL="609493" algn="l" defTabSz="1218987" rtl="0" eaLnBrk="1" latinLnBrk="0" hangingPunct="1">
      <a:defRPr sz="1600" kern="1200">
        <a:solidFill>
          <a:schemeClr val="tx1"/>
        </a:solidFill>
        <a:latin typeface="Segoe UI" pitchFamily="34" charset="0"/>
        <a:ea typeface="+mn-ea"/>
        <a:cs typeface="+mn-cs"/>
      </a:defRPr>
    </a:lvl2pPr>
    <a:lvl3pPr marL="1218987" algn="l" defTabSz="1218987" rtl="0" eaLnBrk="1" latinLnBrk="0" hangingPunct="1">
      <a:defRPr sz="1600" kern="1200">
        <a:solidFill>
          <a:schemeClr val="tx1"/>
        </a:solidFill>
        <a:latin typeface="Segoe UI" pitchFamily="34" charset="0"/>
        <a:ea typeface="+mn-ea"/>
        <a:cs typeface="+mn-cs"/>
      </a:defRPr>
    </a:lvl3pPr>
    <a:lvl4pPr marL="1828480" algn="l" defTabSz="1218987" rtl="0" eaLnBrk="1" latinLnBrk="0" hangingPunct="1">
      <a:defRPr sz="1600" kern="1200">
        <a:solidFill>
          <a:schemeClr val="tx1"/>
        </a:solidFill>
        <a:latin typeface="Segoe UI" pitchFamily="34" charset="0"/>
        <a:ea typeface="+mn-ea"/>
        <a:cs typeface="+mn-cs"/>
      </a:defRPr>
    </a:lvl4pPr>
    <a:lvl5pPr marL="2437973" algn="l" defTabSz="1218987" rtl="0" eaLnBrk="1" latinLnBrk="0" hangingPunct="1">
      <a:defRPr sz="1600" kern="1200">
        <a:solidFill>
          <a:schemeClr val="tx1"/>
        </a:solidFill>
        <a:latin typeface="Segoe UI" pitchFamily="34" charset="0"/>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1</a:t>
            </a:fld>
            <a:endParaRPr lang="en-US" dirty="0"/>
          </a:p>
        </p:txBody>
      </p:sp>
    </p:spTree>
    <p:extLst>
      <p:ext uri="{BB962C8B-B14F-4D97-AF65-F5344CB8AC3E}">
        <p14:creationId xmlns:p14="http://schemas.microsoft.com/office/powerpoint/2010/main" val="5561291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itchFamily="34" charset="0"/>
              <a:buNone/>
            </a:pPr>
            <a:r>
              <a:rPr lang="en-US" b="1" dirty="0" smtClean="0"/>
              <a:t>Transition:</a:t>
            </a:r>
          </a:p>
          <a:p>
            <a:pPr marL="171450" indent="-171450">
              <a:buFont typeface="Arial" pitchFamily="34" charset="0"/>
              <a:buChar char="•"/>
            </a:pPr>
            <a:r>
              <a:rPr lang="en-US" dirty="0" smtClean="0"/>
              <a:t>For the rest of this</a:t>
            </a:r>
            <a:r>
              <a:rPr lang="en-US" baseline="0" dirty="0" smtClean="0"/>
              <a:t> talk I’m going to give you a to</a:t>
            </a:r>
            <a:r>
              <a:rPr lang="en-US" dirty="0" smtClean="0"/>
              <a:t>ur of Windows Azure, walk</a:t>
            </a:r>
            <a:r>
              <a:rPr lang="en-US" baseline="0" dirty="0" smtClean="0"/>
              <a:t> you through many of the </a:t>
            </a:r>
            <a:r>
              <a:rPr lang="en-US" dirty="0" smtClean="0"/>
              <a:t>features, and ground you in the capabilities</a:t>
            </a:r>
            <a:r>
              <a:rPr lang="en-US" baseline="0" dirty="0" smtClean="0"/>
              <a:t> it provides</a:t>
            </a:r>
          </a:p>
          <a:p>
            <a:pPr marL="171450" indent="-171450">
              <a:buFont typeface="Arial" pitchFamily="34" charset="0"/>
              <a:buChar char="•"/>
            </a:pPr>
            <a:r>
              <a:rPr lang="en-US" baseline="0" dirty="0" smtClean="0"/>
              <a:t>The first set of features I want to walk through is Virtual Machines.  </a:t>
            </a:r>
          </a:p>
          <a:p>
            <a:pPr marL="171450" indent="-171450">
              <a:buFont typeface="Arial" pitchFamily="34" charset="0"/>
              <a:buChar char="•"/>
            </a:pPr>
            <a:endParaRPr lang="en-US" baseline="0" dirty="0" smtClean="0"/>
          </a:p>
          <a:p>
            <a:pPr marL="0" indent="0">
              <a:buFont typeface="Arial" pitchFamily="34" charset="0"/>
              <a:buNone/>
            </a:pPr>
            <a:r>
              <a:rPr lang="en-US" b="1" baseline="0" dirty="0" smtClean="0"/>
              <a:t>Speaking Points:</a:t>
            </a:r>
          </a:p>
          <a:p>
            <a:pPr marL="171450" indent="-171450">
              <a:buFont typeface="Arial" pitchFamily="34" charset="0"/>
              <a:buChar char="•"/>
            </a:pPr>
            <a:r>
              <a:rPr lang="en-US" baseline="0" dirty="0" smtClean="0"/>
              <a:t>If you’re familiar with traditional hosting, this is probably the feature that feels most familiar and consistent with what other hosting providers provide.  </a:t>
            </a:r>
          </a:p>
          <a:p>
            <a:pPr marL="171450" indent="-171450">
              <a:buFont typeface="Arial" pitchFamily="34" charset="0"/>
              <a:buChar char="•"/>
            </a:pPr>
            <a:r>
              <a:rPr lang="en-US" baseline="0" dirty="0" smtClean="0"/>
              <a:t>The ability to stand up a virtual machine with either Windows or Linux that you can basically remote desktop in or SSH in and run any workload.  </a:t>
            </a:r>
            <a:endParaRPr lang="en-US" dirty="0" smtClean="0"/>
          </a:p>
          <a:p>
            <a:pPr marL="171450" indent="-171450">
              <a:buFont typeface="Arial" pitchFamily="34" charset="0"/>
              <a:buChar char="•"/>
            </a:pPr>
            <a:r>
              <a:rPr lang="en-US" b="0" dirty="0" smtClean="0"/>
              <a:t>These virtual machines enable you to be admin on the box</a:t>
            </a:r>
          </a:p>
          <a:p>
            <a:pPr marL="171450" indent="-171450">
              <a:buFont typeface="Arial" pitchFamily="34" charset="0"/>
              <a:buChar char="•"/>
            </a:pPr>
            <a:r>
              <a:rPr lang="en-US" b="0" dirty="0" smtClean="0"/>
              <a:t>They are durable, meaning if you reboot the VM, it</a:t>
            </a:r>
            <a:r>
              <a:rPr lang="en-US" b="0" baseline="0" dirty="0" smtClean="0"/>
              <a:t> is still there with all of your changes and data you stored to disk</a:t>
            </a:r>
          </a:p>
          <a:p>
            <a:pPr marL="171450" indent="-171450">
              <a:buFont typeface="Arial" pitchFamily="34" charset="0"/>
              <a:buChar char="•"/>
            </a:pPr>
            <a:r>
              <a:rPr lang="en-US" b="0" dirty="0" smtClean="0"/>
              <a:t>This means you can </a:t>
            </a:r>
            <a:r>
              <a:rPr lang="en-US" b="0" baseline="0" dirty="0" smtClean="0"/>
              <a:t>run any type of workload</a:t>
            </a:r>
          </a:p>
          <a:p>
            <a:pPr marL="384431" lvl="1" indent="-171450">
              <a:buFont typeface="Arial" pitchFamily="34" charset="0"/>
              <a:buChar char="•"/>
            </a:pPr>
            <a:r>
              <a:rPr lang="en-US" b="0" baseline="0" dirty="0" smtClean="0"/>
              <a:t>If you want to run SQL you can, if you want to install a no-SQL solution, you can do that to. </a:t>
            </a:r>
          </a:p>
          <a:p>
            <a:pPr marL="384431" lvl="1" indent="-171450">
              <a:buFont typeface="Arial" pitchFamily="34" charset="0"/>
              <a:buChar char="•"/>
            </a:pPr>
            <a:r>
              <a:rPr lang="en-US" b="0" baseline="0" dirty="0" smtClean="0"/>
              <a:t>If you want to run SharePoint you can do that. </a:t>
            </a:r>
          </a:p>
          <a:p>
            <a:pPr marL="171450" indent="-171450">
              <a:buFont typeface="Arial" pitchFamily="34" charset="0"/>
              <a:buChar char="•"/>
            </a:pPr>
            <a:r>
              <a:rPr lang="en-US" b="0" baseline="0" dirty="0" smtClean="0"/>
              <a:t>Provides ultimate flexibility to do what you want to do</a:t>
            </a:r>
          </a:p>
          <a:p>
            <a:pPr marL="171450" indent="-171450">
              <a:buFont typeface="Arial" pitchFamily="34" charset="0"/>
              <a:buChar char="•"/>
            </a:pPr>
            <a:r>
              <a:rPr lang="en-US" b="0" baseline="0" dirty="0" smtClean="0"/>
              <a:t>Also enables you to do what we call virtual private networking</a:t>
            </a:r>
          </a:p>
          <a:p>
            <a:pPr marL="171450" indent="-171450">
              <a:buFont typeface="Arial" pitchFamily="34" charset="0"/>
              <a:buChar char="•"/>
            </a:pPr>
            <a:r>
              <a:rPr lang="en-US" b="0" baseline="0" dirty="0" smtClean="0"/>
              <a:t>With virtual private networking, you can deploy Virtual Machines in the cloud and group them together so they are part of their own private network</a:t>
            </a:r>
          </a:p>
          <a:p>
            <a:pPr marL="171450" indent="-171450">
              <a:buFont typeface="Arial" pitchFamily="34" charset="0"/>
              <a:buChar char="•"/>
            </a:pPr>
            <a:r>
              <a:rPr lang="en-US" b="0" baseline="0" dirty="0" smtClean="0"/>
              <a:t>You can also then connect it back to your corporate network (if you have one) and establish a VPN secure tunnel to link your machines running in your own corporate environment up to your virtual machines in the cloud – making them look like they’re all part of one connected network.  </a:t>
            </a:r>
          </a:p>
          <a:p>
            <a:pPr marL="171450" indent="-171450">
              <a:buFont typeface="Arial" pitchFamily="34" charset="0"/>
              <a:buChar char="•"/>
            </a:pPr>
            <a:r>
              <a:rPr lang="en-US" b="0" baseline="0" dirty="0" smtClean="0"/>
              <a:t>So lots of flexibility in the compute side as well as in the networking side. </a:t>
            </a:r>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10</a:t>
            </a:fld>
            <a:endParaRPr lang="en-US" dirty="0">
              <a:solidFill>
                <a:prstClr val="black"/>
              </a:solidFill>
            </a:endParaRPr>
          </a:p>
        </p:txBody>
      </p:sp>
    </p:spTree>
    <p:extLst>
      <p:ext uri="{BB962C8B-B14F-4D97-AF65-F5344CB8AC3E}">
        <p14:creationId xmlns:p14="http://schemas.microsoft.com/office/powerpoint/2010/main" val="5791812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lstStyle/>
          <a:p>
            <a:r>
              <a:rPr lang="en-US" b="1" dirty="0" smtClean="0"/>
              <a:t>Speaking</a:t>
            </a:r>
            <a:r>
              <a:rPr lang="en-US" b="1" baseline="0" dirty="0" smtClean="0"/>
              <a:t> Points:</a:t>
            </a:r>
            <a:endParaRPr lang="en-US" dirty="0" smtClean="0"/>
          </a:p>
          <a:p>
            <a:pPr marL="285750" indent="-285750">
              <a:buFont typeface="Arial" panose="020B0604020202020204" pitchFamily="34" charset="0"/>
              <a:buChar char="•"/>
            </a:pPr>
            <a:r>
              <a:rPr lang="en-US" b="0" dirty="0" smtClean="0"/>
              <a:t>Provision a new Linux machine. </a:t>
            </a:r>
          </a:p>
          <a:p>
            <a:pPr marL="285750" indent="-285750">
              <a:buFont typeface="Arial" panose="020B0604020202020204" pitchFamily="34" charset="0"/>
              <a:buChar char="•"/>
            </a:pPr>
            <a:r>
              <a:rPr lang="en-US" b="0" dirty="0" smtClean="0"/>
              <a:t>Provision a Windows machine.</a:t>
            </a:r>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11</a:t>
            </a:fld>
            <a:endParaRPr lang="en-US" dirty="0">
              <a:solidFill>
                <a:prstClr val="black"/>
              </a:solidFill>
            </a:endParaRPr>
          </a:p>
        </p:txBody>
      </p:sp>
    </p:spTree>
    <p:extLst>
      <p:ext uri="{BB962C8B-B14F-4D97-AF65-F5344CB8AC3E}">
        <p14:creationId xmlns:p14="http://schemas.microsoft.com/office/powerpoint/2010/main" val="3462654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1" dirty="0" smtClean="0"/>
              <a:t>Slide Objectives:</a:t>
            </a:r>
          </a:p>
          <a:p>
            <a:pPr marL="171450" indent="-171450">
              <a:buFont typeface="Arial" panose="020B0604020202020204" pitchFamily="34" charset="0"/>
              <a:buChar char="•"/>
            </a:pPr>
            <a:r>
              <a:rPr lang="en-US" sz="1100" b="0" dirty="0" smtClean="0"/>
              <a:t>Explain</a:t>
            </a:r>
            <a:r>
              <a:rPr lang="en-US" sz="1100" b="0" baseline="0" dirty="0" smtClean="0"/>
              <a:t> Virtual Machine Portability with the VHD file format</a:t>
            </a:r>
            <a:endParaRPr lang="en-US" sz="1100" b="0" dirty="0" smtClean="0"/>
          </a:p>
          <a:p>
            <a:endParaRPr lang="en-US" sz="1100" b="1" dirty="0" smtClean="0"/>
          </a:p>
          <a:p>
            <a:r>
              <a:rPr lang="en-US" sz="1100" b="1" dirty="0" smtClean="0"/>
              <a:t>Speaking</a:t>
            </a:r>
            <a:r>
              <a:rPr lang="en-US" sz="1100" b="1" baseline="0" dirty="0" smtClean="0"/>
              <a:t> Points:</a:t>
            </a:r>
            <a:endParaRPr lang="en-US" sz="1100" dirty="0" smtClean="0"/>
          </a:p>
          <a:p>
            <a:pPr marL="171450" indent="-171450">
              <a:buFont typeface="Arial" pitchFamily="34" charset="0"/>
              <a:buChar char="•"/>
            </a:pPr>
            <a:r>
              <a:rPr lang="en-US" sz="1100" dirty="0" smtClean="0"/>
              <a:t>There are a few aspects of</a:t>
            </a:r>
            <a:r>
              <a:rPr lang="en-US" sz="1100" baseline="0" dirty="0" smtClean="0"/>
              <a:t> the Windows Azure Virtual machines feature that are important to understand.</a:t>
            </a:r>
          </a:p>
          <a:p>
            <a:pPr marL="171450" indent="-171450">
              <a:buFont typeface="Arial" pitchFamily="34" charset="0"/>
              <a:buChar char="•"/>
            </a:pPr>
            <a:r>
              <a:rPr lang="en-US" sz="1100" baseline="0" dirty="0" smtClean="0"/>
              <a:t>The first, is the support for Virtual Machine Portability</a:t>
            </a:r>
          </a:p>
          <a:p>
            <a:pPr marL="171450" marR="0"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sz="1100" baseline="0" dirty="0" smtClean="0"/>
              <a:t>When you create a virtual machine in the cloud, as I just did, you are creating a VHD file</a:t>
            </a:r>
          </a:p>
          <a:p>
            <a:pPr marL="171450" marR="0"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sz="1100" baseline="0" dirty="0" smtClean="0"/>
              <a:t>It is encapsulating your OS instance as well as your data</a:t>
            </a:r>
          </a:p>
          <a:p>
            <a:pPr marL="171450" marR="0"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sz="1100" baseline="0" dirty="0" smtClean="0"/>
              <a:t>The VHD file format is that it is compatible across Windows Azure, Windows Server, and even Windows client.</a:t>
            </a:r>
          </a:p>
          <a:p>
            <a:pPr marL="171450" indent="-171450">
              <a:buFont typeface="Arial" pitchFamily="34" charset="0"/>
              <a:buChar char="•"/>
            </a:pPr>
            <a:r>
              <a:rPr lang="en-US" sz="1100" baseline="0" dirty="0" smtClean="0"/>
              <a:t>VHD is an open specification that we’ve released.  </a:t>
            </a:r>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12</a:t>
            </a:fld>
            <a:endParaRPr lang="en-US" dirty="0">
              <a:solidFill>
                <a:prstClr val="black"/>
              </a:solidFill>
            </a:endParaRPr>
          </a:p>
        </p:txBody>
      </p:sp>
    </p:spTree>
    <p:extLst>
      <p:ext uri="{BB962C8B-B14F-4D97-AF65-F5344CB8AC3E}">
        <p14:creationId xmlns:p14="http://schemas.microsoft.com/office/powerpoint/2010/main" val="25226187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1" dirty="0" smtClean="0"/>
              <a:t>Speaking</a:t>
            </a:r>
            <a:r>
              <a:rPr lang="en-US" sz="1100" b="1" baseline="0" dirty="0" smtClean="0"/>
              <a:t> Points:</a:t>
            </a:r>
            <a:endParaRPr lang="en-US" sz="1100" dirty="0" smtClean="0"/>
          </a:p>
          <a:p>
            <a:pPr marL="171450" marR="0"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sz="1100" baseline="0" dirty="0" smtClean="0"/>
              <a:t>This support for the VHD file virtual machine file format provides a lot of flexibility.  </a:t>
            </a:r>
          </a:p>
          <a:p>
            <a:pPr marL="171450" marR="0"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sz="1100" b="0" i="0" baseline="0" dirty="0" smtClean="0"/>
              <a:t>If you created a VHD file on your own local laptop or on Windows Server, you can take the VHD and just upload it to Windows Azure and boot it up</a:t>
            </a:r>
          </a:p>
          <a:p>
            <a:pPr marL="171450" indent="-171450">
              <a:buFont typeface="Arial" pitchFamily="34" charset="0"/>
              <a:buChar char="•"/>
            </a:pPr>
            <a:r>
              <a:rPr lang="en-US" sz="1100" baseline="0" dirty="0" smtClean="0"/>
              <a:t>You don’t have to run an import / export process and there are no conversion tools or agents you have to install in the VM. </a:t>
            </a:r>
          </a:p>
          <a:p>
            <a:pPr marL="171450" indent="-171450">
              <a:buFont typeface="Arial" pitchFamily="34" charset="0"/>
              <a:buChar char="•"/>
            </a:pPr>
            <a:r>
              <a:rPr lang="en-US" sz="1100" baseline="0" dirty="0" smtClean="0"/>
              <a:t>You simply upload the VHD and it just works.</a:t>
            </a:r>
          </a:p>
          <a:p>
            <a:pPr marL="171450" marR="0"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sz="1100" b="0" i="1" baseline="0" dirty="0" smtClean="0"/>
              <a:t>[Click – move down to datacenter]</a:t>
            </a:r>
          </a:p>
          <a:p>
            <a:pPr marL="171450" marR="0"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sz="1100" baseline="0" dirty="0" smtClean="0"/>
              <a:t>You can also take, for example, either the Windows or Linux VMs that we created in Windows Azure and we make it really easy for you to download the VHD locally and you can then boot it up on a local server in whatever environment that you want. </a:t>
            </a:r>
          </a:p>
          <a:p>
            <a:pPr marL="171450" marR="0"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sz="1100" baseline="0" dirty="0" smtClean="0"/>
              <a:t>Again you don’t have to export it or convert it, just click and download it.  </a:t>
            </a:r>
          </a:p>
          <a:p>
            <a:pPr marL="171450" marR="0"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sz="1100" i="1" baseline="0" dirty="0" smtClean="0"/>
              <a:t>[Transition to next slide – move across datacenters]</a:t>
            </a:r>
          </a:p>
          <a:p>
            <a:endParaRPr lang="en-US" sz="1100"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13</a:t>
            </a:fld>
            <a:endParaRPr lang="en-US" dirty="0">
              <a:solidFill>
                <a:prstClr val="black"/>
              </a:solidFill>
            </a:endParaRPr>
          </a:p>
        </p:txBody>
      </p:sp>
    </p:spTree>
    <p:extLst>
      <p:ext uri="{BB962C8B-B14F-4D97-AF65-F5344CB8AC3E}">
        <p14:creationId xmlns:p14="http://schemas.microsoft.com/office/powerpoint/2010/main" val="25226187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 typeface="Arial" pitchFamily="34" charset="0"/>
              <a:buNone/>
              <a:tabLst/>
              <a:defRPr/>
            </a:pPr>
            <a:r>
              <a:rPr lang="en-US" sz="1100" b="1" baseline="0" dirty="0" smtClean="0"/>
              <a:t>AUTO TRANSITION – DO NOT CLICK</a:t>
            </a:r>
            <a:endParaRPr lang="en-US" sz="1100" b="0" i="0" baseline="0" dirty="0" smtClean="0"/>
          </a:p>
          <a:p>
            <a:endParaRPr lang="en-US" sz="1100"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14</a:t>
            </a:fld>
            <a:endParaRPr lang="en-US" dirty="0">
              <a:solidFill>
                <a:prstClr val="black"/>
              </a:solidFill>
            </a:endParaRPr>
          </a:p>
        </p:txBody>
      </p:sp>
    </p:spTree>
    <p:extLst>
      <p:ext uri="{BB962C8B-B14F-4D97-AF65-F5344CB8AC3E}">
        <p14:creationId xmlns:p14="http://schemas.microsoft.com/office/powerpoint/2010/main" val="25226187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1" dirty="0" smtClean="0"/>
              <a:t>Speaking</a:t>
            </a:r>
            <a:r>
              <a:rPr lang="en-US" sz="1100" b="1" baseline="0" dirty="0" smtClean="0"/>
              <a:t> Points:</a:t>
            </a:r>
            <a:endParaRPr lang="en-US" sz="1100" dirty="0" smtClean="0"/>
          </a:p>
          <a:p>
            <a:pPr marL="171450" marR="0"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sz="1100" baseline="0" dirty="0" smtClean="0"/>
              <a:t>In addition to portability between your datacenter or your Windows 8 machine, the support for the VHD format in Windows Azure also allows you to run your virtual machines in other hosting providers as well.</a:t>
            </a:r>
          </a:p>
          <a:p>
            <a:pPr marL="171450" marR="0"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sz="1100" b="0" i="1" baseline="0" dirty="0" smtClean="0"/>
              <a:t>[CLICK – move the VHD from Windows Azure to Hosting provider]</a:t>
            </a:r>
          </a:p>
          <a:p>
            <a:pPr marL="171450" marR="0"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sz="1100" b="0" i="0" baseline="0" dirty="0" smtClean="0"/>
              <a:t>You can also then take the VHD files and host them with another Windows hosting provider that supports Hyper-V.</a:t>
            </a:r>
          </a:p>
          <a:p>
            <a:pPr marL="171450" marR="0"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sz="1100" baseline="0" dirty="0" smtClean="0"/>
              <a:t>The end result is that you have a lot of flexibility, a lot of portability, and you can avoid being locked in to one specific model – should your application or business needs change</a:t>
            </a:r>
          </a:p>
          <a:p>
            <a:pPr marL="171450" marR="0" indent="-171450" algn="l" defTabSz="914363" rtl="0" eaLnBrk="1" fontAlgn="auto" latinLnBrk="0" hangingPunct="1">
              <a:lnSpc>
                <a:spcPct val="90000"/>
              </a:lnSpc>
              <a:spcBef>
                <a:spcPts val="0"/>
              </a:spcBef>
              <a:spcAft>
                <a:spcPts val="333"/>
              </a:spcAft>
              <a:buClrTx/>
              <a:buSzTx/>
              <a:buFont typeface="Arial" pitchFamily="34" charset="0"/>
              <a:buChar char="•"/>
              <a:tabLst/>
              <a:defRPr/>
            </a:pPr>
            <a:endParaRPr lang="en-US" sz="1100" b="0" i="1" baseline="0" dirty="0" smtClean="0"/>
          </a:p>
          <a:p>
            <a:endParaRPr lang="en-US" sz="1100"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15</a:t>
            </a:fld>
            <a:endParaRPr lang="en-US" dirty="0">
              <a:solidFill>
                <a:prstClr val="black"/>
              </a:solidFill>
            </a:endParaRPr>
          </a:p>
        </p:txBody>
      </p:sp>
    </p:spTree>
    <p:extLst>
      <p:ext uri="{BB962C8B-B14F-4D97-AF65-F5344CB8AC3E}">
        <p14:creationId xmlns:p14="http://schemas.microsoft.com/office/powerpoint/2010/main" val="25226187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1" dirty="0" smtClean="0"/>
              <a:t>Speaking</a:t>
            </a:r>
            <a:r>
              <a:rPr lang="en-US" sz="1100" b="1" baseline="0" dirty="0" smtClean="0"/>
              <a:t> Points:</a:t>
            </a:r>
            <a:endParaRPr lang="en-US" sz="1100" dirty="0" smtClean="0"/>
          </a:p>
          <a:p>
            <a:pPr marL="171450" indent="-171450">
              <a:buFont typeface="Arial" pitchFamily="34" charset="0"/>
              <a:buChar char="•"/>
            </a:pPr>
            <a:r>
              <a:rPr lang="en-US" sz="1100" dirty="0" smtClean="0"/>
              <a:t>The second thing that I want to help you understand…</a:t>
            </a:r>
          </a:p>
          <a:p>
            <a:pPr marL="171450" indent="-171450">
              <a:buFont typeface="Arial" pitchFamily="34" charset="0"/>
              <a:buChar char="•"/>
            </a:pPr>
            <a:r>
              <a:rPr lang="en-US" sz="1100" baseline="0" dirty="0" smtClean="0"/>
              <a:t>neat thing that we’re doing with Windows Azure now is making it possible for you to mount durable drives to your virtual machine.  </a:t>
            </a:r>
          </a:p>
          <a:p>
            <a:pPr marL="171450" indent="-171450">
              <a:buFont typeface="Arial" pitchFamily="34" charset="0"/>
              <a:buChar char="•"/>
            </a:pPr>
            <a:r>
              <a:rPr lang="en-US" sz="1100" baseline="0" dirty="0" smtClean="0"/>
              <a:t>We’re trying to do it in way that it is very reliable, consistent, and delivers a high performance.</a:t>
            </a:r>
          </a:p>
          <a:p>
            <a:pPr marL="171450" indent="-171450">
              <a:buFont typeface="Arial" pitchFamily="34" charset="0"/>
              <a:buChar char="•"/>
            </a:pPr>
            <a:r>
              <a:rPr lang="en-US" sz="1100" baseline="0" dirty="0" smtClean="0"/>
              <a:t>One of the things that’s different about how we enabled it is that when you mount a drive either in the portal or in the command line we are backing the disk with the Windows Azure Storage system that we’re running in the cloud today</a:t>
            </a:r>
          </a:p>
          <a:p>
            <a:pPr marL="171450" indent="-171450">
              <a:buFont typeface="Arial" pitchFamily="34" charset="0"/>
              <a:buChar char="•"/>
            </a:pPr>
            <a:r>
              <a:rPr lang="en-US" sz="1100" baseline="0" dirty="0" smtClean="0"/>
              <a:t>There are a couple nice characteristics about the storage system.</a:t>
            </a:r>
          </a:p>
          <a:p>
            <a:pPr marL="171450" lvl="0" indent="-171450">
              <a:buFont typeface="Arial" pitchFamily="34" charset="0"/>
              <a:buChar char="•"/>
            </a:pPr>
            <a:r>
              <a:rPr lang="en-US" sz="1100" b="1" baseline="0" dirty="0" smtClean="0"/>
              <a:t>Replication </a:t>
            </a:r>
          </a:p>
          <a:p>
            <a:pPr marL="384431" lvl="1" indent="-171450">
              <a:buFont typeface="Arial" pitchFamily="34" charset="0"/>
              <a:buChar char="•"/>
            </a:pPr>
            <a:r>
              <a:rPr lang="en-US" sz="1100" baseline="0" dirty="0" smtClean="0"/>
              <a:t>One is that we triple replicate the content within the data center. </a:t>
            </a:r>
          </a:p>
          <a:p>
            <a:pPr marL="384431" lvl="1" indent="-171450">
              <a:buFont typeface="Arial" pitchFamily="34" charset="0"/>
              <a:buChar char="•"/>
            </a:pPr>
            <a:r>
              <a:rPr lang="en-US" sz="1100" baseline="0" dirty="0" smtClean="0"/>
              <a:t>If a disk ever goes bad that you data is on then we have two other copies of the data that we can work with and we do not have any interruption of service</a:t>
            </a:r>
          </a:p>
          <a:p>
            <a:pPr marL="384431" lvl="1" indent="-171450">
              <a:buFont typeface="Arial" pitchFamily="34" charset="0"/>
              <a:buChar char="•"/>
            </a:pPr>
            <a:r>
              <a:rPr lang="en-US" sz="1100" baseline="0" dirty="0" smtClean="0"/>
              <a:t>We can then spin up a new replica once we detect a disk is bad</a:t>
            </a:r>
          </a:p>
          <a:p>
            <a:pPr marL="384431" lvl="1" indent="-171450">
              <a:buFont typeface="Arial" pitchFamily="34" charset="0"/>
              <a:buChar char="•"/>
            </a:pPr>
            <a:r>
              <a:rPr lang="en-US" sz="1100" baseline="0" dirty="0" smtClean="0"/>
              <a:t>From your VMs perspective you never know that an issue actually occurred</a:t>
            </a:r>
          </a:p>
          <a:p>
            <a:pPr marL="384431" lvl="1" indent="-171450">
              <a:buFont typeface="Arial" pitchFamily="34" charset="0"/>
              <a:buChar char="•"/>
            </a:pPr>
            <a:r>
              <a:rPr lang="en-US" b="1" i="1" dirty="0" smtClean="0"/>
              <a:t>[Transit to next slide]</a:t>
            </a:r>
          </a:p>
          <a:p>
            <a:pPr marL="384431" lvl="1" indent="-171450">
              <a:buFont typeface="Arial" pitchFamily="34" charset="0"/>
              <a:buChar char="•"/>
            </a:pPr>
            <a:r>
              <a:rPr lang="en-US" sz="1100" baseline="0" dirty="0" smtClean="0"/>
              <a:t>So you get much more reliability and an always on experience even when hardware fails</a:t>
            </a:r>
          </a:p>
          <a:p>
            <a:endParaRPr lang="en-US" sz="1100" baseline="0" dirty="0" smtClean="0"/>
          </a:p>
          <a:p>
            <a:endParaRPr lang="en-US" sz="1100" baseline="0" dirty="0" smtClean="0"/>
          </a:p>
          <a:p>
            <a:pPr marL="171450" indent="-171450">
              <a:buFont typeface="Arial" pitchFamily="34" charset="0"/>
              <a:buChar char="•"/>
            </a:pPr>
            <a:r>
              <a:rPr lang="en-US" sz="1100" dirty="0" smtClean="0"/>
              <a:t>One of the things that we provide which is a little</a:t>
            </a:r>
            <a:r>
              <a:rPr lang="en-US" sz="1100" baseline="0" dirty="0" smtClean="0"/>
              <a:t> different with Windows Azure is a really powerful storage architecture</a:t>
            </a:r>
          </a:p>
          <a:p>
            <a:pPr marL="171450" indent="-171450">
              <a:buFont typeface="Arial" pitchFamily="34" charset="0"/>
              <a:buChar char="•"/>
            </a:pPr>
            <a:r>
              <a:rPr lang="en-US" sz="1100" baseline="0" dirty="0" smtClean="0"/>
              <a:t>When we booted up our Virtual Machine and you saw all of the disks attached to it, the disks were not actually disks.  They were virtual disks on top of our Windows Azure Storage system.  </a:t>
            </a:r>
          </a:p>
          <a:p>
            <a:pPr marL="171450" indent="-171450">
              <a:buFont typeface="Arial" pitchFamily="34" charset="0"/>
              <a:buChar char="•"/>
            </a:pPr>
            <a:r>
              <a:rPr lang="en-US" sz="1100" baseline="0" dirty="0" smtClean="0"/>
              <a:t>We have redundancy built in for you.  </a:t>
            </a:r>
          </a:p>
          <a:p>
            <a:pPr marL="171450" indent="-171450">
              <a:buFont typeface="Arial" pitchFamily="34" charset="0"/>
              <a:buChar char="•"/>
            </a:pPr>
            <a:r>
              <a:rPr lang="en-US" sz="1100" baseline="0" dirty="0" smtClean="0"/>
              <a:t>We can also load balance our reads and writes to the drives, so we can provide more predictable performance.  </a:t>
            </a:r>
          </a:p>
          <a:p>
            <a:pPr marL="171450" indent="-171450">
              <a:buFont typeface="Arial" pitchFamily="34" charset="0"/>
              <a:buChar char="•"/>
            </a:pPr>
            <a:r>
              <a:rPr lang="en-US" sz="1100" baseline="0" dirty="0" smtClean="0"/>
              <a:t>On top of these physical drives that we use for blob storage we also have a set of SSD cache of drives.  The benefit is that you are reading and writing through an SSD drive and then back to the physical disk.  </a:t>
            </a:r>
          </a:p>
          <a:p>
            <a:pPr marL="0" indent="0">
              <a:buFont typeface="Arial" pitchFamily="34" charset="0"/>
              <a:buNone/>
            </a:pPr>
            <a:endParaRPr lang="en-US" sz="1100" baseline="0" dirty="0" smtClean="0"/>
          </a:p>
          <a:p>
            <a:endParaRPr lang="en-US" sz="1100"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16</a:t>
            </a:fld>
            <a:endParaRPr lang="en-US" dirty="0">
              <a:solidFill>
                <a:prstClr val="black"/>
              </a:solidFill>
            </a:endParaRPr>
          </a:p>
        </p:txBody>
      </p:sp>
    </p:spTree>
    <p:extLst>
      <p:ext uri="{BB962C8B-B14F-4D97-AF65-F5344CB8AC3E}">
        <p14:creationId xmlns:p14="http://schemas.microsoft.com/office/powerpoint/2010/main" val="25226187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100"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17</a:t>
            </a:fld>
            <a:endParaRPr lang="en-US" dirty="0">
              <a:solidFill>
                <a:prstClr val="black"/>
              </a:solidFill>
            </a:endParaRPr>
          </a:p>
        </p:txBody>
      </p:sp>
    </p:spTree>
    <p:extLst>
      <p:ext uri="{BB962C8B-B14F-4D97-AF65-F5344CB8AC3E}">
        <p14:creationId xmlns:p14="http://schemas.microsoft.com/office/powerpoint/2010/main" val="25226187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100"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18</a:t>
            </a:fld>
            <a:endParaRPr lang="en-US" dirty="0">
              <a:solidFill>
                <a:prstClr val="black"/>
              </a:solidFill>
            </a:endParaRPr>
          </a:p>
        </p:txBody>
      </p:sp>
    </p:spTree>
    <p:extLst>
      <p:ext uri="{BB962C8B-B14F-4D97-AF65-F5344CB8AC3E}">
        <p14:creationId xmlns:p14="http://schemas.microsoft.com/office/powerpoint/2010/main" val="25226187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1" dirty="0" smtClean="0"/>
              <a:t>Speaking Points:</a:t>
            </a:r>
          </a:p>
          <a:p>
            <a:pPr marL="171450" indent="-171450">
              <a:buFont typeface="Arial" pitchFamily="34" charset="0"/>
              <a:buChar char="•"/>
            </a:pPr>
            <a:r>
              <a:rPr lang="en-US" sz="1100" dirty="0" smtClean="0"/>
              <a:t>This is designed to give you very reliable performance and hopefully it ensures that it is always</a:t>
            </a:r>
            <a:r>
              <a:rPr lang="en-US" sz="1100" baseline="0" dirty="0" smtClean="0"/>
              <a:t> on</a:t>
            </a:r>
          </a:p>
          <a:p>
            <a:pPr marL="171450" indent="-171450">
              <a:buFont typeface="Arial" pitchFamily="34" charset="0"/>
              <a:buChar char="•"/>
            </a:pPr>
            <a:endParaRPr lang="en-US" sz="1100" dirty="0" smtClean="0"/>
          </a:p>
          <a:p>
            <a:endParaRPr lang="en-US" sz="1100" dirty="0" smtClean="0"/>
          </a:p>
          <a:p>
            <a:endParaRPr lang="en-US" sz="1100"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19</a:t>
            </a:fld>
            <a:endParaRPr lang="en-US" dirty="0">
              <a:solidFill>
                <a:prstClr val="black"/>
              </a:solidFill>
            </a:endParaRPr>
          </a:p>
        </p:txBody>
      </p:sp>
    </p:spTree>
    <p:extLst>
      <p:ext uri="{BB962C8B-B14F-4D97-AF65-F5344CB8AC3E}">
        <p14:creationId xmlns:p14="http://schemas.microsoft.com/office/powerpoint/2010/main" val="25226187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lstStyle/>
          <a:p>
            <a:r>
              <a:rPr lang="en-US" b="1" dirty="0" smtClean="0"/>
              <a:t>Speaking</a:t>
            </a:r>
            <a:r>
              <a:rPr lang="en-US" b="1" baseline="0" dirty="0" smtClean="0"/>
              <a:t> Points:</a:t>
            </a:r>
            <a:endParaRPr lang="en-US" dirty="0" smtClean="0"/>
          </a:p>
          <a:p>
            <a:pPr marL="171450" indent="-171450">
              <a:buFont typeface="Arial" pitchFamily="34" charset="0"/>
              <a:buChar char="•"/>
            </a:pPr>
            <a:r>
              <a:rPr lang="en-US" dirty="0" smtClean="0"/>
              <a:t>There</a:t>
            </a:r>
            <a:r>
              <a:rPr lang="en-US" baseline="0" dirty="0" smtClean="0"/>
              <a:t> are numerous terms and definitions floating around in the industry for “the cloud”, “cloud computing”, “cloud services”, etc.</a:t>
            </a:r>
          </a:p>
          <a:p>
            <a:pPr marL="171450" indent="-171450">
              <a:buFont typeface="Arial" pitchFamily="34" charset="0"/>
              <a:buChar char="•"/>
            </a:pPr>
            <a:r>
              <a:rPr lang="en-US" baseline="0" dirty="0" smtClean="0"/>
              <a:t>Microsoft thinks of the cloud as simply an approach to computing that enables applications to be delivered at scale for a variety of workloads and client devices.</a:t>
            </a:r>
            <a:endParaRPr lang="en-US" dirty="0" smtClean="0"/>
          </a:p>
          <a:p>
            <a:pPr marL="171450" indent="-171450">
              <a:buFont typeface="Arial" pitchFamily="34" charset="0"/>
              <a:buChar char="•"/>
            </a:pPr>
            <a:r>
              <a:rPr lang="en-US" dirty="0" smtClean="0"/>
              <a:t>The cloud can help deliver IT as a standardized service…freeing you up to focus on your business</a:t>
            </a:r>
          </a:p>
          <a:p>
            <a:endParaRPr lang="en-US" dirty="0"/>
          </a:p>
        </p:txBody>
      </p:sp>
      <p:sp>
        <p:nvSpPr>
          <p:cNvPr id="4" name="Slide Number Placeholder 3"/>
          <p:cNvSpPr>
            <a:spLocks noGrp="1"/>
          </p:cNvSpPr>
          <p:nvPr>
            <p:ph type="sldNum" sz="quarter" idx="10"/>
          </p:nvPr>
        </p:nvSpPr>
        <p:spPr/>
        <p:txBody>
          <a:bodyPr/>
          <a:lstStyle/>
          <a:p>
            <a:fld id="{4D312BB7-0100-46F5-B6A2-2DDB0C4FB2EB}" type="slidenum">
              <a:rPr lang="en-US" smtClean="0"/>
              <a:t>2</a:t>
            </a:fld>
            <a:endParaRPr lang="en-US" dirty="0"/>
          </a:p>
        </p:txBody>
      </p:sp>
    </p:spTree>
    <p:extLst>
      <p:ext uri="{BB962C8B-B14F-4D97-AF65-F5344CB8AC3E}">
        <p14:creationId xmlns:p14="http://schemas.microsoft.com/office/powerpoint/2010/main" val="21777420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1" dirty="0" smtClean="0"/>
              <a:t>Speaking Points:</a:t>
            </a:r>
          </a:p>
          <a:p>
            <a:pPr marL="171450" indent="-171450">
              <a:buFont typeface="Arial" pitchFamily="34" charset="0"/>
              <a:buChar char="•"/>
            </a:pPr>
            <a:r>
              <a:rPr lang="en-US" sz="1100" dirty="0" smtClean="0"/>
              <a:t>The third aspect</a:t>
            </a:r>
            <a:r>
              <a:rPr lang="en-US" sz="1100" baseline="0" dirty="0" smtClean="0"/>
              <a:t> of Windows Azure Virtual Machines that is important to understand is ….</a:t>
            </a:r>
            <a:endParaRPr lang="en-US" sz="1100" dirty="0" smtClean="0"/>
          </a:p>
          <a:p>
            <a:pPr marL="171450" indent="-171450">
              <a:buFont typeface="Arial" pitchFamily="34" charset="0"/>
              <a:buChar char="•"/>
            </a:pPr>
            <a:r>
              <a:rPr lang="en-US" sz="1100" dirty="0" smtClean="0"/>
              <a:t>Another thing that is nice</a:t>
            </a:r>
            <a:r>
              <a:rPr lang="en-US" sz="1100" baseline="0" dirty="0" smtClean="0"/>
              <a:t> about the Windows Azure Storage solution is that we have support for </a:t>
            </a:r>
            <a:r>
              <a:rPr lang="en-US" sz="1100" dirty="0" smtClean="0"/>
              <a:t>Continuous storage geo-replication</a:t>
            </a:r>
          </a:p>
          <a:p>
            <a:pPr marL="171450" indent="-171450">
              <a:buFont typeface="Arial" pitchFamily="34" charset="0"/>
              <a:buChar char="•"/>
            </a:pPr>
            <a:r>
              <a:rPr lang="en-US" sz="1100" dirty="0" smtClean="0"/>
              <a:t>What this means is that whenever you save something in the storage system, in the background we can automatically replicate the</a:t>
            </a:r>
            <a:r>
              <a:rPr lang="en-US" sz="1100" baseline="0" dirty="0" smtClean="0"/>
              <a:t> data to </a:t>
            </a:r>
            <a:r>
              <a:rPr lang="en-US" sz="1100" dirty="0" smtClean="0"/>
              <a:t>another</a:t>
            </a:r>
            <a:r>
              <a:rPr lang="en-US" sz="1100" baseline="0" dirty="0" smtClean="0"/>
              <a:t> datacenter</a:t>
            </a:r>
          </a:p>
          <a:p>
            <a:pPr marL="171450" indent="-171450">
              <a:buFont typeface="Arial" pitchFamily="34" charset="0"/>
              <a:buChar char="•"/>
            </a:pPr>
            <a:r>
              <a:rPr lang="en-US" sz="1100" baseline="0" dirty="0" smtClean="0"/>
              <a:t>We guarantee that these data centers are several hundred miles (500) apart so that in the case of a natural disaster or a complete data center failure you can be ensured that a copy of your data exists somewhere else.  </a:t>
            </a:r>
          </a:p>
          <a:p>
            <a:pPr marL="171450" indent="-171450">
              <a:buFont typeface="Arial" pitchFamily="34" charset="0"/>
              <a:buChar char="•"/>
            </a:pPr>
            <a:r>
              <a:rPr lang="en-US" sz="1100" baseline="0" dirty="0" smtClean="0"/>
              <a:t>You don’t have to set anything up to enable it. It’s automatically enabled by default.</a:t>
            </a:r>
          </a:p>
          <a:p>
            <a:pPr marL="171450" indent="-171450">
              <a:buFont typeface="Arial" pitchFamily="34" charset="0"/>
              <a:buChar char="•"/>
            </a:pPr>
            <a:r>
              <a:rPr lang="en-US" sz="1100" baseline="0" dirty="0" smtClean="0"/>
              <a:t>You can turn it off if there are policy reasons why you wouldn’t want it enabled.  </a:t>
            </a:r>
          </a:p>
          <a:p>
            <a:pPr marL="171450" indent="-171450">
              <a:buFont typeface="Arial" pitchFamily="34" charset="0"/>
              <a:buChar char="•"/>
            </a:pPr>
            <a:r>
              <a:rPr lang="en-US" sz="1100" baseline="0" dirty="0" smtClean="0"/>
              <a:t>The end result is that you can deliver more robust solutions with even greater integrity</a:t>
            </a:r>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20</a:t>
            </a:fld>
            <a:endParaRPr lang="en-US" dirty="0">
              <a:solidFill>
                <a:prstClr val="black"/>
              </a:solidFill>
            </a:endParaRPr>
          </a:p>
        </p:txBody>
      </p:sp>
    </p:spTree>
    <p:extLst>
      <p:ext uri="{BB962C8B-B14F-4D97-AF65-F5344CB8AC3E}">
        <p14:creationId xmlns:p14="http://schemas.microsoft.com/office/powerpoint/2010/main" val="252261876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Speaking</a:t>
            </a:r>
            <a:r>
              <a:rPr lang="en-US" b="1" baseline="0" dirty="0" smtClean="0"/>
              <a:t> Points:</a:t>
            </a:r>
            <a:endParaRPr lang="en-US" dirty="0" smtClean="0"/>
          </a:p>
          <a:p>
            <a:pPr marL="171450" indent="-171450">
              <a:buFont typeface="Arial" pitchFamily="34" charset="0"/>
              <a:buChar char="•"/>
            </a:pPr>
            <a:r>
              <a:rPr lang="en-US" dirty="0" smtClean="0"/>
              <a:t>Transition</a:t>
            </a:r>
          </a:p>
          <a:p>
            <a:pPr marL="384431" lvl="1" indent="-171450">
              <a:buFont typeface="Arial" pitchFamily="34" charset="0"/>
              <a:buChar char="•"/>
            </a:pPr>
            <a:r>
              <a:rPr lang="en-US" dirty="0" smtClean="0"/>
              <a:t>Virtual machines provide</a:t>
            </a:r>
            <a:r>
              <a:rPr lang="en-US" baseline="0" dirty="0" smtClean="0"/>
              <a:t> a very flexible compute model.   </a:t>
            </a:r>
          </a:p>
          <a:p>
            <a:pPr marL="384431" lvl="1" indent="-171450">
              <a:buFont typeface="Arial" pitchFamily="34" charset="0"/>
              <a:buChar char="•"/>
            </a:pPr>
            <a:r>
              <a:rPr lang="en-US" baseline="0" dirty="0" smtClean="0"/>
              <a:t>Another compute service available in Windows Azure is called Windows Azure Web Sites. </a:t>
            </a:r>
          </a:p>
          <a:p>
            <a:pPr marL="171450" lvl="0" indent="-171450">
              <a:buFont typeface="Arial" pitchFamily="34" charset="0"/>
              <a:buChar char="•"/>
            </a:pPr>
            <a:r>
              <a:rPr lang="en-US" baseline="0" dirty="0" smtClean="0"/>
              <a:t>Definition:</a:t>
            </a:r>
          </a:p>
          <a:p>
            <a:pPr marL="384431" lvl="1" indent="-171450">
              <a:buFont typeface="Arial" pitchFamily="34" charset="0"/>
              <a:buChar char="•"/>
            </a:pPr>
            <a:r>
              <a:rPr lang="en-US" baseline="0" dirty="0" smtClean="0"/>
              <a:t>Windows Azure Web Sites there is a managed service that you can use to run web sites and web APIs.  </a:t>
            </a:r>
          </a:p>
          <a:p>
            <a:pPr marL="384431" lvl="1" indent="-171450">
              <a:buFont typeface="Arial" pitchFamily="34" charset="0"/>
              <a:buChar char="•"/>
            </a:pPr>
            <a:r>
              <a:rPr lang="en-US" baseline="0" dirty="0" smtClean="0"/>
              <a:t>Enable you to quickly stand up web applications and web sites on the internet</a:t>
            </a:r>
          </a:p>
          <a:p>
            <a:pPr marL="384431" lvl="1" indent="-171450">
              <a:buFont typeface="Arial" pitchFamily="34" charset="0"/>
              <a:buChar char="•"/>
            </a:pPr>
            <a:r>
              <a:rPr lang="en-US" baseline="0" dirty="0" smtClean="0"/>
              <a:t>Auto-managed environment</a:t>
            </a:r>
          </a:p>
          <a:p>
            <a:pPr marL="384431" lvl="1" indent="-171450">
              <a:buFont typeface="Arial" pitchFamily="34" charset="0"/>
              <a:buChar char="•"/>
            </a:pPr>
            <a:r>
              <a:rPr lang="en-US" baseline="0" dirty="0" smtClean="0"/>
              <a:t>Just say that you want a web, here’s the DNS, copy the content, and we do the rest </a:t>
            </a:r>
          </a:p>
          <a:p>
            <a:pPr marL="171450" indent="-171450">
              <a:buFont typeface="Arial" pitchFamily="34" charset="0"/>
              <a:buChar char="•"/>
            </a:pPr>
            <a:r>
              <a:rPr lang="en-US" baseline="0" dirty="0" smtClean="0"/>
              <a:t>You don’t have to worry or think about VMs, servers, or infrastructure.   </a:t>
            </a:r>
          </a:p>
          <a:p>
            <a:pPr marL="171450" indent="-171450">
              <a:buFont typeface="Arial" pitchFamily="34" charset="0"/>
              <a:buChar char="•"/>
            </a:pPr>
            <a:r>
              <a:rPr lang="en-US" baseline="0" dirty="0" smtClean="0"/>
              <a:t>You can simply focus on building and deploying HTTP based applications.</a:t>
            </a:r>
          </a:p>
          <a:p>
            <a:pPr marL="171450" indent="-171450">
              <a:buFont typeface="Arial" pitchFamily="34" charset="0"/>
              <a:buChar char="•"/>
            </a:pPr>
            <a:r>
              <a:rPr lang="en-US" baseline="0" dirty="0" smtClean="0"/>
              <a:t>Enables you to build web sites using ASP.NET, Node.js, PHP, and now with an update a few weeks ago – Python</a:t>
            </a:r>
          </a:p>
          <a:p>
            <a:pPr marL="171450" indent="-171450">
              <a:buFont typeface="Arial" pitchFamily="34" charset="0"/>
              <a:buChar char="•"/>
            </a:pPr>
            <a:r>
              <a:rPr lang="en-US" baseline="0" dirty="0" smtClean="0"/>
              <a:t>Allows you to use any tool and any operating system to build these sites including Windows, OS X, and Linux. </a:t>
            </a:r>
          </a:p>
          <a:p>
            <a:pPr marL="171450" marR="0"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baseline="0" dirty="0" smtClean="0"/>
              <a:t>Enables a very fast deployment model.  You can literally deploy in seconds.  </a:t>
            </a:r>
          </a:p>
          <a:p>
            <a:pPr marL="171450" indent="-171450">
              <a:buFont typeface="Arial" pitchFamily="34" charset="0"/>
              <a:buChar char="•"/>
            </a:pPr>
            <a:r>
              <a:rPr lang="en-US" baseline="0" dirty="0" smtClean="0"/>
              <a:t>You can easily deploy these sites using the tools and infrastructure you know. </a:t>
            </a:r>
          </a:p>
          <a:p>
            <a:pPr marL="171450" indent="-171450">
              <a:buFont typeface="Arial" pitchFamily="34" charset="0"/>
              <a:buChar char="•"/>
            </a:pPr>
            <a:r>
              <a:rPr lang="en-US" baseline="0" dirty="0" smtClean="0"/>
              <a:t>We support several flexible deployment options including FTP, GIT, and Team Foundation Services</a:t>
            </a:r>
          </a:p>
          <a:p>
            <a:pPr marL="171450" indent="-171450">
              <a:buFont typeface="Arial" pitchFamily="34" charset="0"/>
              <a:buChar char="•"/>
            </a:pPr>
            <a:r>
              <a:rPr lang="en-US" baseline="0" dirty="0" smtClean="0"/>
              <a:t>What is nice about this offering is that not only does it enable to very quickly get going, but it also allows you to start with a free offer in a shared environment.  </a:t>
            </a:r>
          </a:p>
          <a:p>
            <a:pPr marL="171450" indent="-171450">
              <a:buFont typeface="Arial" pitchFamily="34" charset="0"/>
              <a:buChar char="•"/>
            </a:pPr>
            <a:r>
              <a:rPr lang="en-US" baseline="0" dirty="0" smtClean="0"/>
              <a:t>Pricing starts at free.. Perpetually free and then you can scale up as you need more capability</a:t>
            </a:r>
          </a:p>
          <a:p>
            <a:pPr marL="171450" indent="-171450">
              <a:buFont typeface="Arial" pitchFamily="34" charset="0"/>
              <a:buChar char="•"/>
            </a:pPr>
            <a:r>
              <a:rPr lang="en-US" baseline="0" dirty="0" smtClean="0"/>
              <a:t>You can then scale up these sites using reserved instances for higher performance and isolation and scale out these sites as your web site becomes successful and you have increased load.  </a:t>
            </a:r>
            <a:endParaRPr lang="en-US" dirty="0" smtClean="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21</a:t>
            </a:fld>
            <a:endParaRPr lang="en-US" dirty="0">
              <a:solidFill>
                <a:prstClr val="black"/>
              </a:solidFill>
            </a:endParaRPr>
          </a:p>
        </p:txBody>
      </p:sp>
    </p:spTree>
    <p:extLst>
      <p:ext uri="{BB962C8B-B14F-4D97-AF65-F5344CB8AC3E}">
        <p14:creationId xmlns:p14="http://schemas.microsoft.com/office/powerpoint/2010/main" val="57918122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9" y="697230"/>
            <a:ext cx="6092825" cy="3486150"/>
          </a:xfrm>
        </p:spPr>
      </p:sp>
      <p:sp>
        <p:nvSpPr>
          <p:cNvPr id="3" name="Notes Placeholder 2"/>
          <p:cNvSpPr>
            <a:spLocks noGrp="1"/>
          </p:cNvSpPr>
          <p:nvPr>
            <p:ph type="body" idx="1"/>
          </p:nvPr>
        </p:nvSpPr>
        <p:spPr/>
        <p:txBody>
          <a:bodyPr/>
          <a:lstStyle/>
          <a:p>
            <a:r>
              <a:rPr lang="en-US" b="1" dirty="0" smtClean="0"/>
              <a:t>Speaking</a:t>
            </a:r>
            <a:r>
              <a:rPr lang="en-US" b="1" baseline="0" dirty="0" smtClean="0"/>
              <a:t> Points:</a:t>
            </a:r>
            <a:endParaRPr lang="en-US" dirty="0" smtClean="0"/>
          </a:p>
          <a:p>
            <a:pPr marL="171450" indent="-171450">
              <a:buFont typeface="Arial" pitchFamily="34" charset="0"/>
              <a:buChar char="•"/>
            </a:pPr>
            <a:r>
              <a:rPr lang="en-US" dirty="0" smtClean="0"/>
              <a:t>I’m going to show you three different web</a:t>
            </a:r>
            <a:r>
              <a:rPr lang="en-US" baseline="0" dirty="0" smtClean="0"/>
              <a:t> sites to show you the broad spectrum of scenarios that we’re enabling.</a:t>
            </a:r>
          </a:p>
          <a:p>
            <a:pPr marL="171450" indent="-171450">
              <a:buFont typeface="Arial" pitchFamily="34" charset="0"/>
              <a:buChar char="•"/>
            </a:pPr>
            <a:r>
              <a:rPr lang="en-US" baseline="0" dirty="0" smtClean="0"/>
              <a:t>First demo – a web site from a gallery.</a:t>
            </a:r>
          </a:p>
          <a:p>
            <a:pPr marL="171450" marR="0" indent="-171450" algn="l" defTabSz="1218987" rtl="0" eaLnBrk="1" fontAlgn="auto" latinLnBrk="0" hangingPunct="1">
              <a:lnSpc>
                <a:spcPct val="100000"/>
              </a:lnSpc>
              <a:spcBef>
                <a:spcPts val="0"/>
              </a:spcBef>
              <a:spcAft>
                <a:spcPts val="0"/>
              </a:spcAft>
              <a:buClrTx/>
              <a:buSzTx/>
              <a:buFont typeface="Arial" pitchFamily="34" charset="0"/>
              <a:buChar char="•"/>
              <a:tabLst/>
              <a:defRPr/>
            </a:pPr>
            <a:r>
              <a:rPr lang="en-US" baseline="0" dirty="0" smtClean="0"/>
              <a:t>Second demo – new asp.net web site.</a:t>
            </a:r>
          </a:p>
          <a:p>
            <a:pPr marL="171450" indent="-171450">
              <a:buFont typeface="Arial" pitchFamily="34" charset="0"/>
              <a:buChar char="•"/>
            </a:pPr>
            <a:r>
              <a:rPr lang="en-US" baseline="0" dirty="0" smtClean="0"/>
              <a:t>Third demo – a PHP / Node.js web site.</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22</a:t>
            </a:fld>
            <a:endParaRPr lang="en-US" dirty="0">
              <a:solidFill>
                <a:prstClr val="black"/>
              </a:solidFill>
            </a:endParaRPr>
          </a:p>
        </p:txBody>
      </p:sp>
    </p:spTree>
    <p:extLst>
      <p:ext uri="{BB962C8B-B14F-4D97-AF65-F5344CB8AC3E}">
        <p14:creationId xmlns:p14="http://schemas.microsoft.com/office/powerpoint/2010/main" val="3462654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1" dirty="0" smtClean="0"/>
              <a:t>Speaking</a:t>
            </a:r>
            <a:r>
              <a:rPr lang="en-US" sz="1100" b="1" baseline="0" dirty="0" smtClean="0"/>
              <a:t> Points:</a:t>
            </a:r>
          </a:p>
          <a:p>
            <a:pPr marL="171450" indent="-171450">
              <a:buFont typeface="Arial" pitchFamily="34" charset="0"/>
              <a:buChar char="•"/>
            </a:pPr>
            <a:r>
              <a:rPr lang="en-US" sz="1100" dirty="0" smtClean="0"/>
              <a:t>Just to recap </a:t>
            </a:r>
          </a:p>
          <a:p>
            <a:pPr marL="171450" indent="-171450">
              <a:buFont typeface="Arial" pitchFamily="34" charset="0"/>
              <a:buChar char="•"/>
            </a:pPr>
            <a:r>
              <a:rPr lang="en-US" sz="1100" dirty="0" smtClean="0"/>
              <a:t>When I’m running shared, multiple web sites from</a:t>
            </a:r>
            <a:r>
              <a:rPr lang="en-US" sz="1100" baseline="0" dirty="0" smtClean="0"/>
              <a:t> multiple customers are use the same virtual machine instances</a:t>
            </a:r>
          </a:p>
          <a:p>
            <a:endParaRPr lang="en-US" sz="1100"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23</a:t>
            </a:fld>
            <a:endParaRPr lang="en-US" dirty="0">
              <a:solidFill>
                <a:prstClr val="black"/>
              </a:solidFill>
            </a:endParaRPr>
          </a:p>
        </p:txBody>
      </p:sp>
    </p:spTree>
    <p:extLst>
      <p:ext uri="{BB962C8B-B14F-4D97-AF65-F5344CB8AC3E}">
        <p14:creationId xmlns:p14="http://schemas.microsoft.com/office/powerpoint/2010/main" val="252261876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1" dirty="0" smtClean="0"/>
              <a:t>Speaking</a:t>
            </a:r>
            <a:r>
              <a:rPr lang="en-US" sz="1100" b="1" baseline="0" dirty="0" smtClean="0"/>
              <a:t> Points:</a:t>
            </a:r>
          </a:p>
          <a:p>
            <a:pPr marL="171450" indent="-171450">
              <a:buFont typeface="Arial" pitchFamily="34" charset="0"/>
              <a:buChar char="•"/>
            </a:pPr>
            <a:r>
              <a:rPr lang="en-US" sz="1100" dirty="0" smtClean="0"/>
              <a:t>In shared mode the web sites can be scaled out to run on multiple shared</a:t>
            </a:r>
            <a:r>
              <a:rPr lang="en-US" sz="1100" baseline="0" dirty="0" smtClean="0"/>
              <a:t> instances,</a:t>
            </a:r>
          </a:p>
          <a:p>
            <a:pPr marL="171450" indent="-171450">
              <a:buFont typeface="Arial" pitchFamily="34" charset="0"/>
              <a:buChar char="•"/>
            </a:pPr>
            <a:r>
              <a:rPr lang="en-US" sz="1100" baseline="0" dirty="0" smtClean="0"/>
              <a:t>In this case Windows Azure provides load balancing of incoming requests resulting in better response time and performance for your application and higher availability</a:t>
            </a:r>
          </a:p>
          <a:p>
            <a:pPr marL="0" indent="0">
              <a:buFont typeface="Arial" pitchFamily="34" charset="0"/>
              <a:buNone/>
            </a:pPr>
            <a:endParaRPr lang="en-US" sz="1100" dirty="0" smtClean="0"/>
          </a:p>
          <a:p>
            <a:pPr marL="171450" indent="-171450">
              <a:buFont typeface="Arial" pitchFamily="34" charset="0"/>
              <a:buChar char="•"/>
            </a:pPr>
            <a:endParaRPr lang="en-US" sz="1100" dirty="0" smtClean="0"/>
          </a:p>
          <a:p>
            <a:endParaRPr lang="en-US" sz="1100" dirty="0" smtClean="0"/>
          </a:p>
          <a:p>
            <a:endParaRPr lang="en-US" sz="1100"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24</a:t>
            </a:fld>
            <a:endParaRPr lang="en-US" dirty="0">
              <a:solidFill>
                <a:prstClr val="black"/>
              </a:solidFill>
            </a:endParaRPr>
          </a:p>
        </p:txBody>
      </p:sp>
    </p:spTree>
    <p:extLst>
      <p:ext uri="{BB962C8B-B14F-4D97-AF65-F5344CB8AC3E}">
        <p14:creationId xmlns:p14="http://schemas.microsoft.com/office/powerpoint/2010/main" val="252261876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100" dirty="0" smtClean="0"/>
          </a:p>
          <a:p>
            <a:r>
              <a:rPr lang="en-US" sz="1100" b="1" dirty="0" smtClean="0"/>
              <a:t>Speaking</a:t>
            </a:r>
            <a:r>
              <a:rPr lang="en-US" sz="1100" b="1" baseline="0" dirty="0" smtClean="0"/>
              <a:t> Points:</a:t>
            </a:r>
          </a:p>
          <a:p>
            <a:pPr marL="171450" indent="-171450">
              <a:buFont typeface="Arial" pitchFamily="34" charset="0"/>
              <a:buChar char="•"/>
            </a:pPr>
            <a:r>
              <a:rPr lang="en-US" sz="1100" dirty="0" smtClean="0"/>
              <a:t>If we really need to scale our application or we want to isolate our application,</a:t>
            </a:r>
            <a:r>
              <a:rPr lang="en-US" sz="1100" baseline="0" dirty="0" smtClean="0"/>
              <a:t> perhaps to use more memory, we can switch our app to reserved mode</a:t>
            </a:r>
          </a:p>
          <a:p>
            <a:pPr marL="171450" indent="-171450">
              <a:buFont typeface="Arial" pitchFamily="34" charset="0"/>
              <a:buChar char="•"/>
            </a:pPr>
            <a:r>
              <a:rPr lang="en-US" sz="1100" baseline="0" dirty="0" smtClean="0"/>
              <a:t>In this case Windows Azure will use an instance out of the pool of available instances, deploy your site, and continue to serve up requests</a:t>
            </a:r>
          </a:p>
          <a:p>
            <a:endParaRPr lang="en-US" sz="1100"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25</a:t>
            </a:fld>
            <a:endParaRPr lang="en-US" dirty="0">
              <a:solidFill>
                <a:prstClr val="black"/>
              </a:solidFill>
            </a:endParaRPr>
          </a:p>
        </p:txBody>
      </p:sp>
    </p:spTree>
    <p:extLst>
      <p:ext uri="{BB962C8B-B14F-4D97-AF65-F5344CB8AC3E}">
        <p14:creationId xmlns:p14="http://schemas.microsoft.com/office/powerpoint/2010/main" val="252261876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100" dirty="0" smtClean="0"/>
          </a:p>
          <a:p>
            <a:r>
              <a:rPr lang="en-US" sz="1100" b="1" dirty="0" smtClean="0"/>
              <a:t>Speaking</a:t>
            </a:r>
            <a:r>
              <a:rPr lang="en-US" sz="1100" b="1" baseline="0" dirty="0" smtClean="0"/>
              <a:t> Points:</a:t>
            </a:r>
          </a:p>
          <a:p>
            <a:pPr marL="171450" indent="-171450">
              <a:buFont typeface="Arial" pitchFamily="34" charset="0"/>
              <a:buChar char="•"/>
            </a:pPr>
            <a:r>
              <a:rPr lang="en-US" sz="1100" dirty="0" smtClean="0"/>
              <a:t>Just like with shared mode, we can also scale out with reserved mode, in which case the machine instances are registered with the load balancer for your web</a:t>
            </a:r>
            <a:r>
              <a:rPr lang="en-US" sz="1100" baseline="0" dirty="0" smtClean="0"/>
              <a:t> application.</a:t>
            </a:r>
          </a:p>
          <a:p>
            <a:pPr marL="171450" indent="-171450">
              <a:buFont typeface="Arial" pitchFamily="34" charset="0"/>
              <a:buChar char="•"/>
            </a:pPr>
            <a:r>
              <a:rPr lang="en-US" sz="1100" baseline="0" dirty="0" smtClean="0"/>
              <a:t>This can result in </a:t>
            </a:r>
            <a:r>
              <a:rPr lang="en-US" sz="1100" dirty="0" smtClean="0"/>
              <a:t>better response</a:t>
            </a:r>
            <a:r>
              <a:rPr lang="en-US" sz="1100" baseline="0" dirty="0" smtClean="0"/>
              <a:t> time, performance, and availability for your web application.</a:t>
            </a:r>
          </a:p>
          <a:p>
            <a:pPr marL="0" indent="0">
              <a:buFont typeface="Arial" pitchFamily="34" charset="0"/>
              <a:buNone/>
            </a:pPr>
            <a:endParaRPr lang="en-US" sz="1100" baseline="0" dirty="0" smtClean="0"/>
          </a:p>
          <a:p>
            <a:endParaRPr lang="en-US" sz="1100" dirty="0" smtClean="0"/>
          </a:p>
          <a:p>
            <a:endParaRPr lang="en-US" sz="1100"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26</a:t>
            </a:fld>
            <a:endParaRPr lang="en-US" dirty="0">
              <a:solidFill>
                <a:prstClr val="black"/>
              </a:solidFill>
            </a:endParaRPr>
          </a:p>
        </p:txBody>
      </p:sp>
    </p:spTree>
    <p:extLst>
      <p:ext uri="{BB962C8B-B14F-4D97-AF65-F5344CB8AC3E}">
        <p14:creationId xmlns:p14="http://schemas.microsoft.com/office/powerpoint/2010/main" val="252261876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100" dirty="0" smtClean="0"/>
          </a:p>
          <a:p>
            <a:r>
              <a:rPr lang="en-US" sz="1100" b="1" dirty="0" smtClean="0"/>
              <a:t>Speaking</a:t>
            </a:r>
            <a:r>
              <a:rPr lang="en-US" sz="1100" b="1" baseline="0" dirty="0" smtClean="0"/>
              <a:t> Points:</a:t>
            </a:r>
          </a:p>
          <a:p>
            <a:pPr marL="171450" indent="-171450">
              <a:buFont typeface="Arial" pitchFamily="34" charset="0"/>
              <a:buChar char="•"/>
            </a:pPr>
            <a:r>
              <a:rPr lang="en-US" sz="1100" dirty="0" smtClean="0"/>
              <a:t>What’s also cool is that you can have multiple sites in a reserved</a:t>
            </a:r>
            <a:r>
              <a:rPr lang="en-US" sz="1100" baseline="0" dirty="0" smtClean="0"/>
              <a:t> instance.  </a:t>
            </a:r>
          </a:p>
          <a:p>
            <a:pPr marL="171450" indent="-171450">
              <a:buFont typeface="Arial" pitchFamily="34" charset="0"/>
              <a:buChar char="•"/>
            </a:pPr>
            <a:r>
              <a:rPr lang="en-US" sz="1100" baseline="0" dirty="0" smtClean="0"/>
              <a:t>So if you have three or four sites as I had in the demo, they can all run in my reserved instance, so I can be more efficient with using the resources.  </a:t>
            </a:r>
          </a:p>
          <a:p>
            <a:pPr marL="171450" indent="-171450">
              <a:buFont typeface="Arial" pitchFamily="34" charset="0"/>
              <a:buChar char="•"/>
            </a:pPr>
            <a:r>
              <a:rPr lang="en-US" sz="1100" baseline="0" dirty="0" smtClean="0"/>
              <a:t>This is great if you want to run multiple sites for others or sites you want to run isolated</a:t>
            </a:r>
          </a:p>
          <a:p>
            <a:pPr marL="171450" indent="-171450">
              <a:buFont typeface="Arial" pitchFamily="34" charset="0"/>
              <a:buChar char="•"/>
            </a:pPr>
            <a:endParaRPr lang="en-US" sz="1100" dirty="0" smtClean="0"/>
          </a:p>
          <a:p>
            <a:endParaRPr lang="en-US" sz="1100" dirty="0" smtClean="0"/>
          </a:p>
          <a:p>
            <a:endParaRPr lang="en-US" sz="1100"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27</a:t>
            </a:fld>
            <a:endParaRPr lang="en-US" dirty="0">
              <a:solidFill>
                <a:prstClr val="black"/>
              </a:solidFill>
            </a:endParaRPr>
          </a:p>
        </p:txBody>
      </p:sp>
    </p:spTree>
    <p:extLst>
      <p:ext uri="{BB962C8B-B14F-4D97-AF65-F5344CB8AC3E}">
        <p14:creationId xmlns:p14="http://schemas.microsoft.com/office/powerpoint/2010/main" val="252261876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Speaking</a:t>
            </a:r>
            <a:r>
              <a:rPr lang="en-US" b="1" baseline="0" dirty="0" smtClean="0"/>
              <a:t> Points</a:t>
            </a:r>
            <a:r>
              <a:rPr lang="en-US" b="1" dirty="0" smtClean="0"/>
              <a:t>:</a:t>
            </a:r>
          </a:p>
          <a:p>
            <a:pPr marL="171450" indent="-171450">
              <a:buFont typeface="Arial" pitchFamily="34" charset="0"/>
              <a:buChar char="•"/>
            </a:pPr>
            <a:r>
              <a:rPr lang="en-US" dirty="0" smtClean="0"/>
              <a:t>We’ve talked about Virtual Machines and we’ve talked about Web Sites, now</a:t>
            </a:r>
            <a:r>
              <a:rPr lang="en-US" baseline="0" dirty="0" smtClean="0"/>
              <a:t> let’s talk about Cloud Services</a:t>
            </a:r>
          </a:p>
          <a:p>
            <a:pPr marL="171450" indent="-171450">
              <a:buFont typeface="Arial" pitchFamily="34" charset="0"/>
              <a:buChar char="•"/>
            </a:pPr>
            <a:r>
              <a:rPr lang="en-US" baseline="0" dirty="0" smtClean="0"/>
              <a:t>Cloud Services is another model we support for building applications. </a:t>
            </a:r>
          </a:p>
          <a:p>
            <a:pPr marL="171450" indent="-171450">
              <a:buFont typeface="Arial" pitchFamily="34" charset="0"/>
              <a:buChar char="•"/>
            </a:pPr>
            <a:r>
              <a:rPr lang="en-US" baseline="0" dirty="0" smtClean="0"/>
              <a:t>Cloud Services enable a broader set of workloads then Windows Azure Web Sites, while providing more automated management then Windows Azure Virtual Machines.  </a:t>
            </a:r>
          </a:p>
          <a:p>
            <a:pPr marL="171450" indent="-171450">
              <a:buFont typeface="Arial" pitchFamily="34" charset="0"/>
              <a:buChar char="•"/>
            </a:pPr>
            <a:r>
              <a:rPr lang="en-US" baseline="0" dirty="0" smtClean="0"/>
              <a:t>Enables you to build what we sometimes refer to as infinitely scalable applications.  They can support 1 to hundreds or thousands of course</a:t>
            </a:r>
          </a:p>
          <a:p>
            <a:pPr marL="171450" indent="-171450">
              <a:buFont typeface="Arial" pitchFamily="34" charset="0"/>
              <a:buChar char="•"/>
            </a:pPr>
            <a:r>
              <a:rPr lang="en-US" baseline="0" dirty="0" smtClean="0"/>
              <a:t>Support not only web based deployments, but also multi-tier architectures where you might have a combination of front ends, middle tiers, as well as virtual machines running as part of your solution.</a:t>
            </a:r>
          </a:p>
          <a:p>
            <a:pPr marL="171450" indent="-171450">
              <a:buFont typeface="Arial" pitchFamily="34" charset="0"/>
              <a:buChar char="•"/>
            </a:pPr>
            <a:r>
              <a:rPr lang="en-US" baseline="0" dirty="0" smtClean="0"/>
              <a:t>Supports automated application management, so it is really easy to deploy, scale out, isolate, and recover from any type of hardware failure.  As well as support for automated updates.</a:t>
            </a:r>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28</a:t>
            </a:fld>
            <a:endParaRPr lang="en-US" dirty="0">
              <a:solidFill>
                <a:prstClr val="black"/>
              </a:solidFill>
            </a:endParaRPr>
          </a:p>
        </p:txBody>
      </p:sp>
    </p:spTree>
    <p:extLst>
      <p:ext uri="{BB962C8B-B14F-4D97-AF65-F5344CB8AC3E}">
        <p14:creationId xmlns:p14="http://schemas.microsoft.com/office/powerpoint/2010/main" val="57918122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9" y="697230"/>
            <a:ext cx="6092825" cy="3486150"/>
          </a:xfrm>
        </p:spPr>
      </p:sp>
      <p:sp>
        <p:nvSpPr>
          <p:cNvPr id="3" name="Notes Placeholder 2"/>
          <p:cNvSpPr>
            <a:spLocks noGrp="1"/>
          </p:cNvSpPr>
          <p:nvPr>
            <p:ph type="body" idx="1"/>
          </p:nvPr>
        </p:nvSpPr>
        <p:spPr/>
        <p:txBody>
          <a:bodyPr/>
          <a:lstStyle/>
          <a:p>
            <a:r>
              <a:rPr lang="en-US" b="1" dirty="0" smtClean="0"/>
              <a:t>Speaking</a:t>
            </a:r>
            <a:r>
              <a:rPr lang="en-US" b="1" baseline="0" dirty="0" smtClean="0"/>
              <a:t> Points:</a:t>
            </a:r>
            <a:endParaRPr lang="en-US" dirty="0" smtClean="0"/>
          </a:p>
          <a:p>
            <a:r>
              <a:rPr lang="en-US" dirty="0" smtClean="0"/>
              <a:t>Possible demos:</a:t>
            </a:r>
            <a:endParaRPr lang="en-US" dirty="0"/>
          </a:p>
          <a:p>
            <a:pPr marL="342900" indent="-342900">
              <a:buAutoNum type="arabicParenR"/>
            </a:pPr>
            <a:r>
              <a:rPr lang="en-US" baseline="0" dirty="0" smtClean="0"/>
              <a:t>Continue with previously built ASP.NET web site and convert it to a Cloud Service.</a:t>
            </a:r>
          </a:p>
          <a:p>
            <a:pPr marL="342900" indent="-342900">
              <a:buAutoNum type="arabicParenR"/>
            </a:pPr>
            <a:r>
              <a:rPr lang="en-US" baseline="0" dirty="0" smtClean="0"/>
              <a:t>Create a new Cloud Service with a Web Role and a Worker Role with Service Bus Queue. Use Server Explorer to generate test messages to be handled by the Worker Role (set break point in Worker Role to observe the message).</a:t>
            </a:r>
          </a:p>
          <a:p>
            <a:pPr marL="0" indent="0">
              <a:buNone/>
            </a:pP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29</a:t>
            </a:fld>
            <a:endParaRPr lang="en-US" dirty="0">
              <a:solidFill>
                <a:prstClr val="black"/>
              </a:solidFill>
            </a:endParaRPr>
          </a:p>
        </p:txBody>
      </p:sp>
    </p:spTree>
    <p:extLst>
      <p:ext uri="{BB962C8B-B14F-4D97-AF65-F5344CB8AC3E}">
        <p14:creationId xmlns:p14="http://schemas.microsoft.com/office/powerpoint/2010/main" val="3462654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lstStyle/>
          <a:p>
            <a:pPr marL="0" indent="0">
              <a:buFont typeface="Arial" pitchFamily="34" charset="0"/>
              <a:buNone/>
            </a:pPr>
            <a:r>
              <a:rPr lang="en-US" b="1" dirty="0" smtClean="0"/>
              <a:t>Slide Objectives:</a:t>
            </a:r>
          </a:p>
          <a:p>
            <a:pPr marL="171450" indent="-171450">
              <a:buFont typeface="Arial" pitchFamily="34" charset="0"/>
              <a:buChar char="•"/>
            </a:pPr>
            <a:r>
              <a:rPr lang="en-US" dirty="0" smtClean="0"/>
              <a:t>Explain the three established industry</a:t>
            </a:r>
            <a:r>
              <a:rPr lang="en-US" baseline="0" dirty="0" smtClean="0"/>
              <a:t> </a:t>
            </a:r>
            <a:r>
              <a:rPr lang="en-US" dirty="0" smtClean="0"/>
              <a:t>terms </a:t>
            </a:r>
            <a:r>
              <a:rPr lang="en-US" baseline="0" dirty="0" smtClean="0"/>
              <a:t>for cloud services</a:t>
            </a:r>
            <a:endParaRPr lang="en-US" dirty="0" smtClean="0"/>
          </a:p>
          <a:p>
            <a:pPr marL="0" indent="0">
              <a:buFont typeface="Arial" pitchFamily="34" charset="0"/>
              <a:buNone/>
            </a:pPr>
            <a:endParaRPr lang="en-US" b="1" dirty="0" smtClean="0"/>
          </a:p>
          <a:p>
            <a:r>
              <a:rPr lang="en-US" b="1" dirty="0" smtClean="0"/>
              <a:t>Speaker</a:t>
            </a:r>
            <a:r>
              <a:rPr lang="en-US" b="1" baseline="0" dirty="0" smtClean="0"/>
              <a:t> Notes:</a:t>
            </a:r>
            <a:endParaRPr lang="en-US" dirty="0" smtClean="0"/>
          </a:p>
          <a:p>
            <a:pPr marL="171450" indent="-171450">
              <a:buFont typeface="Arial" pitchFamily="34" charset="0"/>
              <a:buChar char="•"/>
            </a:pPr>
            <a:r>
              <a:rPr lang="en-US" b="0" dirty="0" smtClean="0"/>
              <a:t>There is a lot of talk in the industry about different</a:t>
            </a:r>
            <a:r>
              <a:rPr lang="en-US" b="0" baseline="0" dirty="0" smtClean="0"/>
              <a:t> terms like Platform as a Service, Infrastructure as a Service, and Software as a Service.</a:t>
            </a:r>
          </a:p>
          <a:p>
            <a:pPr marL="171450" indent="-171450">
              <a:buFont typeface="Arial" pitchFamily="34" charset="0"/>
              <a:buChar char="•"/>
            </a:pPr>
            <a:r>
              <a:rPr lang="en-US" b="0" baseline="0" dirty="0" smtClean="0"/>
              <a:t>Since PDC08 when we first announced the Windows Azure our focus has been on delivering a platform as a service offering where you can build applications.  Where the platform abstracts you from the complexities of building and running applications.  </a:t>
            </a:r>
          </a:p>
          <a:p>
            <a:pPr marL="171450" indent="-171450">
              <a:buFont typeface="Arial" pitchFamily="34" charset="0"/>
              <a:buChar char="•"/>
            </a:pPr>
            <a:r>
              <a:rPr lang="en-US" b="0" baseline="0" dirty="0" smtClean="0"/>
              <a:t>We fundamentally believe that the future path forward for development is by providing a platform.  In fact, as you’ll see in a few minutes, we believe that there are a number of new capabilities that should be delivered as services to the platform.</a:t>
            </a:r>
          </a:p>
          <a:p>
            <a:pPr marL="171450" indent="-171450">
              <a:buFont typeface="Arial" pitchFamily="34" charset="0"/>
              <a:buChar char="•"/>
            </a:pPr>
            <a:endParaRPr lang="en-US" b="0" baseline="0" dirty="0" smtClean="0"/>
          </a:p>
          <a:p>
            <a:pPr marL="0" indent="0">
              <a:buFont typeface="Arial" pitchFamily="34" charset="0"/>
              <a:buNone/>
            </a:pPr>
            <a:r>
              <a:rPr lang="en-US" b="1" dirty="0" smtClean="0"/>
              <a:t>Notes:</a:t>
            </a:r>
          </a:p>
          <a:p>
            <a:pPr marL="171450" indent="-171450">
              <a:buFont typeface="Arial" pitchFamily="34" charset="0"/>
              <a:buChar char="•"/>
            </a:pPr>
            <a:r>
              <a:rPr lang="en-US" dirty="0" smtClean="0"/>
              <a:t>There is a lot of confusion in the industry when it comes to the</a:t>
            </a:r>
            <a:r>
              <a:rPr lang="en-US" baseline="0" dirty="0" smtClean="0"/>
              <a:t> cloud.   </a:t>
            </a:r>
          </a:p>
          <a:p>
            <a:pPr marL="171450" indent="-171450">
              <a:buFont typeface="Arial" pitchFamily="34" charset="0"/>
              <a:buChar char="•"/>
            </a:pPr>
            <a:r>
              <a:rPr lang="en-US" baseline="0" dirty="0" smtClean="0"/>
              <a:t>It’s important that you understand both what is happening in the industry and how we think about the cloud.  </a:t>
            </a:r>
            <a:endParaRPr lang="en-US" dirty="0" smtClean="0"/>
          </a:p>
          <a:p>
            <a:pPr marL="171450" marR="0"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baseline="0" dirty="0" smtClean="0"/>
              <a:t>This is the most commonly used taxonomy for differentiating between types of cloud services.</a:t>
            </a:r>
          </a:p>
          <a:p>
            <a:pPr marL="171450" marR="0"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dirty="0" smtClean="0"/>
              <a:t>The industry has defined three categories of services:</a:t>
            </a:r>
          </a:p>
          <a:p>
            <a:pPr marL="384431" marR="0" lvl="1"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b="0" dirty="0" smtClean="0"/>
              <a:t>IaaS</a:t>
            </a:r>
            <a:r>
              <a:rPr lang="en-US" dirty="0" smtClean="0"/>
              <a:t> – a set of infrastructure</a:t>
            </a:r>
            <a:r>
              <a:rPr lang="en-US" baseline="0" dirty="0" smtClean="0"/>
              <a:t> level capabilities such as an operating system, network connectivity, etc. that are delivered as pay for use services and can be used to host applications.  </a:t>
            </a:r>
            <a:endParaRPr lang="en-US" dirty="0" smtClean="0"/>
          </a:p>
          <a:p>
            <a:pPr marL="384431" marR="0" lvl="1"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b="0" dirty="0" smtClean="0"/>
              <a:t>PaaS – higher level sets of functionality</a:t>
            </a:r>
            <a:r>
              <a:rPr lang="en-US" b="0" baseline="0" dirty="0" smtClean="0"/>
              <a:t> that are delivered as consumable services for developers who are building applications.  PaaS is about abstracting developers from the underlying infrastructure to enable applications to quickly be composed. </a:t>
            </a:r>
            <a:endParaRPr lang="en-US" b="0" dirty="0" smtClean="0"/>
          </a:p>
          <a:p>
            <a:pPr marL="384431" marR="0" lvl="1"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b="0" dirty="0" smtClean="0"/>
              <a:t>SaaS</a:t>
            </a:r>
            <a:r>
              <a:rPr lang="en-US" dirty="0" smtClean="0"/>
              <a:t> – applications that are delivered using</a:t>
            </a:r>
            <a:r>
              <a:rPr lang="en-US" baseline="0" dirty="0" smtClean="0"/>
              <a:t> a service delivery model where organizations can simply consume and use the application.  Typically an organization would pay for the use of the application or the application could be monetized through ad revenue.  </a:t>
            </a:r>
            <a:endParaRPr lang="en-US" dirty="0" smtClean="0"/>
          </a:p>
          <a:p>
            <a:pPr marL="171450" marR="0" lvl="0"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baseline="0" dirty="0" smtClean="0"/>
              <a:t>It is important to note that these 3 types of services may exist independently of one another or combined with one another. </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a:t>
            </a:fld>
            <a:endParaRPr lang="en-US" dirty="0"/>
          </a:p>
        </p:txBody>
      </p:sp>
    </p:spTree>
    <p:extLst>
      <p:ext uri="{BB962C8B-B14F-4D97-AF65-F5344CB8AC3E}">
        <p14:creationId xmlns:p14="http://schemas.microsoft.com/office/powerpoint/2010/main" val="387928768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Transition:</a:t>
            </a:r>
          </a:p>
          <a:p>
            <a:pPr marL="171450" indent="-171450">
              <a:buFont typeface="Arial" pitchFamily="34" charset="0"/>
              <a:buChar char="•"/>
            </a:pPr>
            <a:r>
              <a:rPr lang="en-US" dirty="0" smtClean="0"/>
              <a:t>Let’s spend</a:t>
            </a:r>
            <a:r>
              <a:rPr lang="en-US" baseline="0" dirty="0" smtClean="0"/>
              <a:t> a few minutes talking about what happens when we deploy a cloud service in Windows Azure.</a:t>
            </a:r>
          </a:p>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30</a:t>
            </a:fld>
            <a:endParaRPr lang="en-US" dirty="0">
              <a:solidFill>
                <a:prstClr val="black"/>
              </a:solidFill>
            </a:endParaRPr>
          </a:p>
        </p:txBody>
      </p:sp>
    </p:spTree>
    <p:extLst>
      <p:ext uri="{BB962C8B-B14F-4D97-AF65-F5344CB8AC3E}">
        <p14:creationId xmlns:p14="http://schemas.microsoft.com/office/powerpoint/2010/main" val="104019350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31</a:t>
            </a:fld>
            <a:endParaRPr lang="en-US" dirty="0">
              <a:solidFill>
                <a:prstClr val="black"/>
              </a:solidFill>
            </a:endParaRPr>
          </a:p>
        </p:txBody>
      </p:sp>
    </p:spTree>
    <p:extLst>
      <p:ext uri="{BB962C8B-B14F-4D97-AF65-F5344CB8AC3E}">
        <p14:creationId xmlns:p14="http://schemas.microsoft.com/office/powerpoint/2010/main" val="104019350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32</a:t>
            </a:fld>
            <a:endParaRPr lang="en-US" dirty="0">
              <a:solidFill>
                <a:prstClr val="black"/>
              </a:solidFill>
            </a:endParaRPr>
          </a:p>
        </p:txBody>
      </p:sp>
    </p:spTree>
    <p:extLst>
      <p:ext uri="{BB962C8B-B14F-4D97-AF65-F5344CB8AC3E}">
        <p14:creationId xmlns:p14="http://schemas.microsoft.com/office/powerpoint/2010/main" val="104019350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33</a:t>
            </a:fld>
            <a:endParaRPr lang="en-US" dirty="0">
              <a:solidFill>
                <a:prstClr val="black"/>
              </a:solidFill>
            </a:endParaRPr>
          </a:p>
        </p:txBody>
      </p:sp>
    </p:spTree>
    <p:extLst>
      <p:ext uri="{BB962C8B-B14F-4D97-AF65-F5344CB8AC3E}">
        <p14:creationId xmlns:p14="http://schemas.microsoft.com/office/powerpoint/2010/main" val="104019350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9" y="697230"/>
            <a:ext cx="6092825"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36</a:t>
            </a:fld>
            <a:endParaRPr lang="en-US" dirty="0">
              <a:solidFill>
                <a:prstClr val="black"/>
              </a:solidFill>
            </a:endParaRPr>
          </a:p>
        </p:txBody>
      </p:sp>
    </p:spTree>
    <p:extLst>
      <p:ext uri="{BB962C8B-B14F-4D97-AF65-F5344CB8AC3E}">
        <p14:creationId xmlns:p14="http://schemas.microsoft.com/office/powerpoint/2010/main" val="34626546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Speaking</a:t>
            </a:r>
            <a:r>
              <a:rPr lang="en-US" b="1" baseline="0" dirty="0" smtClean="0"/>
              <a:t> Points:</a:t>
            </a:r>
            <a:endParaRPr lang="en-US" dirty="0" smtClean="0"/>
          </a:p>
          <a:p>
            <a:pPr marL="171450" marR="0" lvl="0"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kumimoji="0" lang="en-US" sz="1600" b="1" i="0" u="none" strike="noStrike" kern="1200" cap="none" spc="0" normalizeH="0" baseline="0" noProof="0" dirty="0" smtClean="0">
                <a:ln>
                  <a:noFill/>
                </a:ln>
                <a:solidFill>
                  <a:prstClr val="black"/>
                </a:solidFill>
                <a:effectLst/>
                <a:uLnTx/>
                <a:uFillTx/>
                <a:latin typeface="Segoe UI" pitchFamily="34" charset="0"/>
              </a:rPr>
              <a:t>Transition:</a:t>
            </a:r>
          </a:p>
          <a:p>
            <a:pPr marL="384431" marR="0" lvl="1"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kumimoji="0" lang="en-US" sz="1600" b="0" i="0" u="none" strike="noStrike" kern="1200" cap="none" spc="0" normalizeH="0" baseline="0" noProof="0" dirty="0" smtClean="0">
                <a:ln>
                  <a:noFill/>
                </a:ln>
                <a:solidFill>
                  <a:prstClr val="black"/>
                </a:solidFill>
                <a:effectLst/>
                <a:uLnTx/>
                <a:uFillTx/>
                <a:latin typeface="Segoe UI" pitchFamily="34" charset="0"/>
              </a:rPr>
              <a:t>So we’ve seen three ways to run your code in Windows Azure - Virtual machines, Web Sites, and Cloud Services</a:t>
            </a:r>
          </a:p>
          <a:p>
            <a:pPr marL="384431" marR="0" lvl="1"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kumimoji="0" lang="en-US" sz="1600" b="0" i="0" u="none" strike="noStrike" kern="1200" cap="none" spc="0" normalizeH="0" baseline="0" noProof="0" dirty="0" smtClean="0">
                <a:ln>
                  <a:noFill/>
                </a:ln>
                <a:solidFill>
                  <a:prstClr val="black"/>
                </a:solidFill>
                <a:effectLst/>
                <a:uLnTx/>
                <a:uFillTx/>
                <a:latin typeface="Segoe UI" pitchFamily="34" charset="0"/>
              </a:rPr>
              <a:t>Now let’s look at the fourth compute service called Windows Azure Mobile Services.</a:t>
            </a:r>
          </a:p>
          <a:p>
            <a:pPr marL="171450" marR="0" lvl="0"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kumimoji="0" lang="en-US" sz="1600" b="1" i="0" u="none" strike="noStrike" kern="1200" cap="none" spc="0" normalizeH="0" baseline="0" noProof="0" dirty="0" smtClean="0">
                <a:ln>
                  <a:noFill/>
                </a:ln>
                <a:solidFill>
                  <a:prstClr val="black"/>
                </a:solidFill>
                <a:effectLst/>
                <a:uLnTx/>
                <a:uFillTx/>
                <a:latin typeface="Segoe UI" pitchFamily="34" charset="0"/>
              </a:rPr>
              <a:t>Definition</a:t>
            </a:r>
          </a:p>
          <a:p>
            <a:pPr marL="384431" marR="0" lvl="1"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kumimoji="0" lang="en-US" sz="1600" b="0" i="0" u="none" strike="noStrike" kern="1200" cap="none" spc="0" normalizeH="0" baseline="0" noProof="0" dirty="0" smtClean="0">
                <a:ln>
                  <a:noFill/>
                </a:ln>
                <a:solidFill>
                  <a:prstClr val="black"/>
                </a:solidFill>
                <a:effectLst/>
                <a:uLnTx/>
                <a:uFillTx/>
                <a:latin typeface="Segoe UI" pitchFamily="34" charset="0"/>
              </a:rPr>
              <a:t>Mobile Services is an exciting new service that we introduced about three months ago and we’ve rapidly been updating with new features and services.  </a:t>
            </a:r>
          </a:p>
          <a:p>
            <a:pPr marL="384431" marR="0" lvl="1"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kumimoji="0" lang="en-US" sz="1600" b="0" i="0" u="none" strike="noStrike" kern="1200" cap="none" spc="0" normalizeH="0" baseline="0" noProof="0" dirty="0" smtClean="0">
                <a:ln>
                  <a:noFill/>
                </a:ln>
                <a:solidFill>
                  <a:prstClr val="black"/>
                </a:solidFill>
                <a:effectLst/>
                <a:uLnTx/>
                <a:uFillTx/>
                <a:latin typeface="Segoe UI" pitchFamily="34" charset="0"/>
              </a:rPr>
              <a:t>I’m sure that many of you today are building device applications that need connectivity to services and data.   </a:t>
            </a:r>
          </a:p>
          <a:p>
            <a:pPr marL="384431" marR="0" lvl="1"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kumimoji="0" lang="en-US" sz="1600" b="0" i="0" u="none" strike="noStrike" kern="1200" cap="none" spc="0" normalizeH="0" baseline="0" noProof="0" dirty="0" smtClean="0">
                <a:ln>
                  <a:noFill/>
                </a:ln>
                <a:solidFill>
                  <a:prstClr val="black"/>
                </a:solidFill>
                <a:effectLst/>
                <a:uLnTx/>
                <a:uFillTx/>
                <a:latin typeface="Segoe UI" pitchFamily="34" charset="0"/>
              </a:rPr>
              <a:t>Mobile Services are designed specifically to make it really simply for you to build cloud back-ends that power mobile device applications by providing common functionality you need as configurable services. </a:t>
            </a:r>
          </a:p>
          <a:p>
            <a:pPr marL="171450" marR="0" lvl="0"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kumimoji="0" lang="en-US" sz="1600" b="1" i="0" u="none" strike="noStrike" kern="1200" cap="none" spc="0" normalizeH="0" baseline="0" noProof="0" dirty="0" smtClean="0">
                <a:ln>
                  <a:noFill/>
                </a:ln>
                <a:solidFill>
                  <a:prstClr val="black"/>
                </a:solidFill>
                <a:effectLst/>
                <a:uLnTx/>
                <a:uFillTx/>
                <a:latin typeface="Segoe UI" pitchFamily="34" charset="0"/>
              </a:rPr>
              <a:t>Features:</a:t>
            </a:r>
          </a:p>
          <a:p>
            <a:pPr marL="384431" marR="0" lvl="1"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kumimoji="0" lang="en-US" sz="1600" b="0" i="0" u="none" strike="noStrike" kern="1200" cap="none" spc="0" normalizeH="0" baseline="0" noProof="0" dirty="0" smtClean="0">
                <a:ln>
                  <a:noFill/>
                </a:ln>
                <a:solidFill>
                  <a:prstClr val="black"/>
                </a:solidFill>
                <a:effectLst/>
                <a:uLnTx/>
                <a:uFillTx/>
                <a:latin typeface="Segoe UI" pitchFamily="34" charset="0"/>
              </a:rPr>
              <a:t>Mobile Services provides the ability to easily store and retrieve data, manage users with several different identify providers including Microsoft Account, Twitter, Facebook, and Google accounts, and the ability to send push notifications to devices. </a:t>
            </a:r>
          </a:p>
          <a:p>
            <a:pPr marL="384431" marR="0" lvl="1"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kumimoji="0" lang="en-US" sz="1600" b="0" i="0" u="none" strike="noStrike" kern="1200" cap="none" spc="0" normalizeH="0" baseline="0" noProof="0" dirty="0" smtClean="0">
                <a:ln>
                  <a:noFill/>
                </a:ln>
                <a:solidFill>
                  <a:prstClr val="black"/>
                </a:solidFill>
                <a:effectLst/>
                <a:uLnTx/>
                <a:uFillTx/>
                <a:latin typeface="Segoe UI" pitchFamily="34" charset="0"/>
              </a:rPr>
              <a:t>Today Mobile Services has native SDKs for Windows 8 Store applications, Windows Phone apps, and </a:t>
            </a:r>
            <a:r>
              <a:rPr kumimoji="0" lang="en-US" sz="1600" b="0" i="0" u="none" strike="noStrike" kern="1200" cap="none" spc="0" normalizeH="0" baseline="0" noProof="0" dirty="0" err="1" smtClean="0">
                <a:ln>
                  <a:noFill/>
                </a:ln>
                <a:solidFill>
                  <a:prstClr val="black"/>
                </a:solidFill>
                <a:effectLst/>
                <a:uLnTx/>
                <a:uFillTx/>
                <a:latin typeface="Segoe UI" pitchFamily="34" charset="0"/>
              </a:rPr>
              <a:t>iOS</a:t>
            </a:r>
            <a:r>
              <a:rPr kumimoji="0" lang="en-US" sz="1600" b="0" i="0" u="none" strike="noStrike" kern="1200" cap="none" spc="0" normalizeH="0" baseline="0" noProof="0" dirty="0" smtClean="0">
                <a:ln>
                  <a:noFill/>
                </a:ln>
                <a:solidFill>
                  <a:prstClr val="black"/>
                </a:solidFill>
                <a:effectLst/>
                <a:uLnTx/>
                <a:uFillTx/>
                <a:latin typeface="Segoe UI" pitchFamily="34" charset="0"/>
              </a:rPr>
              <a:t> applications. </a:t>
            </a:r>
          </a:p>
          <a:p>
            <a:pPr marL="384431" marR="0" lvl="1"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kumimoji="0" lang="en-US" sz="1600" b="0" i="0" u="none" strike="noStrike" kern="1200" cap="none" spc="0" normalizeH="0" baseline="0" noProof="0" dirty="0" smtClean="0">
                <a:ln>
                  <a:noFill/>
                </a:ln>
                <a:solidFill>
                  <a:prstClr val="black"/>
                </a:solidFill>
                <a:effectLst/>
                <a:uLnTx/>
                <a:uFillTx/>
                <a:latin typeface="Segoe UI" pitchFamily="34" charset="0"/>
              </a:rPr>
              <a:t>We’re also adding Android and HTML5 support in the near future.</a:t>
            </a:r>
          </a:p>
          <a:p>
            <a:pPr marL="171450" marR="0" lvl="0" indent="-171450" algn="l" defTabSz="914363" rtl="0" eaLnBrk="1" fontAlgn="auto" latinLnBrk="0" hangingPunct="1">
              <a:lnSpc>
                <a:spcPct val="90000"/>
              </a:lnSpc>
              <a:spcBef>
                <a:spcPts val="0"/>
              </a:spcBef>
              <a:spcAft>
                <a:spcPts val="333"/>
              </a:spcAft>
              <a:buClrTx/>
              <a:buSzTx/>
              <a:buFont typeface="Arial" pitchFamily="34" charset="0"/>
              <a:buChar char="•"/>
              <a:tabLst/>
              <a:defRPr/>
            </a:pPr>
            <a:endParaRPr kumimoji="0" lang="en-US" sz="1600" b="0" i="0" u="none" strike="noStrike" kern="1200" cap="none" spc="0" normalizeH="0" baseline="0" noProof="0" dirty="0" smtClean="0">
              <a:ln>
                <a:noFill/>
              </a:ln>
              <a:solidFill>
                <a:prstClr val="black"/>
              </a:solidFill>
              <a:effectLst/>
              <a:uLnTx/>
              <a:uFillTx/>
              <a:latin typeface="Segoe UI" pitchFamily="34" charset="0"/>
            </a:endParaRPr>
          </a:p>
          <a:p>
            <a:pPr marL="0" indent="0">
              <a:buFont typeface="Arial" panose="020B0604020202020204" pitchFamily="34" charset="0"/>
              <a:buNone/>
            </a:pPr>
            <a:endParaRPr lang="en-US" dirty="0" smtClean="0"/>
          </a:p>
          <a:p>
            <a:endParaRPr lang="en-US" baseline="0" dirty="0" smtClean="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37</a:t>
            </a:fld>
            <a:endParaRPr lang="en-US" dirty="0">
              <a:solidFill>
                <a:prstClr val="black"/>
              </a:solidFill>
            </a:endParaRPr>
          </a:p>
        </p:txBody>
      </p:sp>
    </p:spTree>
    <p:extLst>
      <p:ext uri="{BB962C8B-B14F-4D97-AF65-F5344CB8AC3E}">
        <p14:creationId xmlns:p14="http://schemas.microsoft.com/office/powerpoint/2010/main" val="402657450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lstStyle/>
          <a:p>
            <a:r>
              <a:rPr lang="en-US" dirty="0" smtClean="0"/>
              <a:t>Demo:</a:t>
            </a:r>
            <a:r>
              <a:rPr lang="en-US" baseline="0" dirty="0" smtClean="0"/>
              <a:t> Create a new Mobile Service in the portal and use the </a:t>
            </a:r>
            <a:r>
              <a:rPr lang="en-US" dirty="0" smtClean="0"/>
              <a:t>quick-start </a:t>
            </a:r>
            <a:r>
              <a:rPr lang="en-US" dirty="0" err="1" smtClean="0"/>
              <a:t>todo</a:t>
            </a:r>
            <a:r>
              <a:rPr lang="en-US" dirty="0" smtClean="0"/>
              <a:t> application available in </a:t>
            </a:r>
            <a:r>
              <a:rPr lang="en-US" smtClean="0"/>
              <a:t>the portal</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38</a:t>
            </a:fld>
            <a:endParaRPr lang="en-US" dirty="0">
              <a:solidFill>
                <a:prstClr val="black"/>
              </a:solidFill>
            </a:endParaRPr>
          </a:p>
        </p:txBody>
      </p:sp>
    </p:spTree>
    <p:extLst>
      <p:ext uri="{BB962C8B-B14F-4D97-AF65-F5344CB8AC3E}">
        <p14:creationId xmlns:p14="http://schemas.microsoft.com/office/powerpoint/2010/main" val="34626546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1" dirty="0" smtClean="0"/>
              <a:t>Speaking Points:</a:t>
            </a:r>
          </a:p>
          <a:p>
            <a:pPr marL="171450" indent="-171450">
              <a:buFont typeface="Arial" pitchFamily="34" charset="0"/>
              <a:buChar char="•"/>
            </a:pPr>
            <a:r>
              <a:rPr lang="en-US" sz="1100" dirty="0" smtClean="0"/>
              <a:t>In addition to the compute services for running your deploying</a:t>
            </a:r>
            <a:r>
              <a:rPr lang="en-US" sz="1100" baseline="0" dirty="0" smtClean="0"/>
              <a:t> and running your code, Windows Azure also provides a number of application building blocks.  </a:t>
            </a:r>
            <a:endParaRPr lang="en-US" sz="1100" dirty="0" smtClean="0"/>
          </a:p>
          <a:p>
            <a:pPr marL="171450" indent="-171450">
              <a:buFont typeface="Arial" pitchFamily="34" charset="0"/>
              <a:buChar char="•"/>
            </a:pPr>
            <a:r>
              <a:rPr lang="en-US" sz="1100" baseline="0" dirty="0" smtClean="0"/>
              <a:t>These are managed services that we run that provide a lot of value so you can avoid standing up the infrastructure for common capabilities</a:t>
            </a:r>
          </a:p>
          <a:p>
            <a:pPr marL="171450" indent="-171450">
              <a:buFont typeface="Arial" pitchFamily="34" charset="0"/>
              <a:buChar char="•"/>
            </a:pPr>
            <a:r>
              <a:rPr lang="en-US" sz="1100" baseline="0" dirty="0" smtClean="0"/>
              <a:t>You always can stand up VMs and put anything you want in it</a:t>
            </a:r>
          </a:p>
          <a:p>
            <a:pPr marL="171450" indent="-171450">
              <a:buFont typeface="Arial" pitchFamily="34" charset="0"/>
              <a:buChar char="•"/>
            </a:pPr>
            <a:r>
              <a:rPr lang="en-US" sz="1100" baseline="0" dirty="0" smtClean="0"/>
              <a:t>But in a lot of cases you will find that we have built in services that we deliver or that are delivered by our partners</a:t>
            </a:r>
          </a:p>
          <a:p>
            <a:pPr marL="171450" indent="-171450">
              <a:buFont typeface="Arial" pitchFamily="34" charset="0"/>
              <a:buChar char="•"/>
            </a:pPr>
            <a:r>
              <a:rPr lang="en-US" sz="1100" baseline="0" dirty="0" smtClean="0"/>
              <a:t>What’s cool is that you can use any of these services with a VM, with a Web Site, or with a Cloud Service – so you have flexibility in how you will consume them.</a:t>
            </a:r>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39</a:t>
            </a:fld>
            <a:endParaRPr lang="en-US" dirty="0">
              <a:solidFill>
                <a:prstClr val="black"/>
              </a:solidFill>
            </a:endParaRPr>
          </a:p>
        </p:txBody>
      </p:sp>
    </p:spTree>
    <p:extLst>
      <p:ext uri="{BB962C8B-B14F-4D97-AF65-F5344CB8AC3E}">
        <p14:creationId xmlns:p14="http://schemas.microsoft.com/office/powerpoint/2010/main" val="252261876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Speaking</a:t>
            </a:r>
            <a:r>
              <a:rPr lang="en-US" b="1" baseline="0" dirty="0" smtClean="0"/>
              <a:t> Points:</a:t>
            </a:r>
            <a:endParaRPr lang="en-US" dirty="0" smtClean="0"/>
          </a:p>
          <a:p>
            <a:pPr marL="285750" indent="-285750">
              <a:buFont typeface="Arial" pitchFamily="34" charset="0"/>
              <a:buChar char="•"/>
            </a:pPr>
            <a:r>
              <a:rPr lang="en-US" dirty="0" smtClean="0"/>
              <a:t>All of these services</a:t>
            </a:r>
            <a:r>
              <a:rPr lang="en-US" baseline="0" dirty="0" smtClean="0"/>
              <a:t> can also be used from multiple languages</a:t>
            </a:r>
            <a:endParaRPr lang="en-US" dirty="0" smtClean="0"/>
          </a:p>
          <a:p>
            <a:pPr marL="285750" indent="-285750">
              <a:buFont typeface="Arial" pitchFamily="34" charset="0"/>
              <a:buChar char="•"/>
            </a:pPr>
            <a:r>
              <a:rPr lang="en-US" dirty="0" smtClean="0"/>
              <a:t>We</a:t>
            </a:r>
            <a:r>
              <a:rPr lang="en-US" baseline="0" dirty="0" smtClean="0"/>
              <a:t> now have as part of our developer center on WindowsAzure.com support for multiple different languages including .NET, Node, Java, and PHP.</a:t>
            </a:r>
          </a:p>
          <a:p>
            <a:pPr marL="285750" indent="-285750">
              <a:buFont typeface="Arial" pitchFamily="34" charset="0"/>
              <a:buChar char="•"/>
            </a:pPr>
            <a:r>
              <a:rPr lang="en-US" baseline="0" dirty="0" smtClean="0"/>
              <a:t>One of the new languages that we’re now enabling is Python with a complete SDK and </a:t>
            </a:r>
            <a:r>
              <a:rPr lang="en-US" baseline="0" dirty="0" err="1" smtClean="0"/>
              <a:t>dev</a:t>
            </a:r>
            <a:r>
              <a:rPr lang="en-US" baseline="0" dirty="0" smtClean="0"/>
              <a:t> center. </a:t>
            </a:r>
          </a:p>
          <a:p>
            <a:pPr marL="285750" indent="-285750">
              <a:buFont typeface="Arial" pitchFamily="34" charset="0"/>
              <a:buChar char="•"/>
            </a:pPr>
            <a:r>
              <a:rPr lang="en-US" baseline="0" dirty="0" smtClean="0"/>
              <a:t>For each of these we provide libraries that you can consume that call into the REST APIs  that we expose for the building block services.  </a:t>
            </a:r>
          </a:p>
          <a:p>
            <a:pPr marL="285750" indent="-285750">
              <a:buFont typeface="Arial" pitchFamily="34" charset="0"/>
              <a:buChar char="•"/>
            </a:pPr>
            <a:r>
              <a:rPr lang="en-US" baseline="0" dirty="0" smtClean="0"/>
              <a:t>You can also call the REST APIs directly</a:t>
            </a:r>
          </a:p>
          <a:p>
            <a:pPr marL="0" indent="0">
              <a:buFont typeface="Arial" pitchFamily="34" charset="0"/>
              <a:buNone/>
            </a:pPr>
            <a:endParaRPr lang="en-US" dirty="0" smtClean="0"/>
          </a:p>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40</a:t>
            </a:fld>
            <a:endParaRPr lang="en-US" dirty="0"/>
          </a:p>
        </p:txBody>
      </p:sp>
    </p:spTree>
    <p:extLst>
      <p:ext uri="{BB962C8B-B14F-4D97-AF65-F5344CB8AC3E}">
        <p14:creationId xmlns:p14="http://schemas.microsoft.com/office/powerpoint/2010/main" val="75948136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Speaking</a:t>
            </a:r>
            <a:r>
              <a:rPr lang="en-US" b="1" baseline="0" dirty="0" smtClean="0"/>
              <a:t> Points:</a:t>
            </a:r>
            <a:endParaRPr lang="en-US" dirty="0" smtClean="0"/>
          </a:p>
          <a:p>
            <a:pPr marL="285750" indent="-285750">
              <a:buFont typeface="Arial" panose="020B0604020202020204" pitchFamily="34" charset="0"/>
              <a:buChar char="•"/>
            </a:pPr>
            <a:r>
              <a:rPr lang="en-US" baseline="0" dirty="0" smtClean="0"/>
              <a:t>All of the libraries are hosted on </a:t>
            </a:r>
            <a:r>
              <a:rPr lang="en-US" baseline="0" dirty="0" err="1" smtClean="0"/>
              <a:t>GitHub</a:t>
            </a:r>
            <a:r>
              <a:rPr lang="en-US" baseline="0" dirty="0" smtClean="0"/>
              <a:t> under an Apache 2 license</a:t>
            </a:r>
          </a:p>
          <a:p>
            <a:pPr marL="285750" marR="0" indent="-2857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baseline="0" dirty="0" smtClean="0"/>
              <a:t>So you can both see the source and contribute back to the source </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41</a:t>
            </a:fld>
            <a:endParaRPr lang="en-US" dirty="0"/>
          </a:p>
        </p:txBody>
      </p:sp>
    </p:spTree>
    <p:extLst>
      <p:ext uri="{BB962C8B-B14F-4D97-AF65-F5344CB8AC3E}">
        <p14:creationId xmlns:p14="http://schemas.microsoft.com/office/powerpoint/2010/main" val="3955875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normAutofit/>
          </a:bodyPr>
          <a:lstStyle/>
          <a:p>
            <a:pPr marL="0" indent="0">
              <a:buFont typeface="Arial" pitchFamily="34" charset="0"/>
              <a:buNone/>
            </a:pPr>
            <a:endParaRPr lang="en-US" baseline="0" dirty="0" smtClean="0"/>
          </a:p>
          <a:p>
            <a:pPr marL="0" indent="0">
              <a:buFont typeface="Arial" pitchFamily="34" charset="0"/>
              <a:buNone/>
            </a:pP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dirty="0"/>
          </a:p>
        </p:txBody>
      </p:sp>
    </p:spTree>
    <p:extLst>
      <p:ext uri="{BB962C8B-B14F-4D97-AF65-F5344CB8AC3E}">
        <p14:creationId xmlns:p14="http://schemas.microsoft.com/office/powerpoint/2010/main" val="293736793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Speaking</a:t>
            </a:r>
            <a:r>
              <a:rPr lang="en-US" b="1" baseline="0" dirty="0" smtClean="0"/>
              <a:t> Points</a:t>
            </a:r>
            <a:r>
              <a:rPr lang="en-US" b="1" dirty="0" smtClean="0"/>
              <a:t>:</a:t>
            </a:r>
          </a:p>
          <a:p>
            <a:pPr marL="171450" indent="-171450">
              <a:buFont typeface="Arial" pitchFamily="34" charset="0"/>
              <a:buChar char="•"/>
            </a:pPr>
            <a:r>
              <a:rPr lang="en-US" dirty="0" smtClean="0"/>
              <a:t>Let’s walk through</a:t>
            </a:r>
            <a:r>
              <a:rPr lang="en-US" baseline="0" dirty="0" smtClean="0"/>
              <a:t> some of the building block services that we’re providing and in particular highlight some of the new features of these services.  </a:t>
            </a:r>
          </a:p>
          <a:p>
            <a:pPr marL="171450" indent="-171450">
              <a:buFont typeface="Arial" pitchFamily="34" charset="0"/>
              <a:buChar char="•"/>
            </a:pPr>
            <a:r>
              <a:rPr lang="en-US" baseline="0" dirty="0" smtClean="0"/>
              <a:t>If you’ve been using Windows Azure you maybe familiar with some of these services.  However, there are several new features we’re enabling with all of them.  </a:t>
            </a:r>
          </a:p>
          <a:p>
            <a:pPr marL="171450" indent="-171450">
              <a:buFont typeface="Arial" pitchFamily="34" charset="0"/>
              <a:buChar char="•"/>
            </a:pPr>
            <a:r>
              <a:rPr lang="en-US" baseline="0" dirty="0" smtClean="0"/>
              <a:t>The first one I’m going to talk about is the SQL Database</a:t>
            </a:r>
          </a:p>
          <a:p>
            <a:pPr marL="171450" indent="-171450">
              <a:buFont typeface="Arial" pitchFamily="34" charset="0"/>
              <a:buChar char="•"/>
            </a:pPr>
            <a:r>
              <a:rPr lang="en-US" baseline="0" dirty="0" smtClean="0"/>
              <a:t>SQL Database is a service we’ve had for a while as part of Windows Azure</a:t>
            </a:r>
          </a:p>
          <a:p>
            <a:pPr marL="171450" indent="-171450">
              <a:buFont typeface="Arial" pitchFamily="34" charset="0"/>
              <a:buChar char="•"/>
            </a:pPr>
            <a:r>
              <a:rPr lang="en-US" baseline="0" dirty="0" smtClean="0"/>
              <a:t>It provides a relational SQL Server database engine in the cloud</a:t>
            </a:r>
            <a:endParaRPr lang="en-US" dirty="0" smtClean="0"/>
          </a:p>
          <a:p>
            <a:pPr marL="171450" indent="-171450">
              <a:buFont typeface="Arial" pitchFamily="34" charset="0"/>
              <a:buChar char="•"/>
            </a:pPr>
            <a:r>
              <a:rPr lang="en-US" dirty="0" smtClean="0"/>
              <a:t>We run the SQL engine for you, we do all of the</a:t>
            </a:r>
            <a:r>
              <a:rPr lang="en-US" baseline="0" dirty="0" smtClean="0"/>
              <a:t> clustering and availability work for you, so you don’t have to worry about standing up your own clustered environment. </a:t>
            </a:r>
            <a:endParaRPr lang="en-US" dirty="0" smtClean="0"/>
          </a:p>
          <a:p>
            <a:pPr marL="171450" indent="-171450">
              <a:buFont typeface="Arial" pitchFamily="34" charset="0"/>
              <a:buChar char="•"/>
            </a:pPr>
            <a:r>
              <a:rPr lang="en-US" dirty="0" smtClean="0"/>
              <a:t>It’s a fully managed service</a:t>
            </a:r>
          </a:p>
          <a:p>
            <a:pPr marL="171450" indent="-171450">
              <a:buFont typeface="Arial" pitchFamily="34" charset="0"/>
              <a:buChar char="•"/>
            </a:pPr>
            <a:r>
              <a:rPr lang="en-US" dirty="0" smtClean="0"/>
              <a:t>We</a:t>
            </a:r>
            <a:r>
              <a:rPr lang="en-US" baseline="0" dirty="0" smtClean="0"/>
              <a:t> also apply security patches and monitor the system</a:t>
            </a:r>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42</a:t>
            </a:fld>
            <a:endParaRPr lang="en-US" dirty="0">
              <a:solidFill>
                <a:prstClr val="black"/>
              </a:solidFill>
            </a:endParaRPr>
          </a:p>
        </p:txBody>
      </p:sp>
    </p:spTree>
    <p:extLst>
      <p:ext uri="{BB962C8B-B14F-4D97-AF65-F5344CB8AC3E}">
        <p14:creationId xmlns:p14="http://schemas.microsoft.com/office/powerpoint/2010/main" val="57918122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9" y="697230"/>
            <a:ext cx="6092825" cy="3486150"/>
          </a:xfrm>
        </p:spPr>
      </p:sp>
      <p:sp>
        <p:nvSpPr>
          <p:cNvPr id="3" name="Notes Placeholder 2"/>
          <p:cNvSpPr>
            <a:spLocks noGrp="1"/>
          </p:cNvSpPr>
          <p:nvPr>
            <p:ph type="body" idx="1"/>
          </p:nvPr>
        </p:nvSpPr>
        <p:spPr/>
        <p:txBody>
          <a:bodyPr/>
          <a:lstStyle/>
          <a:p>
            <a:r>
              <a:rPr lang="en-US" b="1" dirty="0" smtClean="0"/>
              <a:t>Speaking</a:t>
            </a:r>
            <a:r>
              <a:rPr lang="en-US" b="1" baseline="0" dirty="0" smtClean="0"/>
              <a:t> Points:</a:t>
            </a:r>
            <a:endParaRPr lang="en-US" dirty="0" smtClean="0"/>
          </a:p>
          <a:p>
            <a:r>
              <a:rPr lang="en-US" dirty="0" smtClean="0"/>
              <a:t>Provision a new</a:t>
            </a:r>
            <a:r>
              <a:rPr lang="en-US" baseline="0" dirty="0" smtClean="0"/>
              <a:t> SQL database</a:t>
            </a:r>
          </a:p>
          <a:p>
            <a:r>
              <a:rPr lang="en-US" altLang="zh-CN" dirty="0" smtClean="0"/>
              <a:t>[Optionally] connect to the server</a:t>
            </a:r>
            <a:r>
              <a:rPr lang="en-US" altLang="zh-CN" baseline="0" dirty="0" smtClean="0"/>
              <a:t> using tools such as SSMS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43</a:t>
            </a:fld>
            <a:endParaRPr lang="en-US" dirty="0">
              <a:solidFill>
                <a:prstClr val="black"/>
              </a:solidFill>
            </a:endParaRPr>
          </a:p>
        </p:txBody>
      </p:sp>
    </p:spTree>
    <p:extLst>
      <p:ext uri="{BB962C8B-B14F-4D97-AF65-F5344CB8AC3E}">
        <p14:creationId xmlns:p14="http://schemas.microsoft.com/office/powerpoint/2010/main" val="34626546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Speaking</a:t>
            </a:r>
            <a:r>
              <a:rPr lang="en-US" b="1" baseline="0" dirty="0" smtClean="0"/>
              <a:t> Points:</a:t>
            </a:r>
            <a:endParaRPr lang="en-US" dirty="0" smtClean="0"/>
          </a:p>
          <a:p>
            <a:pPr marL="285750" indent="-285750">
              <a:buFont typeface="Arial" panose="020B0604020202020204" pitchFamily="34" charset="0"/>
              <a:buChar char="•"/>
            </a:pPr>
            <a:r>
              <a:rPr lang="en-US" sz="1600" baseline="0" dirty="0" smtClean="0"/>
              <a:t>We have a great storage system.</a:t>
            </a:r>
          </a:p>
          <a:p>
            <a:pPr marL="285750" marR="0" indent="-2857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sz="1600" baseline="0" dirty="0" smtClean="0"/>
              <a:t>We talked about this earlier as part of virtual machines for mounting drives. </a:t>
            </a:r>
          </a:p>
          <a:p>
            <a:pPr marL="285750" marR="0" indent="-2857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sz="1600" baseline="0" dirty="0" smtClean="0"/>
              <a:t>You can think of blob storage as a highly available, scalable, and secure file system in the cloud.  </a:t>
            </a:r>
          </a:p>
          <a:p>
            <a:pPr marL="285750" marR="0" indent="-2857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sz="1600" baseline="0" dirty="0" smtClean="0"/>
              <a:t>You can store any type of data you want in it.  </a:t>
            </a:r>
          </a:p>
          <a:p>
            <a:pPr marL="285750" marR="0" indent="-2857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sz="1600" baseline="0" dirty="0" smtClean="0"/>
              <a:t>You can optionally expose storage through some HTTP URLs and make it public or you can make it private.  </a:t>
            </a:r>
          </a:p>
          <a:p>
            <a:pPr marL="285750" marR="0" indent="-2857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sz="1600" baseline="0" dirty="0" smtClean="0"/>
              <a:t>Similar to databases, you can stand up a new storage account in a few minutes.  </a:t>
            </a:r>
          </a:p>
          <a:p>
            <a:pPr marL="285750" marR="0" indent="-2857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sz="1600" baseline="0" dirty="0" smtClean="0"/>
              <a:t>Continuous geo-replication is enabled by default for storage accounts.</a:t>
            </a:r>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44</a:t>
            </a:fld>
            <a:endParaRPr lang="en-US" dirty="0">
              <a:solidFill>
                <a:prstClr val="black"/>
              </a:solidFill>
            </a:endParaRPr>
          </a:p>
        </p:txBody>
      </p:sp>
    </p:spTree>
    <p:extLst>
      <p:ext uri="{BB962C8B-B14F-4D97-AF65-F5344CB8AC3E}">
        <p14:creationId xmlns:p14="http://schemas.microsoft.com/office/powerpoint/2010/main" val="57918122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Speaking</a:t>
            </a:r>
            <a:r>
              <a:rPr lang="en-US" b="1" baseline="0" dirty="0" smtClean="0"/>
              <a:t> Points:</a:t>
            </a:r>
            <a:endParaRPr lang="en-US" dirty="0" smtClean="0"/>
          </a:p>
          <a:p>
            <a:pPr marL="285750" indent="-285750">
              <a:buFont typeface="Arial" panose="020B0604020202020204" pitchFamily="34" charset="0"/>
              <a:buChar char="•"/>
            </a:pPr>
            <a:r>
              <a:rPr lang="en-US" sz="1600" baseline="0" dirty="0" smtClean="0"/>
              <a:t>We now have a new distributed cache feature in Windows Azure</a:t>
            </a:r>
          </a:p>
          <a:p>
            <a:pPr marL="285750" marR="0" indent="-2857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sz="1600" baseline="0" dirty="0" smtClean="0"/>
              <a:t>It is a low latency, in-memory cache that you can stand up as part of our application </a:t>
            </a:r>
          </a:p>
          <a:p>
            <a:pPr marL="285750" marR="0" indent="-2857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sz="1600" baseline="0" dirty="0" smtClean="0"/>
              <a:t>It’s elastic so you can dynamically grow or shrink the cache at will, based on how your application is doing</a:t>
            </a:r>
          </a:p>
          <a:p>
            <a:pPr marL="498731" marR="0" lvl="1" indent="-2857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sz="1600" baseline="0" dirty="0" smtClean="0"/>
              <a:t>You don’t have to modify any application code or redeploy your application to increase or decrease the cache size.  </a:t>
            </a:r>
          </a:p>
          <a:p>
            <a:pPr marL="498731" marR="0" lvl="1" indent="-2857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sz="1600" baseline="0" dirty="0" smtClean="0"/>
              <a:t>Instead just go into the portal say you want more roles and Windows Azure will automatically spin them up</a:t>
            </a:r>
          </a:p>
          <a:p>
            <a:pPr marL="285750" marR="0" indent="-2857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sz="1600" baseline="0" dirty="0" smtClean="0"/>
              <a:t>It also has high availability support.  </a:t>
            </a:r>
          </a:p>
          <a:p>
            <a:pPr marL="498731" marR="0" lvl="1" indent="-2857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sz="1600" baseline="0" dirty="0" smtClean="0"/>
              <a:t>So you can indicate when you cache something that you want to pin the data on at least two cache servers, so if there is a hardware failure you will not loose any data.</a:t>
            </a:r>
          </a:p>
          <a:p>
            <a:pPr marL="285750" marR="0" indent="-2857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sz="1600" baseline="0" dirty="0" smtClean="0"/>
              <a:t>The Distributed Cache can be used from any language.  </a:t>
            </a:r>
          </a:p>
          <a:p>
            <a:pPr marL="285750" marR="0" indent="-2857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sz="1600" baseline="0" dirty="0" smtClean="0"/>
              <a:t>It now supports the </a:t>
            </a:r>
            <a:r>
              <a:rPr lang="en-US" sz="1600" baseline="0" dirty="0" err="1" smtClean="0"/>
              <a:t>Memcach’D</a:t>
            </a:r>
            <a:r>
              <a:rPr lang="en-US" sz="1600" baseline="0" dirty="0" smtClean="0"/>
              <a:t> protocol, so if you have apps that use </a:t>
            </a:r>
            <a:r>
              <a:rPr lang="en-US" sz="1600" baseline="0" dirty="0" err="1" smtClean="0"/>
              <a:t>Memcached</a:t>
            </a:r>
            <a:r>
              <a:rPr lang="en-US" sz="1600" baseline="0" dirty="0" smtClean="0"/>
              <a:t> today you can simply point them to the new distributed cache and they will work with no code changes required. </a:t>
            </a:r>
          </a:p>
          <a:p>
            <a:pPr>
              <a:lnSpc>
                <a:spcPct val="100000"/>
              </a:lnSpc>
              <a:spcAft>
                <a:spcPts val="980"/>
              </a:spcAft>
              <a:tabLst>
                <a:tab pos="1791675" algn="l"/>
              </a:tabLst>
            </a:pPr>
            <a:endParaRPr lang="en-US" sz="1600" dirty="0">
              <a:solidFill>
                <a:schemeClr val="bg1">
                  <a:alpha val="99000"/>
                </a:schemeClr>
              </a:solidFill>
            </a:endParaRPr>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45</a:t>
            </a:fld>
            <a:endParaRPr lang="en-US" dirty="0">
              <a:solidFill>
                <a:prstClr val="black"/>
              </a:solidFill>
            </a:endParaRPr>
          </a:p>
        </p:txBody>
      </p:sp>
    </p:spTree>
    <p:extLst>
      <p:ext uri="{BB962C8B-B14F-4D97-AF65-F5344CB8AC3E}">
        <p14:creationId xmlns:p14="http://schemas.microsoft.com/office/powerpoint/2010/main" val="57918122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9" y="697230"/>
            <a:ext cx="6092825" cy="3486150"/>
          </a:xfrm>
        </p:spPr>
      </p:sp>
      <p:sp>
        <p:nvSpPr>
          <p:cNvPr id="3" name="Notes Placeholder 2"/>
          <p:cNvSpPr>
            <a:spLocks noGrp="1"/>
          </p:cNvSpPr>
          <p:nvPr>
            <p:ph type="body" idx="1"/>
          </p:nvPr>
        </p:nvSpPr>
        <p:spPr/>
        <p:txBody>
          <a:bodyPr/>
          <a:lstStyle/>
          <a:p>
            <a:r>
              <a:rPr lang="en-US" b="1" dirty="0" smtClean="0"/>
              <a:t>Speaking</a:t>
            </a:r>
            <a:r>
              <a:rPr lang="en-US" b="1" baseline="0" dirty="0" smtClean="0"/>
              <a:t> Points:</a:t>
            </a:r>
            <a:endParaRPr lang="en-US" dirty="0" smtClean="0"/>
          </a:p>
          <a:p>
            <a:r>
              <a:rPr lang="en-US" dirty="0" smtClean="0"/>
              <a:t>Twitter Reader is a good demo for this: </a:t>
            </a:r>
          </a:p>
          <a:p>
            <a:r>
              <a:rPr lang="en-US" dirty="0" smtClean="0"/>
              <a:t>https://github.com/WindowsAzure-Samples/TwitterReader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46</a:t>
            </a:fld>
            <a:endParaRPr lang="en-US" dirty="0">
              <a:solidFill>
                <a:prstClr val="black"/>
              </a:solidFill>
            </a:endParaRPr>
          </a:p>
        </p:txBody>
      </p:sp>
    </p:spTree>
    <p:extLst>
      <p:ext uri="{BB962C8B-B14F-4D97-AF65-F5344CB8AC3E}">
        <p14:creationId xmlns:p14="http://schemas.microsoft.com/office/powerpoint/2010/main" val="34626546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Speaking</a:t>
            </a:r>
            <a:r>
              <a:rPr lang="en-US" b="1" baseline="0" dirty="0" smtClean="0"/>
              <a:t> Points:</a:t>
            </a:r>
            <a:endParaRPr lang="en-US" dirty="0" smtClean="0"/>
          </a:p>
          <a:p>
            <a:pPr marL="285750" indent="-285750">
              <a:buFont typeface="Arial" panose="020B0604020202020204" pitchFamily="34" charset="0"/>
              <a:buChar char="•"/>
            </a:pPr>
            <a:r>
              <a:rPr lang="en-US" sz="1600" baseline="0" dirty="0" smtClean="0"/>
              <a:t>So what happened?  Let’s walk through an example with 4 web roles.  </a:t>
            </a:r>
          </a:p>
          <a:p>
            <a:pPr marL="285750" marR="0" indent="-2857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sz="1600" baseline="0" dirty="0" smtClean="0"/>
              <a:t>Basically if I spin up my application and I have 4 web roles and I say use 300MB for each role</a:t>
            </a:r>
          </a:p>
          <a:p>
            <a:pPr marL="285750" marR="0" indent="-2857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sz="1600" baseline="0" dirty="0" smtClean="0"/>
              <a:t>…as soon as they startup in Windows Azure we will ring join the roles together.  </a:t>
            </a:r>
          </a:p>
          <a:p>
            <a:pPr marL="285750" marR="0" indent="-2857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sz="1600" baseline="0" dirty="0" smtClean="0"/>
              <a:t>This will create a uniform 1.2GB distributed cache </a:t>
            </a:r>
          </a:p>
          <a:p>
            <a:pPr marL="285750" marR="0" indent="-2857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sz="1600" baseline="0" dirty="0" smtClean="0"/>
              <a:t>Then any of the roles that save the twitter data, regardless of whether the data is stored locally or on another role, any of the roles will be able to retrieve it in under a </a:t>
            </a:r>
            <a:r>
              <a:rPr lang="en-US" sz="1600" baseline="0" dirty="0" err="1" smtClean="0"/>
              <a:t>milisecond</a:t>
            </a:r>
            <a:endParaRPr lang="en-US" sz="1600" baseline="0" dirty="0" smtClean="0"/>
          </a:p>
          <a:p>
            <a:pPr marL="285750" marR="0" indent="-2857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sz="1600" baseline="0" dirty="0" smtClean="0"/>
              <a:t>As you spin up more roles inside your application using the management portal as I showed earlier, Windows Azure will automatically keep adding more roles and caches and your cache can grow or shrink on demand. </a:t>
            </a:r>
          </a:p>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47</a:t>
            </a:fld>
            <a:endParaRPr lang="en-US" dirty="0"/>
          </a:p>
        </p:txBody>
      </p:sp>
    </p:spTree>
    <p:extLst>
      <p:ext uri="{BB962C8B-B14F-4D97-AF65-F5344CB8AC3E}">
        <p14:creationId xmlns:p14="http://schemas.microsoft.com/office/powerpoint/2010/main" val="348928808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Speaking</a:t>
            </a:r>
            <a:r>
              <a:rPr lang="en-US" b="1" baseline="0" dirty="0" smtClean="0"/>
              <a:t> Points:</a:t>
            </a:r>
            <a:endParaRPr lang="en-US" dirty="0" smtClean="0"/>
          </a:p>
          <a:p>
            <a:pPr marL="171450" marR="0"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sz="1600" baseline="0" dirty="0" smtClean="0"/>
              <a:t>You can also go into your project and say you want a dedicated worker role that is just running the cache.</a:t>
            </a:r>
          </a:p>
          <a:p>
            <a:pPr marL="171450" marR="0"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sz="1600" baseline="0" dirty="0" smtClean="0"/>
              <a:t>In this case you would not be using any your memory in an instance for the web server, making it all available to the cache.  </a:t>
            </a:r>
          </a:p>
          <a:p>
            <a:pPr marL="171450" marR="0"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sz="1600" baseline="0" dirty="0" smtClean="0"/>
              <a:t>Again you can choose the cache size you want, up to an extra large instance which would have 12GB of available memory in each role.  </a:t>
            </a:r>
          </a:p>
          <a:p>
            <a:pPr marL="171450" marR="0"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sz="1600" b="0" i="1" baseline="0" dirty="0" smtClean="0"/>
              <a:t>[transit to next slide]</a:t>
            </a:r>
          </a:p>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48</a:t>
            </a:fld>
            <a:endParaRPr lang="en-US" dirty="0"/>
          </a:p>
        </p:txBody>
      </p:sp>
    </p:spTree>
    <p:extLst>
      <p:ext uri="{BB962C8B-B14F-4D97-AF65-F5344CB8AC3E}">
        <p14:creationId xmlns:p14="http://schemas.microsoft.com/office/powerpoint/2010/main" val="154200569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8987" rtl="0" eaLnBrk="1" fontAlgn="auto" latinLnBrk="0" hangingPunct="1">
              <a:lnSpc>
                <a:spcPct val="100000"/>
              </a:lnSpc>
              <a:spcBef>
                <a:spcPts val="0"/>
              </a:spcBef>
              <a:spcAft>
                <a:spcPts val="0"/>
              </a:spcAft>
              <a:buClrTx/>
              <a:buSzTx/>
              <a:buFontTx/>
              <a:buNone/>
              <a:tabLst/>
              <a:defRPr/>
            </a:pPr>
            <a:r>
              <a:rPr lang="en-US" b="1" dirty="0" smtClean="0"/>
              <a:t>Transition:</a:t>
            </a:r>
          </a:p>
          <a:p>
            <a:r>
              <a:rPr lang="en-US" b="0" dirty="0" smtClean="0"/>
              <a:t>Continue</a:t>
            </a:r>
            <a:r>
              <a:rPr lang="en-US" b="0" baseline="0" dirty="0" smtClean="0"/>
              <a:t> last slide</a:t>
            </a:r>
          </a:p>
          <a:p>
            <a:endParaRPr lang="en-US" b="0" dirty="0" smtClean="0"/>
          </a:p>
          <a:p>
            <a:r>
              <a:rPr lang="en-US" b="1" dirty="0" smtClean="0"/>
              <a:t>Speaking</a:t>
            </a:r>
            <a:r>
              <a:rPr lang="en-US" b="1" baseline="0" dirty="0" smtClean="0"/>
              <a:t> Points:</a:t>
            </a:r>
            <a:endParaRPr lang="en-US" dirty="0" smtClean="0"/>
          </a:p>
          <a:p>
            <a:pPr marL="171450" marR="0"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sz="900" baseline="0" dirty="0" smtClean="0"/>
              <a:t>Again you can scale up or scale down as needed and we will automatically add and remove the cache for you.  </a:t>
            </a:r>
          </a:p>
          <a:p>
            <a:pPr marL="171450" marR="0"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sz="900" b="1" baseline="0" dirty="0" smtClean="0"/>
              <a:t>High Availability</a:t>
            </a:r>
          </a:p>
          <a:p>
            <a:pPr marL="384431" marR="0" lvl="1"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sz="900" baseline="0" dirty="0" smtClean="0"/>
              <a:t>If we ever know a machine is going down, for example, you say that you want to remove it from the application then we will actually spend a minute moving all of the data onto other nodes if there’s memory available before we actually take down the machine.</a:t>
            </a:r>
          </a:p>
          <a:p>
            <a:pPr marL="384431" marR="0" lvl="1"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sz="900" baseline="0" dirty="0" smtClean="0"/>
              <a:t>So you don’t actually loose even in a shutdown situation. </a:t>
            </a:r>
          </a:p>
          <a:p>
            <a:pPr marL="171450" marR="0"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sz="900" b="1" baseline="0" dirty="0" smtClean="0"/>
              <a:t>Programming Languages</a:t>
            </a:r>
          </a:p>
          <a:p>
            <a:pPr marL="384431" marR="0" lvl="1"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sz="900" baseline="0" dirty="0" smtClean="0"/>
              <a:t>Again you can access this in any language including using the </a:t>
            </a:r>
            <a:r>
              <a:rPr lang="en-US" sz="900" baseline="0" dirty="0" err="1" smtClean="0"/>
              <a:t>Memcach’d</a:t>
            </a:r>
            <a:r>
              <a:rPr lang="en-US" sz="900" baseline="0" dirty="0" smtClean="0"/>
              <a:t> interface</a:t>
            </a:r>
          </a:p>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49</a:t>
            </a:fld>
            <a:endParaRPr lang="en-US" dirty="0"/>
          </a:p>
        </p:txBody>
      </p:sp>
    </p:spTree>
    <p:extLst>
      <p:ext uri="{BB962C8B-B14F-4D97-AF65-F5344CB8AC3E}">
        <p14:creationId xmlns:p14="http://schemas.microsoft.com/office/powerpoint/2010/main" val="173861569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Speaking</a:t>
            </a:r>
            <a:r>
              <a:rPr lang="en-US" b="1" baseline="0" dirty="0" smtClean="0"/>
              <a:t> Points:</a:t>
            </a:r>
            <a:endParaRPr lang="en-US" dirty="0" smtClean="0"/>
          </a:p>
          <a:p>
            <a:pPr marL="285750" indent="-285750">
              <a:buFont typeface="Arial" pitchFamily="34" charset="0"/>
              <a:buChar char="•"/>
            </a:pPr>
            <a:r>
              <a:rPr lang="en-US" dirty="0" smtClean="0"/>
              <a:t>You can integrate with anyone using Active Directory</a:t>
            </a:r>
          </a:p>
          <a:p>
            <a:pPr marL="285750" indent="-285750">
              <a:buFont typeface="Arial" pitchFamily="34" charset="0"/>
              <a:buChar char="•"/>
            </a:pPr>
            <a:r>
              <a:rPr lang="en-US" dirty="0" smtClean="0"/>
              <a:t>Once you integrate</a:t>
            </a:r>
            <a:r>
              <a:rPr lang="en-US" baseline="0" dirty="0" smtClean="0"/>
              <a:t> </a:t>
            </a:r>
          </a:p>
          <a:p>
            <a:pPr marL="285750" indent="-285750">
              <a:buFont typeface="Arial" pitchFamily="34" charset="0"/>
              <a:buChar char="•"/>
            </a:pPr>
            <a:r>
              <a:rPr lang="en-US" baseline="0" dirty="0" smtClean="0"/>
              <a:t>You can also take advantage of our new graph API</a:t>
            </a:r>
          </a:p>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50</a:t>
            </a:fld>
            <a:endParaRPr lang="en-US" dirty="0">
              <a:solidFill>
                <a:prstClr val="black"/>
              </a:solidFill>
            </a:endParaRPr>
          </a:p>
        </p:txBody>
      </p:sp>
    </p:spTree>
    <p:extLst>
      <p:ext uri="{BB962C8B-B14F-4D97-AF65-F5344CB8AC3E}">
        <p14:creationId xmlns:p14="http://schemas.microsoft.com/office/powerpoint/2010/main" val="57918122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Speaking</a:t>
            </a:r>
            <a:r>
              <a:rPr lang="en-US" b="1" baseline="0" dirty="0" smtClean="0"/>
              <a:t> Points:</a:t>
            </a:r>
            <a:endParaRPr lang="en-US" dirty="0" smtClean="0"/>
          </a:p>
          <a:p>
            <a:pPr marL="171450" indent="-171450">
              <a:buFont typeface="Arial" pitchFamily="34" charset="0"/>
              <a:buChar char="•"/>
            </a:pPr>
            <a:r>
              <a:rPr lang="en-US" dirty="0" smtClean="0"/>
              <a:t>We also have a bunch of new service bus capabilities</a:t>
            </a:r>
          </a:p>
          <a:p>
            <a:pPr marL="171450" indent="-171450">
              <a:buFont typeface="Arial" pitchFamily="34" charset="0"/>
              <a:buChar char="•"/>
            </a:pPr>
            <a:r>
              <a:rPr lang="en-US" dirty="0" smtClean="0"/>
              <a:t>The Service Bus is a managed</a:t>
            </a:r>
            <a:r>
              <a:rPr lang="en-US" baseline="0" dirty="0" smtClean="0"/>
              <a:t> service that provides secure messaging and relay capabilities.</a:t>
            </a:r>
          </a:p>
          <a:p>
            <a:pPr marL="171450" indent="-171450">
              <a:buFont typeface="Arial" pitchFamily="34" charset="0"/>
              <a:buChar char="•"/>
            </a:pPr>
            <a:r>
              <a:rPr lang="en-US" baseline="0" dirty="0" smtClean="0"/>
              <a:t>It’s great for integrating cloud based solutions with on-premise environments in a very secure way </a:t>
            </a:r>
          </a:p>
          <a:p>
            <a:pPr marL="171450" indent="-171450">
              <a:buFont typeface="Arial" pitchFamily="34" charset="0"/>
              <a:buChar char="•"/>
            </a:pPr>
            <a:r>
              <a:rPr lang="en-US" baseline="0" dirty="0" smtClean="0"/>
              <a:t>and it enables a very loosely coupled architecture</a:t>
            </a:r>
          </a:p>
          <a:p>
            <a:pPr marL="171450" indent="-171450">
              <a:buFont typeface="Arial" pitchFamily="34" charset="0"/>
              <a:buChar char="•"/>
            </a:pPr>
            <a:r>
              <a:rPr lang="en-US" baseline="0" dirty="0" smtClean="0"/>
              <a:t>With the new Windows Azure SDK and Tools for Visual Studio, you can now view information about the service bus directly from within Visual Studio. </a:t>
            </a:r>
            <a:endParaRPr lang="en-US" dirty="0" smtClean="0"/>
          </a:p>
          <a:p>
            <a:pPr marL="171450" indent="-171450">
              <a:buFont typeface="Arial" pitchFamily="34" charset="0"/>
              <a:buChar char="•"/>
            </a:pPr>
            <a:r>
              <a:rPr lang="en-US" dirty="0" smtClean="0"/>
              <a:t>We are also now introducing cross platform libraries</a:t>
            </a:r>
            <a:r>
              <a:rPr lang="en-US" baseline="0" dirty="0" smtClean="0"/>
              <a:t> so you can use service bus from any OS whether it’s a VM, web site, or Cloud Service and with any of the languages we support. </a:t>
            </a:r>
            <a:endParaRPr lang="en-US" dirty="0" smtClean="0"/>
          </a:p>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51</a:t>
            </a:fld>
            <a:endParaRPr lang="en-US" dirty="0">
              <a:solidFill>
                <a:prstClr val="black"/>
              </a:solidFill>
            </a:endParaRPr>
          </a:p>
        </p:txBody>
      </p:sp>
    </p:spTree>
    <p:extLst>
      <p:ext uri="{BB962C8B-B14F-4D97-AF65-F5344CB8AC3E}">
        <p14:creationId xmlns:p14="http://schemas.microsoft.com/office/powerpoint/2010/main" val="5791812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itchFamily="34" charset="0"/>
              <a:buNone/>
            </a:pPr>
            <a:r>
              <a:rPr lang="en-US" sz="900" b="1" dirty="0" smtClean="0"/>
              <a:t>Slide Objectives:</a:t>
            </a:r>
          </a:p>
          <a:p>
            <a:pPr marL="171450" indent="-171450">
              <a:buFont typeface="Arial" pitchFamily="34" charset="0"/>
              <a:buChar char="•"/>
            </a:pPr>
            <a:r>
              <a:rPr lang="en-US" sz="900" dirty="0" smtClean="0"/>
              <a:t>Provide a high level</a:t>
            </a:r>
            <a:r>
              <a:rPr lang="en-US" sz="900" baseline="0" dirty="0" smtClean="0"/>
              <a:t> summary of </a:t>
            </a:r>
            <a:r>
              <a:rPr lang="en-US" sz="900" dirty="0" smtClean="0"/>
              <a:t>Windows</a:t>
            </a:r>
            <a:r>
              <a:rPr lang="en-US" sz="900" baseline="0" dirty="0" smtClean="0"/>
              <a:t> Azure  and what it enables at a high level</a:t>
            </a:r>
            <a:endParaRPr lang="en-US" sz="900" dirty="0" smtClean="0"/>
          </a:p>
          <a:p>
            <a:pPr marL="0" indent="0">
              <a:buFont typeface="Arial" pitchFamily="34" charset="0"/>
              <a:buNone/>
            </a:pPr>
            <a:endParaRPr lang="en-US" sz="900" dirty="0" smtClean="0"/>
          </a:p>
          <a:p>
            <a:pPr marL="0" indent="0">
              <a:buFont typeface="Arial" pitchFamily="34" charset="0"/>
              <a:buNone/>
            </a:pPr>
            <a:r>
              <a:rPr lang="en-US" sz="900" b="1" dirty="0" smtClean="0"/>
              <a:t>Speaking Points:</a:t>
            </a:r>
          </a:p>
          <a:p>
            <a:pPr marL="171450" indent="-171450">
              <a:buFont typeface="Arial" pitchFamily="34" charset="0"/>
              <a:buChar char="•"/>
            </a:pPr>
            <a:r>
              <a:rPr lang="en-US" sz="900" b="1" dirty="0" smtClean="0"/>
              <a:t>Transition:</a:t>
            </a:r>
          </a:p>
          <a:p>
            <a:pPr marL="384431" lvl="1" indent="-171450">
              <a:buFont typeface="Arial" pitchFamily="34" charset="0"/>
              <a:buChar char="•"/>
            </a:pPr>
            <a:r>
              <a:rPr lang="en-US" sz="900" dirty="0" smtClean="0"/>
              <a:t>Several of you are probably asking, just what is Windows Azure?  </a:t>
            </a:r>
          </a:p>
          <a:p>
            <a:pPr marL="171450" indent="-171450">
              <a:buFont typeface="Arial" pitchFamily="34" charset="0"/>
              <a:buChar char="•"/>
            </a:pPr>
            <a:r>
              <a:rPr lang="en-US" sz="900" b="1" dirty="0" smtClean="0"/>
              <a:t>Definition:</a:t>
            </a:r>
          </a:p>
          <a:p>
            <a:pPr marL="384431" lvl="1" indent="-171450">
              <a:buFont typeface="Arial" pitchFamily="34" charset="0"/>
              <a:buChar char="•"/>
            </a:pPr>
            <a:r>
              <a:rPr lang="en-US" sz="900" dirty="0" smtClean="0"/>
              <a:t>From a high level, Windows Azure is Microsoft’s Cloud Computing platform.</a:t>
            </a:r>
          </a:p>
          <a:p>
            <a:pPr marL="384431" lvl="1" indent="-171450">
              <a:buFont typeface="Arial" pitchFamily="34" charset="0"/>
              <a:buChar char="•"/>
            </a:pPr>
            <a:r>
              <a:rPr lang="en-US" sz="900" dirty="0" smtClean="0"/>
              <a:t>It’s designed to enable you to build, deploy, and scale</a:t>
            </a:r>
            <a:r>
              <a:rPr lang="en-US" sz="900" baseline="0" dirty="0" smtClean="0"/>
              <a:t> your applications in the cloud. </a:t>
            </a:r>
          </a:p>
          <a:p>
            <a:pPr marL="171450" lvl="0" indent="-171450">
              <a:buFont typeface="Arial" pitchFamily="34" charset="0"/>
              <a:buChar char="•"/>
            </a:pPr>
            <a:r>
              <a:rPr lang="en-US" sz="900" dirty="0" smtClean="0"/>
              <a:t>Over the last year, we’ve been focused on three core tenants with Windows</a:t>
            </a:r>
            <a:r>
              <a:rPr lang="en-US" sz="900" baseline="0" dirty="0" smtClean="0"/>
              <a:t> Azure – which you will see reflected throughout this keynote.</a:t>
            </a:r>
          </a:p>
          <a:p>
            <a:pPr marL="384431" lvl="1" indent="-171450">
              <a:buFont typeface="Arial" pitchFamily="34" charset="0"/>
              <a:buChar char="•"/>
            </a:pPr>
            <a:r>
              <a:rPr lang="en-US" sz="900" b="1" dirty="0" smtClean="0"/>
              <a:t>Flexible</a:t>
            </a:r>
          </a:p>
          <a:p>
            <a:pPr marL="499520" lvl="2" indent="-171450">
              <a:buFont typeface="Arial" pitchFamily="34" charset="0"/>
              <a:buChar char="•"/>
            </a:pPr>
            <a:r>
              <a:rPr lang="en-US" sz="900" dirty="0" smtClean="0"/>
              <a:t>The first is to make it Windows Azure really </a:t>
            </a:r>
            <a:r>
              <a:rPr lang="en-US" sz="900" baseline="0" dirty="0" smtClean="0"/>
              <a:t>flexible and able to handle pretty much any workload on top of it.</a:t>
            </a:r>
          </a:p>
          <a:p>
            <a:pPr marL="499520" lvl="2" indent="-171450">
              <a:buFont typeface="Arial" pitchFamily="34" charset="0"/>
              <a:buChar char="•"/>
            </a:pPr>
            <a:r>
              <a:rPr lang="en-US" sz="900" dirty="0" smtClean="0"/>
              <a:t>When we introduced Windows Azure a few years ago, we pioneered</a:t>
            </a:r>
            <a:r>
              <a:rPr lang="en-US" sz="900" baseline="0" dirty="0" smtClean="0"/>
              <a:t> the concept of Platform as a Service, by providing a set of scalable, managed services that you can advantage of as a developer [to compose applications]</a:t>
            </a:r>
          </a:p>
          <a:p>
            <a:pPr marL="499520" lvl="2" indent="-171450">
              <a:buFont typeface="Arial" pitchFamily="34" charset="0"/>
              <a:buChar char="•"/>
            </a:pPr>
            <a:r>
              <a:rPr lang="en-US" sz="900" baseline="0" dirty="0" smtClean="0"/>
              <a:t>We continue to push that forward with a bunch of great features that you will see in a few minutes</a:t>
            </a:r>
          </a:p>
          <a:p>
            <a:pPr marL="499520" lvl="2" indent="-171450">
              <a:buFont typeface="Arial" pitchFamily="34" charset="0"/>
              <a:buChar char="•"/>
            </a:pPr>
            <a:r>
              <a:rPr lang="en-US" sz="900" baseline="0" dirty="0" smtClean="0"/>
              <a:t>This past year we have also enabled a concept called infrastructure as a service, which is the ability to host and scale durable virtual machines in the cloud as well.</a:t>
            </a:r>
          </a:p>
          <a:p>
            <a:pPr marL="499520" lvl="2" indent="-171450">
              <a:buFont typeface="Arial" pitchFamily="34" charset="0"/>
              <a:buChar char="•"/>
            </a:pPr>
            <a:r>
              <a:rPr lang="en-US" sz="900" baseline="0" dirty="0" smtClean="0"/>
              <a:t>With Windows Azure’s support for infrastructure as a service, you can install Windows or Linux and more easily migrate existing applications and workloads.</a:t>
            </a:r>
          </a:p>
          <a:p>
            <a:pPr marL="499520" lvl="2" indent="-171450">
              <a:buFont typeface="Arial" pitchFamily="34" charset="0"/>
              <a:buChar char="•"/>
            </a:pPr>
            <a:r>
              <a:rPr lang="en-US" sz="900" baseline="0" dirty="0" smtClean="0"/>
              <a:t>This combination of the ability to run both platform as a service and infrastructure as a service together ends up being a really powerful combination and makes Windows Azure super flexible. </a:t>
            </a:r>
          </a:p>
          <a:p>
            <a:pPr marL="384431" lvl="1" indent="-171450">
              <a:buFont typeface="Arial" pitchFamily="34" charset="0"/>
              <a:buChar char="•"/>
            </a:pPr>
            <a:r>
              <a:rPr lang="en-US" sz="900" b="1" baseline="0" dirty="0" smtClean="0"/>
              <a:t>Open</a:t>
            </a:r>
          </a:p>
          <a:p>
            <a:pPr marL="499520" lvl="2" indent="-171450">
              <a:buFont typeface="Arial" pitchFamily="34" charset="0"/>
              <a:buChar char="•"/>
            </a:pPr>
            <a:r>
              <a:rPr lang="en-US" sz="900" baseline="0" dirty="0" smtClean="0"/>
              <a:t>We also focused a lot this year on making Windows Azure even more open.</a:t>
            </a:r>
          </a:p>
          <a:p>
            <a:pPr marL="499520" marR="0" lvl="2"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sz="900" baseline="0" dirty="0" smtClean="0"/>
              <a:t>With Windows Azure you can use your choice of operating systems, your choice of frameworks, and your choice of tools.</a:t>
            </a:r>
          </a:p>
          <a:p>
            <a:pPr marL="654296" lvl="3" indent="-171450">
              <a:buFont typeface="Arial" pitchFamily="34" charset="0"/>
              <a:buChar char="•"/>
            </a:pPr>
            <a:r>
              <a:rPr lang="en-US" sz="900" baseline="0" dirty="0" smtClean="0"/>
              <a:t>This really opens up the most possibilities in terms of building on the platform</a:t>
            </a:r>
          </a:p>
          <a:p>
            <a:pPr marL="499520" lvl="2" indent="-171450">
              <a:buFont typeface="Arial" pitchFamily="34" charset="0"/>
              <a:buChar char="•"/>
            </a:pPr>
            <a:r>
              <a:rPr lang="en-US" sz="900" baseline="0" dirty="0" smtClean="0"/>
              <a:t>Another aspect of this openness is to use open protocols whenever possible.  </a:t>
            </a:r>
          </a:p>
          <a:p>
            <a:pPr marL="654296" lvl="3" indent="-171450">
              <a:buFont typeface="Arial" pitchFamily="34" charset="0"/>
              <a:buChar char="•"/>
            </a:pPr>
            <a:r>
              <a:rPr lang="en-US" sz="900" baseline="0" dirty="0" smtClean="0"/>
              <a:t>For example, we use the </a:t>
            </a:r>
            <a:r>
              <a:rPr lang="en-US" sz="900" baseline="0" dirty="0" err="1" smtClean="0"/>
              <a:t>memcachD</a:t>
            </a:r>
            <a:r>
              <a:rPr lang="en-US" sz="900" baseline="0" dirty="0" smtClean="0"/>
              <a:t> protocol for  our Caching service, we now support the AMQP protocol for our Service Bus messaging service, and all of the managed services are exposed through simple REST-based APIs that can be called from any framework or language.  </a:t>
            </a:r>
          </a:p>
          <a:p>
            <a:pPr marL="654296" lvl="3" indent="-171450">
              <a:buFont typeface="Arial" pitchFamily="34" charset="0"/>
              <a:buChar char="•"/>
            </a:pPr>
            <a:r>
              <a:rPr lang="en-US" sz="900" baseline="0" dirty="0" smtClean="0"/>
              <a:t>This enables you to interoperate very easily with our services and integrate with what you already have</a:t>
            </a:r>
          </a:p>
          <a:p>
            <a:pPr marL="499520" marR="0" lvl="2"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sz="900" baseline="0" dirty="0" smtClean="0"/>
              <a:t>We’ve also taken all of our SDKs for Windows Azure and released them under an Apache 2 open source license and hosted them on </a:t>
            </a:r>
            <a:r>
              <a:rPr lang="en-US" sz="900" baseline="0" dirty="0" err="1" smtClean="0"/>
              <a:t>GitHub</a:t>
            </a:r>
            <a:r>
              <a:rPr lang="en-US" sz="900" baseline="0" dirty="0" smtClean="0"/>
              <a:t>.</a:t>
            </a:r>
            <a:endParaRPr lang="en-US" sz="900" dirty="0" smtClean="0"/>
          </a:p>
          <a:p>
            <a:pPr marL="384431" lvl="1" indent="-171450">
              <a:buFont typeface="Arial" pitchFamily="34" charset="0"/>
              <a:buChar char="•"/>
            </a:pPr>
            <a:r>
              <a:rPr lang="en-US" sz="900" b="1" baseline="0" dirty="0" smtClean="0"/>
              <a:t>Solid</a:t>
            </a:r>
          </a:p>
          <a:p>
            <a:pPr marL="499520" lvl="2" indent="-171450">
              <a:buFont typeface="Arial" pitchFamily="34" charset="0"/>
              <a:buChar char="•"/>
            </a:pPr>
            <a:r>
              <a:rPr lang="en-US" sz="900" baseline="0" dirty="0" smtClean="0"/>
              <a:t>Lastly, we’ve focused a lot during the last year on making Windows Azure a really solid platform.  One that you can bet your business on and that you know will be reliable.  </a:t>
            </a:r>
          </a:p>
          <a:p>
            <a:pPr marL="499520" lvl="2" indent="-171450">
              <a:buFont typeface="Arial" pitchFamily="34" charset="0"/>
              <a:buChar char="•"/>
            </a:pPr>
            <a:r>
              <a:rPr lang="en-US" sz="900" baseline="0" dirty="0" smtClean="0"/>
              <a:t>Built in across the platform is support for redundancy and across our managed services we provide guaranteed SLAs that you can bet on and know that your applications will scale and scale reliably. </a:t>
            </a:r>
          </a:p>
          <a:p>
            <a:pPr marL="171450" lvl="0" indent="-171450">
              <a:buFont typeface="Arial" pitchFamily="34" charset="0"/>
              <a:buChar char="•"/>
            </a:pPr>
            <a:r>
              <a:rPr lang="en-US" sz="900" b="1" baseline="0" dirty="0" smtClean="0"/>
              <a:t>Summary</a:t>
            </a:r>
          </a:p>
          <a:p>
            <a:pPr marL="384431" lvl="1" indent="-171450">
              <a:buFont typeface="Arial" pitchFamily="34" charset="0"/>
              <a:buChar char="•"/>
            </a:pPr>
            <a:r>
              <a:rPr lang="en-US" sz="900" baseline="0" dirty="0" smtClean="0"/>
              <a:t>We believe the end result is truly a unique model</a:t>
            </a:r>
          </a:p>
          <a:p>
            <a:pPr marL="384431" lvl="1" indent="-171450">
              <a:buFont typeface="Arial" pitchFamily="34" charset="0"/>
              <a:buChar char="•"/>
            </a:pPr>
            <a:r>
              <a:rPr lang="en-US" sz="900" baseline="0" dirty="0" smtClean="0"/>
              <a:t>You can now use both platform as a service and infrastructure as a service *together*</a:t>
            </a:r>
          </a:p>
          <a:p>
            <a:pPr marL="384431" lvl="1" indent="-171450">
              <a:buFont typeface="Arial" pitchFamily="34" charset="0"/>
              <a:buChar char="•"/>
            </a:pPr>
            <a:r>
              <a:rPr lang="en-US" sz="900" baseline="0" dirty="0" smtClean="0"/>
              <a:t>You can now use the best of the Microsoft ecosystem and the best of the open source ecosystem *together*</a:t>
            </a:r>
          </a:p>
          <a:p>
            <a:pPr marL="384431" lvl="1" indent="-171450">
              <a:buFont typeface="Arial" pitchFamily="34" charset="0"/>
              <a:buChar char="•"/>
            </a:pPr>
            <a:r>
              <a:rPr lang="en-US" sz="900" baseline="0" dirty="0" smtClean="0"/>
              <a:t>Enabling you to build better and more scalable solutions. </a:t>
            </a:r>
          </a:p>
          <a:p>
            <a:pPr marL="654296" lvl="3" indent="-171450">
              <a:buFont typeface="Arial" pitchFamily="34" charset="0"/>
              <a:buChar char="•"/>
            </a:pPr>
            <a:endParaRPr lang="en-US" sz="900" baseline="0" dirty="0" smtClean="0"/>
          </a:p>
          <a:p>
            <a:pPr marL="0" lvl="0" indent="0">
              <a:buFont typeface="Arial" pitchFamily="34" charset="0"/>
              <a:buNone/>
            </a:pPr>
            <a:r>
              <a:rPr lang="en-US" sz="900" b="1" baseline="0" dirty="0" smtClean="0"/>
              <a:t>Notes:</a:t>
            </a:r>
          </a:p>
          <a:p>
            <a:pPr marL="171450" marR="0" lvl="0"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sz="900" dirty="0" smtClean="0"/>
              <a:t>Comprehensive set of services that enable you to build, host and scale applications in Microsoft datacenters  </a:t>
            </a:r>
          </a:p>
          <a:p>
            <a:pPr marL="171450" marR="0" lvl="0"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dirty="0" smtClean="0"/>
              <a:t>Windows Azure is an open and flexible cloud platform that enables you to quickly build, deploy and manage applications across a global network of Microsoft-managed datacenters. You can build applications using any language, tool or framework. And you can integrate your public cloud applications with your existing IT environment. </a:t>
            </a:r>
            <a:endParaRPr lang="en-US" sz="900" dirty="0" smtClean="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5</a:t>
            </a:fld>
            <a:endParaRPr lang="en-US" dirty="0">
              <a:solidFill>
                <a:prstClr val="black"/>
              </a:solidFill>
            </a:endParaRPr>
          </a:p>
        </p:txBody>
      </p:sp>
    </p:spTree>
    <p:extLst>
      <p:ext uri="{BB962C8B-B14F-4D97-AF65-F5344CB8AC3E}">
        <p14:creationId xmlns:p14="http://schemas.microsoft.com/office/powerpoint/2010/main" val="298593277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Speaking Points:</a:t>
            </a:r>
            <a:endParaRPr lang="en-US" dirty="0" smtClean="0"/>
          </a:p>
          <a:p>
            <a:pPr marL="171450" marR="0" lvl="0"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kumimoji="0" lang="en-US" sz="1600" b="0" i="0" u="none" strike="noStrike" kern="1200" cap="none" spc="0" normalizeH="0" baseline="0" noProof="0" dirty="0" smtClean="0">
                <a:ln>
                  <a:noFill/>
                </a:ln>
                <a:solidFill>
                  <a:prstClr val="black"/>
                </a:solidFill>
                <a:effectLst/>
                <a:uLnTx/>
                <a:uFillTx/>
                <a:latin typeface="Segoe UI" pitchFamily="34" charset="0"/>
              </a:rPr>
              <a:t>In addition to queues, the Service Bus also provides a relay capability that can be used to connect through networks and enable hybrid applications.  </a:t>
            </a:r>
          </a:p>
          <a:p>
            <a:pPr marL="171450" marR="0" lvl="0"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kumimoji="0" lang="en-US" sz="1600" b="0" i="0" u="none" strike="noStrike" kern="1200" cap="none" spc="0" normalizeH="0" baseline="0" noProof="0" dirty="0" smtClean="0">
                <a:ln>
                  <a:noFill/>
                </a:ln>
                <a:solidFill>
                  <a:prstClr val="black"/>
                </a:solidFill>
                <a:effectLst/>
                <a:uLnTx/>
                <a:uFillTx/>
                <a:latin typeface="Segoe UI" pitchFamily="34" charset="0"/>
              </a:rPr>
              <a:t>To see this in action, we’ll take a look at another simple scenario.</a:t>
            </a:r>
          </a:p>
          <a:p>
            <a:pPr marL="171450" marR="0" lvl="0"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kumimoji="0" lang="en-US" sz="1600" b="0" i="0" u="none" strike="noStrike" kern="1200" cap="none" spc="0" normalizeH="0" baseline="0" noProof="0" dirty="0" smtClean="0">
                <a:ln>
                  <a:noFill/>
                </a:ln>
                <a:solidFill>
                  <a:prstClr val="black"/>
                </a:solidFill>
                <a:effectLst/>
                <a:uLnTx/>
                <a:uFillTx/>
                <a:latin typeface="Segoe UI" pitchFamily="34" charset="0"/>
              </a:rPr>
              <a:t>In this case we have a SQL database in our on-premises environment (for our demo, my local laptop) and the data is exposed through a simple WCF service </a:t>
            </a:r>
          </a:p>
          <a:p>
            <a:pPr marL="171450" marR="0" lvl="0"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kumimoji="0" lang="en-US" sz="1600" b="0" i="0" u="none" strike="noStrike" kern="1200" cap="none" spc="0" normalizeH="0" baseline="0" noProof="0" dirty="0" smtClean="0">
                <a:ln>
                  <a:noFill/>
                </a:ln>
                <a:solidFill>
                  <a:prstClr val="black"/>
                </a:solidFill>
                <a:effectLst/>
                <a:uLnTx/>
                <a:uFillTx/>
                <a:latin typeface="Segoe UI" pitchFamily="34" charset="0"/>
              </a:rPr>
              <a:t>By using the Service Bus relay, we can enable connectivity to our WCF service through Windows Azure</a:t>
            </a:r>
          </a:p>
          <a:p>
            <a:pPr marL="171450" marR="0" lvl="0"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kumimoji="0" lang="en-US" sz="1600" b="0" i="0" u="none" strike="noStrike" kern="1200" cap="none" spc="0" normalizeH="0" baseline="0" noProof="0" dirty="0" smtClean="0">
                <a:ln>
                  <a:noFill/>
                </a:ln>
                <a:solidFill>
                  <a:prstClr val="black"/>
                </a:solidFill>
                <a:effectLst/>
                <a:uLnTx/>
                <a:uFillTx/>
                <a:latin typeface="Segoe UI" pitchFamily="34" charset="0"/>
              </a:rPr>
              <a:t>On the front end, we have a mobile web application created with ASP.NET MVC running as a Cloud Service in Windows Azure. This app will connect to the WCF service through the relay and serve up the data to users.</a:t>
            </a:r>
          </a:p>
          <a:p>
            <a:pPr marL="0" marR="0" lvl="0" indent="0" algn="l" defTabSz="914363" rtl="0" eaLnBrk="1" fontAlgn="auto" latinLnBrk="0" hangingPunct="1">
              <a:lnSpc>
                <a:spcPct val="90000"/>
              </a:lnSpc>
              <a:spcBef>
                <a:spcPts val="0"/>
              </a:spcBef>
              <a:spcAft>
                <a:spcPts val="333"/>
              </a:spcAft>
              <a:buClrTx/>
              <a:buSzTx/>
              <a:buFont typeface="Arial" pitchFamily="34" charset="0"/>
              <a:buNone/>
              <a:tabLst/>
              <a:defRPr/>
            </a:pPr>
            <a:endParaRPr kumimoji="0" lang="en-US" sz="1600" b="0" i="0" u="none" strike="noStrike" kern="1200" cap="none" spc="0" normalizeH="0" baseline="0" noProof="0" dirty="0" smtClean="0">
              <a:ln>
                <a:noFill/>
              </a:ln>
              <a:solidFill>
                <a:prstClr val="black"/>
              </a:solidFill>
              <a:effectLst/>
              <a:uLnTx/>
              <a:uFillTx/>
              <a:latin typeface="Segoe UI" pitchFamily="34" charset="0"/>
            </a:endParaRPr>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52</a:t>
            </a:fld>
            <a:endParaRPr lang="en-US" dirty="0">
              <a:solidFill>
                <a:prstClr val="black"/>
              </a:solidFill>
            </a:endParaRPr>
          </a:p>
        </p:txBody>
      </p:sp>
    </p:spTree>
    <p:extLst>
      <p:ext uri="{BB962C8B-B14F-4D97-AF65-F5344CB8AC3E}">
        <p14:creationId xmlns:p14="http://schemas.microsoft.com/office/powerpoint/2010/main" val="175734001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9" y="697230"/>
            <a:ext cx="6092825" cy="3486150"/>
          </a:xfrm>
        </p:spPr>
      </p:sp>
      <p:sp>
        <p:nvSpPr>
          <p:cNvPr id="3" name="Notes Placeholder 2"/>
          <p:cNvSpPr>
            <a:spLocks noGrp="1"/>
          </p:cNvSpPr>
          <p:nvPr>
            <p:ph type="body" idx="1"/>
          </p:nvPr>
        </p:nvSpPr>
        <p:spPr/>
        <p:txBody>
          <a:bodyPr/>
          <a:lstStyle/>
          <a:p>
            <a:r>
              <a:rPr lang="en-US" b="1" dirty="0" smtClean="0"/>
              <a:t>Speaking</a:t>
            </a:r>
            <a:r>
              <a:rPr lang="en-US" b="1" baseline="0" dirty="0" smtClean="0"/>
              <a:t> Points:</a:t>
            </a:r>
            <a:endParaRPr lang="en-US" dirty="0" smtClean="0"/>
          </a:p>
          <a:p>
            <a:r>
              <a:rPr lang="en-US" dirty="0" err="1" smtClean="0"/>
              <a:t>Northwind</a:t>
            </a:r>
            <a:r>
              <a:rPr lang="en-US" dirty="0" smtClean="0"/>
              <a:t> Mobile</a:t>
            </a:r>
            <a:r>
              <a:rPr lang="en-US" baseline="0" dirty="0" smtClean="0"/>
              <a:t> Service Bus is a good demo for this:</a:t>
            </a:r>
          </a:p>
          <a:p>
            <a:r>
              <a:rPr lang="en-US" dirty="0" smtClean="0"/>
              <a:t>https://github.com/WindowsAzure-Samples/NorthwindMobileServiceBus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53</a:t>
            </a:fld>
            <a:endParaRPr lang="en-US" dirty="0">
              <a:solidFill>
                <a:prstClr val="black"/>
              </a:solidFill>
            </a:endParaRPr>
          </a:p>
        </p:txBody>
      </p:sp>
    </p:spTree>
    <p:extLst>
      <p:ext uri="{BB962C8B-B14F-4D97-AF65-F5344CB8AC3E}">
        <p14:creationId xmlns:p14="http://schemas.microsoft.com/office/powerpoint/2010/main" val="34626546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1" dirty="0" smtClean="0"/>
              <a:t>Speaking</a:t>
            </a:r>
            <a:r>
              <a:rPr lang="en-US" sz="1100" b="1" baseline="0" dirty="0" smtClean="0"/>
              <a:t> Points:</a:t>
            </a:r>
            <a:endParaRPr lang="en-US" sz="1100" dirty="0" smtClean="0"/>
          </a:p>
          <a:p>
            <a:pPr marL="171450" indent="-171450">
              <a:buFont typeface="Arial" pitchFamily="34" charset="0"/>
              <a:buChar char="•"/>
            </a:pPr>
            <a:r>
              <a:rPr lang="en-US" sz="1100" dirty="0" smtClean="0"/>
              <a:t>This</a:t>
            </a:r>
            <a:r>
              <a:rPr lang="en-US" sz="1100" baseline="0" dirty="0" smtClean="0"/>
              <a:t> is a small sampling ..</a:t>
            </a:r>
            <a:endParaRPr lang="en-US" sz="1100" dirty="0" smtClean="0"/>
          </a:p>
          <a:p>
            <a:pPr marL="171450" indent="-171450">
              <a:buFont typeface="Arial" pitchFamily="34" charset="0"/>
              <a:buChar char="•"/>
            </a:pPr>
            <a:r>
              <a:rPr lang="en-US" sz="1100" dirty="0" smtClean="0"/>
              <a:t>We’ve talked</a:t>
            </a:r>
            <a:r>
              <a:rPr lang="en-US" sz="1100" baseline="0" dirty="0" smtClean="0"/>
              <a:t> about a few of these building block services.  </a:t>
            </a:r>
          </a:p>
          <a:p>
            <a:pPr marL="171450" indent="-171450">
              <a:buFont typeface="Arial" pitchFamily="34" charset="0"/>
              <a:buChar char="•"/>
            </a:pPr>
            <a:r>
              <a:rPr lang="en-US" sz="1100" baseline="0" dirty="0" smtClean="0"/>
              <a:t>In addition to Database, Storage, Caching, Messaging, and Identity…</a:t>
            </a:r>
          </a:p>
          <a:p>
            <a:pPr marL="384431" lvl="1" indent="-171450">
              <a:buFont typeface="Arial" pitchFamily="34" charset="0"/>
              <a:buChar char="•"/>
            </a:pPr>
            <a:r>
              <a:rPr lang="en-US" sz="1100" baseline="0" dirty="0" smtClean="0"/>
              <a:t>Big data - We also have services for managing big data…</a:t>
            </a:r>
          </a:p>
          <a:p>
            <a:pPr marL="384431" lvl="1" indent="-171450">
              <a:buFont typeface="Arial" pitchFamily="34" charset="0"/>
              <a:buChar char="•"/>
            </a:pPr>
            <a:r>
              <a:rPr lang="en-US" sz="1100" baseline="0" dirty="0" smtClean="0"/>
              <a:t>Traffic Manager - …</a:t>
            </a:r>
          </a:p>
          <a:p>
            <a:pPr marL="384431" lvl="1" indent="-171450">
              <a:buFont typeface="Arial" pitchFamily="34" charset="0"/>
              <a:buChar char="•"/>
            </a:pPr>
            <a:r>
              <a:rPr lang="en-US" sz="1100" baseline="0" dirty="0" smtClean="0"/>
              <a:t>Media Services - …</a:t>
            </a:r>
          </a:p>
          <a:p>
            <a:pPr marL="499520" lvl="2" indent="-171450">
              <a:buFont typeface="Arial" pitchFamily="34" charset="0"/>
              <a:buChar char="•"/>
            </a:pPr>
            <a:r>
              <a:rPr lang="en-US" sz="1100" baseline="0" dirty="0" smtClean="0"/>
              <a:t>Provides a managed service that allows you to create, manage, and distribute media.  </a:t>
            </a:r>
          </a:p>
          <a:p>
            <a:pPr marL="499520" lvl="2" indent="-171450">
              <a:buFont typeface="Arial" pitchFamily="34" charset="0"/>
              <a:buChar char="•"/>
            </a:pPr>
            <a:r>
              <a:rPr lang="en-US" sz="1100" baseline="0" dirty="0" smtClean="0"/>
              <a:t>You can target any type of device</a:t>
            </a:r>
          </a:p>
          <a:p>
            <a:pPr marL="499520" lvl="2" indent="-171450">
              <a:buFont typeface="Arial" pitchFamily="34" charset="0"/>
              <a:buChar char="•"/>
            </a:pPr>
            <a:r>
              <a:rPr lang="en-US" sz="1100" baseline="0" dirty="0" smtClean="0"/>
              <a:t>We’ll provide full </a:t>
            </a:r>
            <a:r>
              <a:rPr lang="en-US" sz="1100" baseline="0" dirty="0" err="1" smtClean="0"/>
              <a:t>analtyics</a:t>
            </a:r>
            <a:r>
              <a:rPr lang="en-US" sz="1100" baseline="0" dirty="0" smtClean="0"/>
              <a:t> on top of it. </a:t>
            </a:r>
          </a:p>
          <a:p>
            <a:pPr marL="384431" lvl="1" indent="-171450">
              <a:buFont typeface="Arial" pitchFamily="34" charset="0"/>
              <a:buChar char="•"/>
            </a:pPr>
            <a:r>
              <a:rPr lang="en-US" sz="1100" baseline="0" dirty="0" smtClean="0"/>
              <a:t>CDN – A content delivery network for putting your content closer to end users.  </a:t>
            </a:r>
          </a:p>
          <a:p>
            <a:pPr marL="171450" indent="-171450">
              <a:buFont typeface="Arial" pitchFamily="34" charset="0"/>
              <a:buChar char="•"/>
            </a:pPr>
            <a:r>
              <a:rPr lang="en-US" sz="1100" baseline="0" dirty="0" smtClean="0"/>
              <a:t>We’ll drill into more details on several of these services later today and </a:t>
            </a:r>
          </a:p>
          <a:p>
            <a:pPr marL="171450" indent="-171450">
              <a:buFont typeface="Arial" pitchFamily="34" charset="0"/>
              <a:buChar char="•"/>
            </a:pPr>
            <a:r>
              <a:rPr lang="en-US" sz="1100" baseline="0" dirty="0" smtClean="0"/>
              <a:t>You will see this list grow in the months and weeks ahead</a:t>
            </a:r>
          </a:p>
          <a:p>
            <a:pPr marL="171450" indent="-171450">
              <a:buFont typeface="Arial" pitchFamily="34" charset="0"/>
              <a:buChar char="•"/>
            </a:pPr>
            <a:endParaRPr lang="en-US" sz="1100" baseline="0" dirty="0" smtClean="0"/>
          </a:p>
          <a:p>
            <a:pPr marL="0" indent="0">
              <a:buFont typeface="Arial" pitchFamily="34" charset="0"/>
              <a:buNone/>
            </a:pPr>
            <a:endParaRPr lang="en-US" sz="1100" baseline="0" dirty="0" smtClean="0"/>
          </a:p>
          <a:p>
            <a:pPr marL="0" indent="0">
              <a:buFont typeface="Arial" pitchFamily="34" charset="0"/>
              <a:buNone/>
            </a:pPr>
            <a:endParaRPr lang="en-US" sz="1100" baseline="0"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54</a:t>
            </a:fld>
            <a:endParaRPr lang="en-US" dirty="0">
              <a:solidFill>
                <a:prstClr val="black"/>
              </a:solidFill>
            </a:endParaRPr>
          </a:p>
        </p:txBody>
      </p:sp>
    </p:spTree>
    <p:extLst>
      <p:ext uri="{BB962C8B-B14F-4D97-AF65-F5344CB8AC3E}">
        <p14:creationId xmlns:p14="http://schemas.microsoft.com/office/powerpoint/2010/main" val="252261876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Speaking</a:t>
            </a:r>
            <a:r>
              <a:rPr lang="en-US" b="1" baseline="0" dirty="0" smtClean="0"/>
              <a:t> Points:</a:t>
            </a:r>
            <a:endParaRPr lang="en-US" dirty="0" smtClean="0"/>
          </a:p>
          <a:p>
            <a:pPr marL="171450" indent="-171450">
              <a:buFont typeface="Arial" pitchFamily="34" charset="0"/>
              <a:buChar char="•"/>
            </a:pPr>
            <a:r>
              <a:rPr lang="en-US" dirty="0" smtClean="0"/>
              <a:t>In addition to the building block services that we provided from Microsoft, at BUILD we also introduced the Windows Azure Store.  </a:t>
            </a:r>
          </a:p>
          <a:p>
            <a:pPr marL="171450" indent="-171450">
              <a:buFont typeface="Arial" pitchFamily="34" charset="0"/>
              <a:buChar char="•"/>
            </a:pPr>
            <a:r>
              <a:rPr lang="en-US" dirty="0" smtClean="0"/>
              <a:t>Focused on developer services – both for data, storage options, application monitoring, and more. </a:t>
            </a:r>
          </a:p>
          <a:p>
            <a:pPr marL="171450" indent="-171450">
              <a:buFont typeface="Arial" pitchFamily="34" charset="0"/>
              <a:buChar char="•"/>
            </a:pPr>
            <a:r>
              <a:rPr lang="en-US" dirty="0" smtClean="0"/>
              <a:t>Many of these services are recognizable startups such as </a:t>
            </a:r>
            <a:r>
              <a:rPr lang="en-US" dirty="0" err="1" smtClean="0"/>
              <a:t>NewRelic</a:t>
            </a:r>
            <a:r>
              <a:rPr lang="en-US" dirty="0" smtClean="0"/>
              <a:t> and </a:t>
            </a:r>
            <a:r>
              <a:rPr lang="en-US" dirty="0" err="1" smtClean="0"/>
              <a:t>SendGrid</a:t>
            </a:r>
            <a:endParaRPr lang="en-US" dirty="0" smtClean="0"/>
          </a:p>
          <a:p>
            <a:pPr marL="0" indent="0">
              <a:buFont typeface="Arial" pitchFamily="34" charset="0"/>
              <a:buNone/>
            </a:pPr>
            <a:endParaRPr lang="en-US" dirty="0" smtClean="0"/>
          </a:p>
          <a:p>
            <a:pPr>
              <a:spcAft>
                <a:spcPts val="980"/>
              </a:spcAft>
              <a:tabLst>
                <a:tab pos="1791675" algn="l"/>
              </a:tabLst>
            </a:pPr>
            <a:endParaRPr lang="en-US" dirty="0" smtClean="0">
              <a:solidFill>
                <a:schemeClr val="tx1">
                  <a:alpha val="99000"/>
                </a:schemeClr>
              </a:solidFill>
            </a:endParaRPr>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55</a:t>
            </a:fld>
            <a:endParaRPr lang="en-US" dirty="0">
              <a:solidFill>
                <a:prstClr val="black"/>
              </a:solidFill>
            </a:endParaRPr>
          </a:p>
        </p:txBody>
      </p:sp>
    </p:spTree>
    <p:extLst>
      <p:ext uri="{BB962C8B-B14F-4D97-AF65-F5344CB8AC3E}">
        <p14:creationId xmlns:p14="http://schemas.microsoft.com/office/powerpoint/2010/main" val="379796557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lstStyle/>
          <a:p>
            <a:r>
              <a:rPr lang="en-US" b="1" dirty="0" smtClean="0"/>
              <a:t>Speaking</a:t>
            </a:r>
            <a:r>
              <a:rPr lang="en-US" b="1" baseline="0" dirty="0" smtClean="0"/>
              <a:t> Points:</a:t>
            </a:r>
            <a:endParaRPr lang="en-US" dirty="0" smtClean="0"/>
          </a:p>
          <a:p>
            <a:pPr marL="171450" indent="-171450">
              <a:buFont typeface="Arial" pitchFamily="34" charset="0"/>
              <a:buChar char="•"/>
            </a:pPr>
            <a:r>
              <a:rPr lang="en-US" dirty="0" smtClean="0"/>
              <a:t>Windows Azure is commercially available in over 89 countries and territories.</a:t>
            </a:r>
            <a:r>
              <a:rPr lang="en-US" baseline="0" dirty="0" smtClean="0"/>
              <a:t>  </a:t>
            </a:r>
          </a:p>
          <a:p>
            <a:pPr marL="171450" indent="-171450">
              <a:buFont typeface="Arial" pitchFamily="34" charset="0"/>
              <a:buChar char="•"/>
            </a:pPr>
            <a:r>
              <a:rPr lang="en-US" baseline="0" dirty="0" smtClean="0"/>
              <a:t>Anyone within these countries can sign up for a free trial or a paid subscription to use Windows Azure services</a:t>
            </a:r>
          </a:p>
          <a:p>
            <a:pPr marL="171450" indent="-171450">
              <a:buFont typeface="Arial" pitchFamily="34" charset="0"/>
              <a:buChar char="•"/>
            </a:pPr>
            <a:r>
              <a:rPr lang="en-US" baseline="0" dirty="0" smtClean="0"/>
              <a:t>Of course you can build and deliver solutions to any of your customers worldwide.</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57</a:t>
            </a:fld>
            <a:endParaRPr lang="en-US" dirty="0">
              <a:solidFill>
                <a:prstClr val="black"/>
              </a:solidFill>
            </a:endParaRPr>
          </a:p>
        </p:txBody>
      </p:sp>
    </p:spTree>
    <p:extLst>
      <p:ext uri="{BB962C8B-B14F-4D97-AF65-F5344CB8AC3E}">
        <p14:creationId xmlns:p14="http://schemas.microsoft.com/office/powerpoint/2010/main" val="252261876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t>58</a:t>
            </a:fld>
            <a:endParaRPr lang="en-US" dirty="0"/>
          </a:p>
        </p:txBody>
      </p:sp>
    </p:spTree>
    <p:extLst>
      <p:ext uri="{BB962C8B-B14F-4D97-AF65-F5344CB8AC3E}">
        <p14:creationId xmlns:p14="http://schemas.microsoft.com/office/powerpoint/2010/main" val="399784414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lstStyle/>
          <a:p>
            <a:endParaRPr lang="en-US" dirty="0"/>
          </a:p>
        </p:txBody>
      </p:sp>
      <p:sp>
        <p:nvSpPr>
          <p:cNvPr id="7" name="Slide Number Placeholder 6"/>
          <p:cNvSpPr>
            <a:spLocks noGrp="1"/>
          </p:cNvSpPr>
          <p:nvPr>
            <p:ph type="sldNum" sz="quarter" idx="13"/>
          </p:nvPr>
        </p:nvSpPr>
        <p:spPr/>
        <p:txBody>
          <a:bodyPr/>
          <a:lstStyle/>
          <a:p>
            <a:fld id="{8B263312-38AA-4E1E-B2B5-0F8F122B24FE}" type="slidenum">
              <a:rPr lang="en-US" smtClean="0"/>
              <a:pPr/>
              <a:t>59</a:t>
            </a:fld>
            <a:endParaRPr lang="en-US" dirty="0"/>
          </a:p>
        </p:txBody>
      </p:sp>
    </p:spTree>
    <p:extLst>
      <p:ext uri="{BB962C8B-B14F-4D97-AF65-F5344CB8AC3E}">
        <p14:creationId xmlns:p14="http://schemas.microsoft.com/office/powerpoint/2010/main" val="318811391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60</a:t>
            </a:fld>
            <a:endParaRPr lang="en-US" dirty="0">
              <a:solidFill>
                <a:prstClr val="black"/>
              </a:solidFill>
            </a:endParaRPr>
          </a:p>
        </p:txBody>
      </p:sp>
    </p:spTree>
    <p:extLst>
      <p:ext uri="{BB962C8B-B14F-4D97-AF65-F5344CB8AC3E}">
        <p14:creationId xmlns:p14="http://schemas.microsoft.com/office/powerpoint/2010/main" val="298593277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61</a:t>
            </a:fld>
            <a:endParaRPr lang="en-US" dirty="0"/>
          </a:p>
        </p:txBody>
      </p:sp>
    </p:spTree>
    <p:extLst>
      <p:ext uri="{BB962C8B-B14F-4D97-AF65-F5344CB8AC3E}">
        <p14:creationId xmlns:p14="http://schemas.microsoft.com/office/powerpoint/2010/main" val="157617664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Speaking</a:t>
            </a:r>
            <a:r>
              <a:rPr lang="en-US" b="1" baseline="0" dirty="0" smtClean="0"/>
              <a:t> Points:</a:t>
            </a:r>
            <a:endParaRPr lang="en-US" dirty="0" smtClean="0"/>
          </a:p>
          <a:p>
            <a:pPr marL="171450" indent="-171450">
              <a:buFont typeface="Arial" pitchFamily="34" charset="0"/>
              <a:buChar char="•"/>
            </a:pPr>
            <a:r>
              <a:rPr lang="en-US" dirty="0" smtClean="0"/>
              <a:t>All of the features I demoed today</a:t>
            </a:r>
            <a:r>
              <a:rPr lang="en-US" baseline="0" dirty="0" smtClean="0"/>
              <a:t> are available now either in released or preview form.  </a:t>
            </a:r>
          </a:p>
          <a:p>
            <a:pPr marL="171450" indent="-171450">
              <a:buFont typeface="Arial" pitchFamily="34" charset="0"/>
              <a:buChar char="•"/>
            </a:pPr>
            <a:r>
              <a:rPr lang="en-US" dirty="0" smtClean="0"/>
              <a:t>The services that had the preview tag next to them in the management portal are currently in preview</a:t>
            </a:r>
            <a:r>
              <a:rPr lang="en-US" baseline="0" dirty="0" smtClean="0"/>
              <a:t> mode, meaning that they are not yet final.</a:t>
            </a:r>
          </a:p>
          <a:p>
            <a:pPr marL="171450" indent="-171450">
              <a:buFont typeface="Arial" pitchFamily="34" charset="0"/>
              <a:buChar char="•"/>
            </a:pPr>
            <a:r>
              <a:rPr lang="en-US" baseline="0" dirty="0" smtClean="0"/>
              <a:t>These </a:t>
            </a:r>
            <a:r>
              <a:rPr lang="en-US" dirty="0" smtClean="0"/>
              <a:t>services will be coming out of preview next calendar year.  Working hard on getting them done as soon as possible.</a:t>
            </a:r>
          </a:p>
          <a:p>
            <a:pPr marL="171450" indent="-171450">
              <a:buFont typeface="Arial" pitchFamily="34" charset="0"/>
              <a:buChar char="•"/>
            </a:pPr>
            <a:r>
              <a:rPr lang="en-US" dirty="0" smtClean="0"/>
              <a:t>If you haven’t gotten started yet with Windows</a:t>
            </a:r>
            <a:r>
              <a:rPr lang="en-US" baseline="0" dirty="0" smtClean="0"/>
              <a:t> Azure, I encourage you to go to WindowsAzure.com and sign-up for an account. </a:t>
            </a:r>
          </a:p>
          <a:p>
            <a:pPr marL="171450" indent="-171450">
              <a:buFont typeface="Arial" pitchFamily="34" charset="0"/>
              <a:buChar char="•"/>
            </a:pPr>
            <a:r>
              <a:rPr lang="en-US" baseline="0" dirty="0" smtClean="0"/>
              <a:t>If you have an MSDN subscription you can activate up to $3700 worth of yearly Windows Azure benefits.  Otherwise you can sign-up for a free trial and get started.</a:t>
            </a:r>
          </a:p>
          <a:p>
            <a:endParaRPr lang="en-US" baseline="0"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62</a:t>
            </a:fld>
            <a:endParaRPr lang="en-US" dirty="0"/>
          </a:p>
        </p:txBody>
      </p:sp>
    </p:spTree>
    <p:extLst>
      <p:ext uri="{BB962C8B-B14F-4D97-AF65-F5344CB8AC3E}">
        <p14:creationId xmlns:p14="http://schemas.microsoft.com/office/powerpoint/2010/main" val="18356302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Speaking</a:t>
            </a:r>
            <a:r>
              <a:rPr lang="en-US" b="1" baseline="0" dirty="0" smtClean="0"/>
              <a:t> Points:</a:t>
            </a:r>
            <a:endParaRPr lang="en-US" dirty="0" smtClean="0"/>
          </a:p>
          <a:p>
            <a:pPr marL="171450" indent="-171450">
              <a:buFont typeface="Arial" pitchFamily="34" charset="0"/>
              <a:buChar char="•"/>
            </a:pPr>
            <a:r>
              <a:rPr lang="en-US" dirty="0" smtClean="0"/>
              <a:t>Windows Azure itself is deployed around the world</a:t>
            </a:r>
          </a:p>
          <a:p>
            <a:pPr marL="171450" indent="-171450">
              <a:buFont typeface="Arial" pitchFamily="34" charset="0"/>
              <a:buChar char="•"/>
            </a:pPr>
            <a:r>
              <a:rPr lang="en-US" dirty="0" smtClean="0"/>
              <a:t>With Windows Azure, we have a concept of regions, which is where you choose to place your code and run.  </a:t>
            </a:r>
          </a:p>
          <a:p>
            <a:pPr marL="171450" indent="-171450">
              <a:buFont typeface="Arial" pitchFamily="34" charset="0"/>
              <a:buChar char="•"/>
            </a:pPr>
            <a:r>
              <a:rPr lang="en-US" dirty="0" smtClean="0"/>
              <a:t>In each of the regions, we have a Microsoft datacenter. </a:t>
            </a:r>
          </a:p>
          <a:p>
            <a:pPr marL="171450" indent="-171450">
              <a:buFont typeface="Arial" pitchFamily="34" charset="0"/>
              <a:buChar char="•"/>
            </a:pPr>
            <a:r>
              <a:rPr lang="en-US" dirty="0" smtClean="0"/>
              <a:t>These datacenters are massive facilities that host 10s or in some cases hundreds of thousands of servers</a:t>
            </a:r>
          </a:p>
          <a:p>
            <a:pPr marL="171450" indent="-171450">
              <a:buFont typeface="Arial" pitchFamily="34" charset="0"/>
              <a:buChar char="•"/>
            </a:pPr>
            <a:r>
              <a:rPr lang="en-US" dirty="0" smtClean="0"/>
              <a:t>We have currently four regions in North America, two regions in Europe, and two in </a:t>
            </a:r>
            <a:r>
              <a:rPr lang="en-US" dirty="0" err="1" smtClean="0"/>
              <a:t>Aisa</a:t>
            </a:r>
            <a:endParaRPr lang="en-US" dirty="0" smtClean="0"/>
          </a:p>
          <a:p>
            <a:pPr marL="171450" indent="-171450">
              <a:buFont typeface="Arial" pitchFamily="34" charset="0"/>
              <a:buChar char="•"/>
            </a:pPr>
            <a:r>
              <a:rPr lang="en-US" dirty="0" smtClean="0"/>
              <a:t>As you can see on this slide we also have a number of CDN edge points, which we can use to cache your content and deliver it even faster for customers.  %</a:t>
            </a:r>
          </a:p>
          <a:p>
            <a:pPr marL="171450" indent="-171450">
              <a:buFont typeface="Arial" pitchFamily="34" charset="0"/>
              <a:buChar char="•"/>
            </a:pPr>
            <a:r>
              <a:rPr lang="en-US" dirty="0" smtClean="0"/>
              <a:t>What you’re going to see in the next couple months and years is that we will rapidly expand our datacenter footprint around the world, so you will have more options for running your applications. </a:t>
            </a:r>
          </a:p>
          <a:p>
            <a:pPr marL="171450" indent="-171450">
              <a:buFont typeface="Arial" pitchFamily="34" charset="0"/>
              <a:buChar char="•"/>
            </a:pPr>
            <a:r>
              <a:rPr lang="en-US" dirty="0" smtClean="0"/>
              <a:t>Once you build an application, you can choose where you want to run in the world and you can move your workloads from region to region.  </a:t>
            </a:r>
          </a:p>
          <a:p>
            <a:pPr marL="171450" indent="-171450">
              <a:buFont typeface="Arial" pitchFamily="34" charset="0"/>
              <a:buChar char="•"/>
            </a:pPr>
            <a:r>
              <a:rPr lang="en-US" dirty="0" smtClean="0"/>
              <a:t>You can also run your application in multiple regions simultaneously and just direct traffic and customers to whichever version of the app is closest to them.  </a:t>
            </a:r>
          </a:p>
          <a:p>
            <a:pPr marL="171450" indent="-171450">
              <a:buFont typeface="Arial" pitchFamily="34" charset="0"/>
              <a:buChar char="•"/>
            </a:pPr>
            <a:r>
              <a:rPr lang="en-US" dirty="0" smtClean="0"/>
              <a:t>That gives you a global footprint and a chance to reach a bigger customer base or audience in new markets</a:t>
            </a:r>
          </a:p>
          <a:p>
            <a:pPr marL="0" indent="0">
              <a:buFont typeface="Arial" pitchFamily="34" charset="0"/>
              <a:buNone/>
            </a:pPr>
            <a:endParaRPr lang="en-US" dirty="0" smtClean="0"/>
          </a:p>
          <a:p>
            <a:pPr marL="0" indent="0">
              <a:buFont typeface="Arial" pitchFamily="34" charset="0"/>
              <a:buNone/>
            </a:pPr>
            <a:r>
              <a:rPr lang="en-US" b="1" dirty="0" smtClean="0"/>
              <a:t>Notes:</a:t>
            </a:r>
          </a:p>
          <a:p>
            <a:pPr marL="171450" indent="-171450">
              <a:buFont typeface="Arial" pitchFamily="34" charset="0"/>
              <a:buChar char="•"/>
            </a:pPr>
            <a:r>
              <a:rPr lang="en-US" dirty="0" smtClean="0"/>
              <a:t>Windows Azure services such as compute and storage are now available in 8 worldwide datacenters</a:t>
            </a:r>
            <a:r>
              <a:rPr lang="en-US" baseline="0" dirty="0" smtClean="0"/>
              <a:t> with an additional 24 Content Delivery Network endpoints.  </a:t>
            </a:r>
          </a:p>
          <a:p>
            <a:pPr marL="171450" indent="-171450">
              <a:buFont typeface="Arial" pitchFamily="34" charset="0"/>
              <a:buChar char="•"/>
            </a:pPr>
            <a:r>
              <a:rPr lang="en-US" baseline="0" dirty="0" smtClean="0"/>
              <a:t>You can’t have a real cloud without a data center.   </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6</a:t>
            </a:fld>
            <a:endParaRPr lang="en-US" dirty="0">
              <a:solidFill>
                <a:prstClr val="black"/>
              </a:solidFill>
            </a:endParaRPr>
          </a:p>
        </p:txBody>
      </p:sp>
    </p:spTree>
    <p:extLst>
      <p:ext uri="{BB962C8B-B14F-4D97-AF65-F5344CB8AC3E}">
        <p14:creationId xmlns:p14="http://schemas.microsoft.com/office/powerpoint/2010/main" val="252261876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t>63</a:t>
            </a:fld>
            <a:endParaRPr lang="en-US" dirty="0"/>
          </a:p>
        </p:txBody>
      </p:sp>
    </p:spTree>
    <p:extLst>
      <p:ext uri="{BB962C8B-B14F-4D97-AF65-F5344CB8AC3E}">
        <p14:creationId xmlns:p14="http://schemas.microsoft.com/office/powerpoint/2010/main" val="9324924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Speaking</a:t>
            </a:r>
            <a:r>
              <a:rPr lang="en-US" b="1" baseline="0" dirty="0" smtClean="0"/>
              <a:t> Points:</a:t>
            </a:r>
            <a:endParaRPr lang="en-US" dirty="0" smtClean="0"/>
          </a:p>
          <a:p>
            <a:pPr marL="171450" indent="-171450">
              <a:buFont typeface="Arial" pitchFamily="34" charset="0"/>
              <a:buChar char="•"/>
            </a:pPr>
            <a:r>
              <a:rPr lang="en-US" dirty="0" smtClean="0"/>
              <a:t>The final thing I’ll mention about Windows Azure, before we dive into the tour of services is the approach we’re taking with paying for services.</a:t>
            </a:r>
          </a:p>
          <a:p>
            <a:pPr marL="171450" indent="-171450">
              <a:buFont typeface="Arial" pitchFamily="34" charset="0"/>
              <a:buChar char="•"/>
            </a:pPr>
            <a:r>
              <a:rPr lang="en-US" dirty="0" smtClean="0"/>
              <a:t>This maybe different for many of you who are familiar with hosting providers and on-premises systems. </a:t>
            </a:r>
          </a:p>
          <a:p>
            <a:pPr marL="171450" indent="-171450">
              <a:buFont typeface="Arial" pitchFamily="34" charset="0"/>
              <a:buChar char="•"/>
            </a:pPr>
            <a:r>
              <a:rPr lang="en-US" dirty="0" smtClean="0"/>
              <a:t>With Windows Azure you pay only for what you use.</a:t>
            </a:r>
          </a:p>
          <a:p>
            <a:pPr marL="171450" indent="-171450">
              <a:buFont typeface="Arial" pitchFamily="34" charset="0"/>
              <a:buChar char="•"/>
            </a:pPr>
            <a:r>
              <a:rPr lang="en-US" dirty="0" smtClean="0"/>
              <a:t>There are no upfront cost</a:t>
            </a:r>
          </a:p>
          <a:p>
            <a:pPr marL="171450" indent="-171450">
              <a:buFont typeface="Arial" pitchFamily="34" charset="0"/>
              <a:buChar char="•"/>
            </a:pPr>
            <a:r>
              <a:rPr lang="en-US" dirty="0" smtClean="0"/>
              <a:t>There is no need to buy any up front server licenses, that’s just included in the price</a:t>
            </a:r>
          </a:p>
          <a:p>
            <a:pPr marL="171450" indent="-171450">
              <a:buFont typeface="Arial" pitchFamily="34" charset="0"/>
              <a:buChar char="•"/>
            </a:pPr>
            <a:r>
              <a:rPr lang="en-US" dirty="0" smtClean="0"/>
              <a:t>Likewise if you use a SQL database, through our SQL Database feature in Windows Azure, you don’t have to buy a SQL Server license, that’s also included in the price.  </a:t>
            </a:r>
          </a:p>
          <a:p>
            <a:pPr marL="171450" indent="-171450">
              <a:buFont typeface="Arial" pitchFamily="34" charset="0"/>
              <a:buChar char="•"/>
            </a:pPr>
            <a:r>
              <a:rPr lang="en-US" dirty="0" smtClean="0"/>
              <a:t>For compute services such as Virtual Machines and Web Sites you only pay by the hour.  </a:t>
            </a:r>
          </a:p>
          <a:p>
            <a:pPr marL="171450" indent="-171450">
              <a:buFont typeface="Arial" pitchFamily="34" charset="0"/>
              <a:buChar char="•"/>
            </a:pPr>
            <a:r>
              <a:rPr lang="en-US" dirty="0" smtClean="0"/>
              <a:t>This gives you the flexibility to run your applications very cost effectively.   </a:t>
            </a:r>
          </a:p>
          <a:p>
            <a:pPr marL="171450" indent="-171450">
              <a:buFont typeface="Arial" pitchFamily="34" charset="0"/>
              <a:buChar char="•"/>
            </a:pPr>
            <a:r>
              <a:rPr lang="en-US" dirty="0" smtClean="0"/>
              <a:t>You can scale up and scale down your solutions or even turn them on and off as necessary.  </a:t>
            </a:r>
          </a:p>
          <a:p>
            <a:pPr marL="171450" indent="-171450">
              <a:buFont typeface="Arial" pitchFamily="34" charset="0"/>
              <a:buChar char="•"/>
            </a:pPr>
            <a:r>
              <a:rPr lang="en-US" dirty="0" smtClean="0"/>
              <a:t>This also opens up a ton of possibilities in terms of the new types of apps you can build </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7</a:t>
            </a:fld>
            <a:endParaRPr lang="en-US" dirty="0">
              <a:solidFill>
                <a:prstClr val="black"/>
              </a:solidFill>
            </a:endParaRPr>
          </a:p>
        </p:txBody>
      </p:sp>
    </p:spTree>
    <p:extLst>
      <p:ext uri="{BB962C8B-B14F-4D97-AF65-F5344CB8AC3E}">
        <p14:creationId xmlns:p14="http://schemas.microsoft.com/office/powerpoint/2010/main" val="25226187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8</a:t>
            </a:fld>
            <a:endParaRPr lang="en-US" dirty="0">
              <a:solidFill>
                <a:prstClr val="black"/>
              </a:solidFill>
            </a:endParaRPr>
          </a:p>
        </p:txBody>
      </p:sp>
    </p:spTree>
    <p:extLst>
      <p:ext uri="{BB962C8B-B14F-4D97-AF65-F5344CB8AC3E}">
        <p14:creationId xmlns:p14="http://schemas.microsoft.com/office/powerpoint/2010/main" val="5791812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9" y="697230"/>
            <a:ext cx="6092825"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9</a:t>
            </a:fld>
            <a:endParaRPr lang="en-US" dirty="0">
              <a:solidFill>
                <a:prstClr val="black"/>
              </a:solidFill>
            </a:endParaRPr>
          </a:p>
        </p:txBody>
      </p:sp>
    </p:spTree>
    <p:extLst>
      <p:ext uri="{BB962C8B-B14F-4D97-AF65-F5344CB8AC3E}">
        <p14:creationId xmlns:p14="http://schemas.microsoft.com/office/powerpoint/2010/main" val="34626546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1.xml"/><Relationship Id="rId6" Type="http://schemas.microsoft.com/office/2007/relationships/hdphoto" Target="../media/hdphoto1.wdp"/><Relationship Id="rId5" Type="http://schemas.openxmlformats.org/officeDocument/2006/relationships/image" Target="../media/image3.png"/><Relationship Id="rId4" Type="http://schemas.microsoft.com/office/2007/relationships/hdphoto" Target="../media/hdphoto3.wdp"/></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4" Type="http://schemas.microsoft.com/office/2007/relationships/hdphoto" Target="../media/hdphoto2.wdp"/></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3.xml"/><Relationship Id="rId4" Type="http://schemas.openxmlformats.org/officeDocument/2006/relationships/image" Target="../media/image24.png"/></Relationships>
</file>

<file path=ppt/slideLayouts/_rels/slideLayout51.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4.png"/><Relationship Id="rId3" Type="http://schemas.openxmlformats.org/officeDocument/2006/relationships/image" Target="../media/image26.png"/><Relationship Id="rId7" Type="http://schemas.openxmlformats.org/officeDocument/2006/relationships/image" Target="../media/image29.png"/><Relationship Id="rId12" Type="http://schemas.openxmlformats.org/officeDocument/2006/relationships/image" Target="../media/image33.png"/><Relationship Id="rId2" Type="http://schemas.openxmlformats.org/officeDocument/2006/relationships/image" Target="../media/image25.jpg"/><Relationship Id="rId1" Type="http://schemas.openxmlformats.org/officeDocument/2006/relationships/slideMaster" Target="../slideMasters/slideMaster3.xml"/><Relationship Id="rId6" Type="http://schemas.openxmlformats.org/officeDocument/2006/relationships/image" Target="../media/image28.png"/><Relationship Id="rId11" Type="http://schemas.openxmlformats.org/officeDocument/2006/relationships/image" Target="../media/image32.png"/><Relationship Id="rId5" Type="http://schemas.openxmlformats.org/officeDocument/2006/relationships/image" Target="../media/image27.png"/><Relationship Id="rId10" Type="http://schemas.microsoft.com/office/2007/relationships/hdphoto" Target="../media/hdphoto5.wdp"/><Relationship Id="rId4" Type="http://schemas.microsoft.com/office/2007/relationships/hdphoto" Target="../media/hdphoto4.wdp"/><Relationship Id="rId9" Type="http://schemas.openxmlformats.org/officeDocument/2006/relationships/image" Target="../media/image31.png"/><Relationship Id="rId14" Type="http://schemas.openxmlformats.org/officeDocument/2006/relationships/image" Target="../media/image35.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113" y="2234114"/>
            <a:ext cx="8373521"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113" y="4612341"/>
            <a:ext cx="5454333"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3" y="228600"/>
            <a:ext cx="2497827" cy="290338"/>
          </a:xfrm>
          <a:prstGeom prst="rect">
            <a:avLst/>
          </a:prstGeom>
        </p:spPr>
      </p:pic>
    </p:spTree>
    <p:extLst>
      <p:ext uri="{BB962C8B-B14F-4D97-AF65-F5344CB8AC3E}">
        <p14:creationId xmlns:p14="http://schemas.microsoft.com/office/powerpoint/2010/main" val="1544915721"/>
      </p:ext>
    </p:extLst>
  </p:cSld>
  <p:clrMapOvr>
    <a:masterClrMapping/>
  </p:clrMapOvr>
  <p:transition>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1953" y="2008094"/>
            <a:ext cx="2269077"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757638378"/>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4572" y="2242931"/>
            <a:ext cx="3176914"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grpSp>
    </p:spTree>
    <p:extLst>
      <p:ext uri="{BB962C8B-B14F-4D97-AF65-F5344CB8AC3E}">
        <p14:creationId xmlns:p14="http://schemas.microsoft.com/office/powerpoint/2010/main" val="2886280488"/>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3609" y="1932604"/>
            <a:ext cx="3013332"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2824833722"/>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2758" y="1905000"/>
            <a:ext cx="1277596"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122653072"/>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208" y="3467676"/>
            <a:ext cx="10693401"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1564" y="6338047"/>
            <a:ext cx="2506561" cy="291353"/>
          </a:xfrm>
          <a:prstGeom prst="rect">
            <a:avLst/>
          </a:prstGeom>
        </p:spPr>
      </p:pic>
    </p:spTree>
    <p:extLst>
      <p:ext uri="{BB962C8B-B14F-4D97-AF65-F5344CB8AC3E}">
        <p14:creationId xmlns:p14="http://schemas.microsoft.com/office/powerpoint/2010/main" val="470382251"/>
      </p:ext>
    </p:extLst>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1174" y="3140274"/>
            <a:ext cx="3546476" cy="577452"/>
          </a:xfrm>
          <a:prstGeom prst="rect">
            <a:avLst/>
          </a:prstGeom>
          <a:noFill/>
          <a:ln>
            <a:noFill/>
          </a:ln>
        </p:spPr>
      </p:pic>
      <p:sp>
        <p:nvSpPr>
          <p:cNvPr id="3" name="Text Box 3"/>
          <p:cNvSpPr txBox="1">
            <a:spLocks noChangeArrowheads="1"/>
          </p:cNvSpPr>
          <p:nvPr userDrawn="1"/>
        </p:nvSpPr>
        <p:spPr bwMode="blackWhite">
          <a:xfrm>
            <a:off x="507868" y="6083573"/>
            <a:ext cx="1117309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chemeClr val="bg1">
                    <a:alpha val="99000"/>
                  </a:schemeClr>
                </a:solidFill>
                <a:latin typeface="Segoe UI" pitchFamily="34" charset="0"/>
                <a:cs typeface="Arial" charset="0"/>
              </a:rPr>
              <a:t>© </a:t>
            </a:r>
            <a:r>
              <a:rPr lang="en-US" sz="700" dirty="0" smtClean="0">
                <a:solidFill>
                  <a:schemeClr val="bg1">
                    <a:alpha val="99000"/>
                  </a:schemeClr>
                </a:solidFill>
                <a:latin typeface="Segoe UI" pitchFamily="34" charset="0"/>
                <a:cs typeface="Arial" charset="0"/>
              </a:rPr>
              <a:t>2011 Microsoft </a:t>
            </a:r>
            <a:r>
              <a:rPr lang="en-US" sz="700" dirty="0">
                <a:solidFill>
                  <a:schemeClr val="bg1">
                    <a:alpha val="99000"/>
                  </a:schemeClr>
                </a:solidFill>
                <a:latin typeface="Segoe UI" pitchFamily="34" charset="0"/>
                <a:cs typeface="Arial" charset="0"/>
              </a:rPr>
              <a:t>Corporation. All rights reserved. Microsoft, Windows, Windows Vista and other product names are or may be registered trademarks and/or trademarks in the U.S. and/or other countries.</a:t>
            </a:r>
          </a:p>
          <a:p>
            <a:pPr algn="ctr" defTabSz="914099" eaLnBrk="0" hangingPunct="0"/>
            <a:r>
              <a:rPr lang="en-US" sz="700" dirty="0">
                <a:solidFill>
                  <a:schemeClr val="bg1">
                    <a:alpha val="99000"/>
                  </a:schemeClr>
                </a:solidFill>
                <a:latin typeface="Segoe UI" pitchFamily="34" charset="0"/>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solidFill>
                  <a:schemeClr val="bg1">
                    <a:alpha val="99000"/>
                  </a:schemeClr>
                </a:solidFill>
                <a:latin typeface="Segoe UI" pitchFamily="34" charset="0"/>
                <a:cs typeface="Arial" charset="0"/>
              </a:rPr>
              <a:t>MICROSOFT </a:t>
            </a:r>
            <a:r>
              <a:rPr lang="en-US" sz="700" dirty="0">
                <a:solidFill>
                  <a:schemeClr val="bg1">
                    <a:alpha val="99000"/>
                  </a:schemeClr>
                </a:solidFill>
                <a:latin typeface="Segoe UI" pitchFamily="34" charset="0"/>
                <a:cs typeface="Arial" charset="0"/>
              </a:rPr>
              <a:t>MAKES NO WARRANTIES, EXPRESS, IMPLIED OR STATUTORY, AS TO THE INFORMATION IN THIS PRESENTATION.</a:t>
            </a:r>
          </a:p>
        </p:txBody>
      </p:sp>
    </p:spTree>
    <p:extLst>
      <p:ext uri="{BB962C8B-B14F-4D97-AF65-F5344CB8AC3E}">
        <p14:creationId xmlns:p14="http://schemas.microsoft.com/office/powerpoint/2010/main" val="1439291412"/>
      </p:ext>
    </p:extLst>
  </p:cSld>
  <p:clrMapOvr>
    <a:masterClrMapping/>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764" y="2892710"/>
            <a:ext cx="11228440"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763" y="4343400"/>
            <a:ext cx="7513637"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708" y="6364651"/>
            <a:ext cx="1595652"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3" y="228600"/>
            <a:ext cx="2497827" cy="290338"/>
          </a:xfrm>
          <a:prstGeom prst="rect">
            <a:avLst/>
          </a:prstGeom>
        </p:spPr>
      </p:pic>
    </p:spTree>
    <p:extLst>
      <p:ext uri="{BB962C8B-B14F-4D97-AF65-F5344CB8AC3E}">
        <p14:creationId xmlns:p14="http://schemas.microsoft.com/office/powerpoint/2010/main" val="2615811414"/>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2" y="1447799"/>
            <a:ext cx="11149013"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86179666"/>
      </p:ext>
    </p:extLst>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2" y="1447799"/>
            <a:ext cx="11149013"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6"/>
            <a:ext cx="12188826"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2506950909"/>
      </p:ext>
    </p:extLst>
  </p:cSld>
  <p:clrMapOvr>
    <a:masterClrMapping/>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519114" y="1905000"/>
            <a:ext cx="11149012" cy="1618905"/>
          </a:xfrm>
        </p:spPr>
        <p:txBody>
          <a:bodyPr/>
          <a:lstStyle>
            <a:lvl1pPr>
              <a:lnSpc>
                <a:spcPct val="90000"/>
              </a:lnSpc>
              <a:defRPr sz="2400"/>
            </a:lvl1pPr>
            <a:lvl2pPr>
              <a:lnSpc>
                <a:spcPct val="90000"/>
              </a:lnSpc>
              <a:defRPr sz="2000"/>
            </a:lvl2pPr>
            <a:lvl3pPr>
              <a:lnSpc>
                <a:spcPct val="90000"/>
              </a:lnSpc>
              <a:defRPr sz="1800"/>
            </a:lvl3pPr>
            <a:lvl4pPr>
              <a:lnSpc>
                <a:spcPct val="90000"/>
              </a:lnSpc>
              <a:defRPr sz="1800"/>
            </a:lvl4pPr>
            <a:lvl5pPr>
              <a:lnSpc>
                <a:spcPct val="90000"/>
              </a:lnSpc>
              <a:defRPr sz="18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445279361"/>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dirty="0" smtClean="0"/>
              <a:t>Click to edit Master text styles</a:t>
            </a:r>
          </a:p>
          <a:p>
            <a:pPr lvl="1"/>
            <a:r>
              <a:rPr lang="en-US" dirty="0"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1090136367"/>
      </p:ext>
    </p:extLst>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Walkin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4394341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Walkin Slide - Tokyo, Japa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9161985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Walkin Slide - Sydney, Austral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1565735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Walkin Slide - Toronto, Canad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7120523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Walkin Slide - London, United Kingdom">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6486213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Walkin Slide - Buenos Aires, Argentin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2828198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Walkin Slide - Auckland, New Zeala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2610434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Walkin Slide - Chennai, Ind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150885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Walkin Slide - Sao Paulo, Brazil">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18088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Walkin Slide - Paris, Franc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285307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1298891190"/>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Walkin Slide - Frankfurt, Germany">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735528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1208" y="3452038"/>
            <a:ext cx="6485234" cy="2002536"/>
          </a:xfrm>
        </p:spPr>
        <p:txBody>
          <a:bodyPr vert="horz" wrap="square" lIns="0" tIns="0" rIns="0" bIns="0" rtlCol="0" anchor="ctr" anchorCtr="0">
            <a:noAutofit/>
          </a:bodyPr>
          <a:lstStyle>
            <a:lvl1pPr algn="l" defTabSz="914363" rtl="0" eaLnBrk="1" latinLnBrk="0" hangingPunct="1">
              <a:lnSpc>
                <a:spcPct val="90000"/>
              </a:lnSpc>
              <a:spcBef>
                <a:spcPct val="0"/>
              </a:spcBef>
              <a:buNone/>
              <a:defRPr lang="en-US" sz="6000" b="0" kern="1200" cap="none" spc="-100" baseline="0" dirty="0">
                <a:ln w="3175">
                  <a:noFill/>
                </a:ln>
                <a:solidFill>
                  <a:schemeClr val="tx1">
                    <a:alpha val="99000"/>
                  </a:schemeClr>
                </a:solidFill>
                <a:effectLst/>
                <a:latin typeface="Segoe UI Light" pitchFamily="34" charset="0"/>
                <a:ea typeface="+mn-ea"/>
                <a:cs typeface="Arial" charset="0"/>
              </a:defRPr>
            </a:lvl1pPr>
          </a:lstStyle>
          <a:p>
            <a:pPr lvl="0"/>
            <a:r>
              <a:rPr lang="en-US" dirty="0" smtClean="0"/>
              <a:t>Title Here</a:t>
            </a:r>
            <a:endParaRPr lang="en-US" dirty="0"/>
          </a:p>
        </p:txBody>
      </p:sp>
      <p:sp>
        <p:nvSpPr>
          <p:cNvPr id="5" name="Text Placeholder 4"/>
          <p:cNvSpPr>
            <a:spLocks noGrp="1"/>
          </p:cNvSpPr>
          <p:nvPr>
            <p:ph type="body" sz="quarter" idx="12" hasCustomPrompt="1"/>
          </p:nvPr>
        </p:nvSpPr>
        <p:spPr>
          <a:xfrm>
            <a:off x="521208" y="5482006"/>
            <a:ext cx="6483096" cy="858697"/>
          </a:xfrm>
        </p:spPr>
        <p:txBody>
          <a:bodyPr vert="horz" wrap="square" lIns="0" tIns="0" rIns="0" bIns="0" rtlCol="0">
            <a:spAutoFit/>
          </a:bodyPr>
          <a:lstStyle>
            <a:lvl1pPr marL="0" indent="0">
              <a:buNone/>
              <a:defRPr lang="en-US" sz="1800" kern="1200" dirty="0">
                <a:solidFill>
                  <a:schemeClr val="tx1">
                    <a:alpha val="99000"/>
                  </a:schemeClr>
                </a:solidFill>
                <a:latin typeface="+mn-lt"/>
                <a:ea typeface="+mn-ea"/>
                <a:cs typeface="+mn-cs"/>
              </a:defRPr>
            </a:lvl1pPr>
          </a:lstStyle>
          <a:p>
            <a:pPr lvl="0"/>
            <a:r>
              <a:rPr lang="en-US" dirty="0" smtClean="0"/>
              <a:t>Name</a:t>
            </a:r>
          </a:p>
          <a:p>
            <a:pPr lvl="0"/>
            <a:r>
              <a:rPr lang="en-US" dirty="0" smtClean="0"/>
              <a:t>Title</a:t>
            </a:r>
          </a:p>
          <a:p>
            <a:pPr lvl="0"/>
            <a:r>
              <a:rPr lang="en-US" dirty="0" smtClean="0"/>
              <a:t>Microsoft Corporation</a:t>
            </a:r>
          </a:p>
        </p:txBody>
      </p:sp>
    </p:spTree>
    <p:extLst>
      <p:ext uri="{BB962C8B-B14F-4D97-AF65-F5344CB8AC3E}">
        <p14:creationId xmlns:p14="http://schemas.microsoft.com/office/powerpoint/2010/main" val="30148238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Tit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1901952"/>
            <a:ext cx="6858000" cy="1828193"/>
          </a:xfrm>
        </p:spPr>
        <p:txBody>
          <a:bodyPr anchor="b" anchorCtr="0"/>
          <a:lstStyle>
            <a:lvl1pPr>
              <a:defRPr kumimoji="0" lang="en-US" sz="6600" b="0" i="0" u="none" strike="noStrike" kern="1200" cap="none" spc="-120" normalizeH="0" baseline="0" dirty="0">
                <a:ln w="3175">
                  <a:noFill/>
                </a:ln>
                <a:solidFill>
                  <a:schemeClr val="tx1">
                    <a:alpha val="99000"/>
                  </a:schemeClr>
                </a:solidFill>
                <a:effectLst/>
                <a:uLnTx/>
                <a:uFillTx/>
                <a:latin typeface="Segoe UI Light"/>
                <a:ea typeface="+mn-ea"/>
                <a:cs typeface="Arial" charset="0"/>
              </a:defRPr>
            </a:lvl1pPr>
          </a:lstStyle>
          <a:p>
            <a:pPr marL="0" lvl="0" indent="0" algn="l" defTabSz="914363" rtl="0" eaLnBrk="1" latinLnBrk="0" hangingPunct="1">
              <a:lnSpc>
                <a:spcPct val="90000"/>
              </a:lnSpc>
              <a:spcBef>
                <a:spcPct val="20000"/>
              </a:spcBef>
              <a:buSzPct val="80000"/>
              <a:buFont typeface="Arial" pitchFamily="34" charset="0"/>
              <a:buNone/>
            </a:pPr>
            <a:r>
              <a:rPr lang="en-US" dirty="0" smtClean="0"/>
              <a:t>Click to edit title style</a:t>
            </a:r>
            <a:endParaRPr lang="en-US" dirty="0"/>
          </a:p>
        </p:txBody>
      </p:sp>
    </p:spTree>
    <p:extLst>
      <p:ext uri="{BB962C8B-B14F-4D97-AF65-F5344CB8AC3E}">
        <p14:creationId xmlns:p14="http://schemas.microsoft.com/office/powerpoint/2010/main" val="656106260"/>
      </p:ext>
    </p:extLst>
  </p:cSld>
  <p:clrMapOvr>
    <a:masterClrMapping/>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600" kern="1200" spc="-70" baseline="0" dirty="0">
                <a:solidFill>
                  <a:schemeClr val="tx1">
                    <a:alpha val="99000"/>
                  </a:schemeClr>
                </a:soli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138" y="2739678"/>
            <a:ext cx="10245725"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solidFill>
                  <a:schemeClr val="tx2">
                    <a:alpha val="99000"/>
                  </a:schemeClr>
                </a:soli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138" y="1447800"/>
            <a:ext cx="10237787" cy="914096"/>
          </a:xfrm>
        </p:spPr>
        <p:txBody>
          <a:bodyPr wrap="square" anchor="b">
            <a:noAutofit/>
          </a:bodyPr>
          <a:lstStyle>
            <a:lvl1pPr marL="0" indent="0">
              <a:buNone/>
              <a:defRPr sz="6600" spc="-150">
                <a:solidFill>
                  <a:schemeClr val="tx1">
                    <a:alpha val="99000"/>
                  </a:schemeClr>
                </a:solidFill>
              </a:defRPr>
            </a:lvl1pPr>
          </a:lstStyle>
          <a:p>
            <a:pPr lvl="0"/>
            <a:r>
              <a:rPr lang="en-US" smtClean="0"/>
              <a:t>Click to edit Master text styles</a:t>
            </a:r>
          </a:p>
        </p:txBody>
      </p:sp>
    </p:spTree>
    <p:extLst>
      <p:ext uri="{BB962C8B-B14F-4D97-AF65-F5344CB8AC3E}">
        <p14:creationId xmlns:p14="http://schemas.microsoft.com/office/powerpoint/2010/main" val="192910789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15" name="Rectangle 14"/>
          <p:cNvSpPr/>
          <p:nvPr userDrawn="1"/>
        </p:nvSpPr>
        <p:spPr bwMode="gray">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grpSp>
        <p:nvGrpSpPr>
          <p:cNvPr id="16" name="Group 15"/>
          <p:cNvGrpSpPr/>
          <p:nvPr userDrawn="1"/>
        </p:nvGrpSpPr>
        <p:grpSpPr bwMode="black">
          <a:xfrm>
            <a:off x="872621" y="3005011"/>
            <a:ext cx="2400418" cy="2135546"/>
            <a:chOff x="4470400" y="2038516"/>
            <a:chExt cx="3238500" cy="2881148"/>
          </a:xfrm>
          <a:solidFill>
            <a:schemeClr val="accent2"/>
          </a:solidFill>
        </p:grpSpPr>
        <p:sp>
          <p:nvSpPr>
            <p:cNvPr id="17" name="Freeform 6"/>
            <p:cNvSpPr>
              <a:spLocks/>
            </p:cNvSpPr>
            <p:nvPr userDrawn="1"/>
          </p:nvSpPr>
          <p:spPr bwMode="black">
            <a:xfrm>
              <a:off x="4470400" y="2314576"/>
              <a:ext cx="1319213" cy="2605088"/>
            </a:xfrm>
            <a:custGeom>
              <a:avLst/>
              <a:gdLst>
                <a:gd name="T0" fmla="*/ 501 w 1663"/>
                <a:gd name="T1" fmla="*/ 0 h 3282"/>
                <a:gd name="T2" fmla="*/ 1663 w 1663"/>
                <a:gd name="T3" fmla="*/ 0 h 3282"/>
                <a:gd name="T4" fmla="*/ 1663 w 1663"/>
                <a:gd name="T5" fmla="*/ 1694 h 3282"/>
                <a:gd name="T6" fmla="*/ 1385 w 1663"/>
                <a:gd name="T7" fmla="*/ 1694 h 3282"/>
                <a:gd name="T8" fmla="*/ 1396 w 1663"/>
                <a:gd name="T9" fmla="*/ 3282 h 3282"/>
                <a:gd name="T10" fmla="*/ 0 w 1663"/>
                <a:gd name="T11" fmla="*/ 3282 h 3282"/>
                <a:gd name="T12" fmla="*/ 0 w 1663"/>
                <a:gd name="T13" fmla="*/ 2067 h 3282"/>
                <a:gd name="T14" fmla="*/ 501 w 166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63" h="3282">
                  <a:moveTo>
                    <a:pt x="501" y="0"/>
                  </a:moveTo>
                  <a:lnTo>
                    <a:pt x="1663" y="0"/>
                  </a:lnTo>
                  <a:lnTo>
                    <a:pt x="1663" y="1694"/>
                  </a:lnTo>
                  <a:lnTo>
                    <a:pt x="1385" y="1694"/>
                  </a:lnTo>
                  <a:lnTo>
                    <a:pt x="1396" y="3282"/>
                  </a:lnTo>
                  <a:lnTo>
                    <a:pt x="0" y="3282"/>
                  </a:lnTo>
                  <a:lnTo>
                    <a:pt x="0" y="2067"/>
                  </a:lnTo>
                  <a:lnTo>
                    <a:pt x="5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914363"/>
              <a:endParaRPr lang="en-US" sz="1800">
                <a:solidFill>
                  <a:srgbClr val="5F5F5F"/>
                </a:solidFill>
              </a:endParaRPr>
            </a:p>
          </p:txBody>
        </p:sp>
        <p:sp>
          <p:nvSpPr>
            <p:cNvPr id="18" name="Freeform 7"/>
            <p:cNvSpPr>
              <a:spLocks/>
            </p:cNvSpPr>
            <p:nvPr userDrawn="1"/>
          </p:nvSpPr>
          <p:spPr bwMode="black">
            <a:xfrm>
              <a:off x="6381750" y="2314576"/>
              <a:ext cx="1327150" cy="2605088"/>
            </a:xfrm>
            <a:custGeom>
              <a:avLst/>
              <a:gdLst>
                <a:gd name="T0" fmla="*/ 0 w 1673"/>
                <a:gd name="T1" fmla="*/ 0 h 3282"/>
                <a:gd name="T2" fmla="*/ 1169 w 1673"/>
                <a:gd name="T3" fmla="*/ 0 h 3282"/>
                <a:gd name="T4" fmla="*/ 1673 w 1673"/>
                <a:gd name="T5" fmla="*/ 2067 h 3282"/>
                <a:gd name="T6" fmla="*/ 1673 w 1673"/>
                <a:gd name="T7" fmla="*/ 3282 h 3282"/>
                <a:gd name="T8" fmla="*/ 268 w 1673"/>
                <a:gd name="T9" fmla="*/ 3282 h 3282"/>
                <a:gd name="T10" fmla="*/ 279 w 1673"/>
                <a:gd name="T11" fmla="*/ 1694 h 3282"/>
                <a:gd name="T12" fmla="*/ 0 w 1673"/>
                <a:gd name="T13" fmla="*/ 1694 h 3282"/>
                <a:gd name="T14" fmla="*/ 0 w 167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73" h="3282">
                  <a:moveTo>
                    <a:pt x="0" y="0"/>
                  </a:moveTo>
                  <a:lnTo>
                    <a:pt x="1169" y="0"/>
                  </a:lnTo>
                  <a:lnTo>
                    <a:pt x="1673" y="2067"/>
                  </a:lnTo>
                  <a:lnTo>
                    <a:pt x="1673" y="3282"/>
                  </a:lnTo>
                  <a:lnTo>
                    <a:pt x="268" y="3282"/>
                  </a:lnTo>
                  <a:lnTo>
                    <a:pt x="279" y="1694"/>
                  </a:lnTo>
                  <a:lnTo>
                    <a:pt x="0" y="1694"/>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914363"/>
              <a:endParaRPr lang="en-US" sz="1800">
                <a:solidFill>
                  <a:srgbClr val="5F5F5F"/>
                </a:solidFill>
              </a:endParaRPr>
            </a:p>
          </p:txBody>
        </p:sp>
        <p:sp>
          <p:nvSpPr>
            <p:cNvPr id="19" name="Rectangle 8"/>
            <p:cNvSpPr>
              <a:spLocks noChangeArrowheads="1"/>
            </p:cNvSpPr>
            <p:nvPr userDrawn="1"/>
          </p:nvSpPr>
          <p:spPr bwMode="black">
            <a:xfrm>
              <a:off x="5916613" y="2314578"/>
              <a:ext cx="338138" cy="1118394"/>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63"/>
              <a:endParaRPr lang="en-US" sz="1800">
                <a:solidFill>
                  <a:srgbClr val="5F5F5F"/>
                </a:solidFill>
              </a:endParaRPr>
            </a:p>
          </p:txBody>
        </p:sp>
        <p:sp>
          <p:nvSpPr>
            <p:cNvPr id="20" name="Rectangle 9"/>
            <p:cNvSpPr>
              <a:spLocks noChangeArrowheads="1"/>
            </p:cNvSpPr>
            <p:nvPr userDrawn="1"/>
          </p:nvSpPr>
          <p:spPr bwMode="black">
            <a:xfrm>
              <a:off x="5172076"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63"/>
              <a:endParaRPr lang="en-US" sz="1800">
                <a:solidFill>
                  <a:srgbClr val="5F5F5F"/>
                </a:solidFill>
              </a:endParaRPr>
            </a:p>
          </p:txBody>
        </p:sp>
        <p:sp>
          <p:nvSpPr>
            <p:cNvPr id="21" name="Rectangle 10"/>
            <p:cNvSpPr>
              <a:spLocks noChangeArrowheads="1"/>
            </p:cNvSpPr>
            <p:nvPr userDrawn="1"/>
          </p:nvSpPr>
          <p:spPr bwMode="black">
            <a:xfrm>
              <a:off x="6381750"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63"/>
              <a:endParaRPr lang="en-US" sz="1800">
                <a:solidFill>
                  <a:srgbClr val="5F5F5F"/>
                </a:solidFill>
              </a:endParaRPr>
            </a:p>
          </p:txBody>
        </p:sp>
      </p:grpSp>
      <p:sp>
        <p:nvSpPr>
          <p:cNvPr id="3" name="Subtitle 2"/>
          <p:cNvSpPr>
            <a:spLocks noGrp="1"/>
          </p:cNvSpPr>
          <p:nvPr>
            <p:ph type="subTitle" idx="1" hasCustomPrompt="1"/>
          </p:nvPr>
        </p:nvSpPr>
        <p:spPr>
          <a:xfrm>
            <a:off x="3474720" y="3419856"/>
            <a:ext cx="6949440" cy="1243584"/>
          </a:xfrm>
        </p:spPr>
        <p:txBody>
          <a:bodyPr vert="horz" wrap="square" lIns="182880" tIns="182880" rIns="0" bIns="0" rtlCol="0" anchor="ctr" anchorCtr="0">
            <a:spAutoFit/>
          </a:bodyPr>
          <a:lstStyle>
            <a:lvl1pPr marL="574675" indent="-571500">
              <a:buNone/>
              <a:defRPr lang="en-US" sz="4400" spc="-100" dirty="0" smtClean="0">
                <a:solidFill>
                  <a:schemeClr val="tx1">
                    <a:alpha val="99000"/>
                  </a:schemeClr>
                </a:solidFill>
                <a:latin typeface="Segoe UI Light" pitchFamily="34" charset="0"/>
              </a:defRPr>
            </a:lvl1pPr>
            <a:lvl2pPr marL="346075" indent="-342900">
              <a:buNone/>
              <a:defRPr lang="en-US" spc="-50" dirty="0" smtClean="0">
                <a:solidFill>
                  <a:schemeClr val="tx1">
                    <a:alpha val="99000"/>
                  </a:schemeClr>
                </a:solidFill>
              </a:defRPr>
            </a:lvl2pPr>
          </a:lstStyle>
          <a:p>
            <a:pPr marL="3175" lvl="0" indent="0">
              <a:spcBef>
                <a:spcPts val="0"/>
              </a:spcBef>
              <a:spcAft>
                <a:spcPts val="900"/>
              </a:spcAft>
              <a:buSzPct val="80000"/>
            </a:pPr>
            <a:r>
              <a:rPr lang="en-US" dirty="0" smtClean="0"/>
              <a:t>Click to edit Master text styles</a:t>
            </a:r>
          </a:p>
          <a:p>
            <a:pPr marL="3175" lvl="1" indent="0">
              <a:spcBef>
                <a:spcPts val="0"/>
              </a:spcBef>
              <a:spcAft>
                <a:spcPts val="900"/>
              </a:spcAft>
              <a:buSzPct val="80000"/>
            </a:pPr>
            <a:r>
              <a:rPr lang="en-US" dirty="0" smtClean="0"/>
              <a:t>Second level</a:t>
            </a:r>
          </a:p>
        </p:txBody>
      </p:sp>
      <p:sp>
        <p:nvSpPr>
          <p:cNvPr id="5" name="Text Placeholder 4"/>
          <p:cNvSpPr>
            <a:spLocks noGrp="1"/>
          </p:cNvSpPr>
          <p:nvPr>
            <p:ph type="body" sz="quarter" idx="11"/>
          </p:nvPr>
        </p:nvSpPr>
        <p:spPr>
          <a:xfrm>
            <a:off x="521208" y="228600"/>
            <a:ext cx="11146536" cy="747897"/>
          </a:xfrm>
        </p:spPr>
        <p:txBody>
          <a:bodyPr vert="horz" wrap="square" lIns="0" tIns="0" rIns="0" bIns="0" rtlCol="0" anchor="t">
            <a:spAutoFit/>
          </a:bodyPr>
          <a:lstStyle>
            <a:lvl1pPr marL="0" indent="0">
              <a:buNone/>
              <a:defRPr lang="en-US" sz="5400" b="0" cap="none" spc="-100" dirty="0" smtClean="0">
                <a:ln w="3175">
                  <a:noFill/>
                </a:ln>
                <a:solidFill>
                  <a:schemeClr val="tx1">
                    <a:alpha val="99000"/>
                  </a:schemeClr>
                </a:solidFill>
                <a:effectLst/>
                <a:latin typeface="Segoe UI Light" pitchFamily="34" charset="0"/>
                <a:cs typeface="Arial" charset="0"/>
              </a:defRPr>
            </a:lvl1pPr>
          </a:lstStyle>
          <a:p>
            <a:pPr lvl="0">
              <a:spcBef>
                <a:spcPct val="0"/>
              </a:spcBef>
            </a:pPr>
            <a:r>
              <a:rPr lang="en-US" smtClean="0"/>
              <a:t>Click to edit Master text styles</a:t>
            </a:r>
          </a:p>
        </p:txBody>
      </p:sp>
    </p:spTree>
    <p:extLst>
      <p:ext uri="{BB962C8B-B14F-4D97-AF65-F5344CB8AC3E}">
        <p14:creationId xmlns:p14="http://schemas.microsoft.com/office/powerpoint/2010/main" val="350366351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a:solidFill>
                  <a:schemeClr val="tx1">
                    <a:alpha val="99000"/>
                  </a:schemeClr>
                </a:soli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2043636"/>
          </a:xfrm>
          <a:prstGeom prst="rect">
            <a:avLst/>
          </a:prstGeom>
        </p:spPr>
        <p:txBody>
          <a:bodyPr/>
          <a:lstStyle>
            <a:lvl1pPr marL="0" indent="0">
              <a:buFont typeface="Wingdings" pitchFamily="2" charset="2"/>
              <a:buNone/>
              <a:defRPr sz="4000">
                <a:solidFill>
                  <a:schemeClr val="tx1">
                    <a:alpha val="99000"/>
                  </a:schemeClr>
                </a:solidFill>
              </a:defRPr>
            </a:lvl1pPr>
            <a:lvl2pPr marL="284162"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lang="en-US" sz="2400" kern="1200" spc="0" baseline="0" dirty="0" smtClean="0">
                <a:solidFill>
                  <a:schemeClr val="tx1">
                    <a:alpha val="99000"/>
                  </a:schemeClr>
                </a:solidFill>
                <a:latin typeface="+mn-lt"/>
                <a:ea typeface="+mn-ea"/>
                <a:cs typeface="+mn-cs"/>
              </a:defRPr>
            </a:lvl2pPr>
            <a:lvl3pPr marL="517525" indent="0">
              <a:buFont typeface="Wingdings" pitchFamily="2" charset="2"/>
              <a:buNone/>
              <a:tabLst/>
              <a:defRPr>
                <a:solidFill>
                  <a:schemeClr val="tx1">
                    <a:alpha val="99000"/>
                  </a:schemeClr>
                </a:solidFill>
                <a:latin typeface="+mn-lt"/>
              </a:defRPr>
            </a:lvl3pPr>
            <a:lvl4pPr marL="741362" indent="0">
              <a:buFont typeface="Wingdings" pitchFamily="2" charset="2"/>
              <a:buNone/>
              <a:defRPr>
                <a:solidFill>
                  <a:schemeClr val="tx1">
                    <a:alpha val="99000"/>
                  </a:schemeClr>
                </a:solidFill>
                <a:latin typeface="+mn-lt"/>
              </a:defRPr>
            </a:lvl4pPr>
            <a:lvl5pPr marL="914400" indent="0">
              <a:buFont typeface="Wingdings" pitchFamily="2" charset="2"/>
              <a:buNone/>
              <a:tabLst/>
              <a:defRPr>
                <a:solidFill>
                  <a:schemeClr val="tx1">
                    <a:alpha val="99000"/>
                  </a:schemeClr>
                </a:solidFill>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53497468"/>
      </p:ext>
    </p:extLst>
  </p:cSld>
  <p:clrMapOvr>
    <a:masterClrMapping/>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2043636"/>
          </a:xfrm>
          <a:prstGeom prst="rect">
            <a:avLst/>
          </a:prstGeom>
        </p:spPr>
        <p:txBody>
          <a:bodyPr/>
          <a:lstStyle>
            <a:lvl1pPr marL="0" indent="0">
              <a:spcBef>
                <a:spcPts val="2400"/>
              </a:spcBef>
              <a:buNone/>
              <a:defRPr sz="4000">
                <a:solidFill>
                  <a:schemeClr val="tx2">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775" indent="0">
              <a:buNone/>
              <a:defRPr lang="en-US" sz="2400" kern="1200" spc="0" baseline="0" dirty="0" smtClean="0">
                <a:solidFill>
                  <a:schemeClr val="tx1">
                    <a:alpha val="99000"/>
                  </a:schemeClr>
                </a:solidFill>
                <a:latin typeface="+mn-lt"/>
                <a:ea typeface="+mn-ea"/>
                <a:cs typeface="+mn-cs"/>
              </a:defRPr>
            </a:lvl3pPr>
            <a:lvl4pPr marL="457200" indent="0">
              <a:buNone/>
              <a:defRPr lang="en-US" sz="2000" kern="1200" spc="0" baseline="0" dirty="0" smtClean="0">
                <a:solidFill>
                  <a:schemeClr val="tx1">
                    <a:alpha val="99000"/>
                  </a:schemeClr>
                </a:solidFill>
                <a:latin typeface="+mn-lt"/>
                <a:ea typeface="+mn-ea"/>
                <a:cs typeface="+mn-cs"/>
              </a:defRPr>
            </a:lvl4pPr>
            <a:lvl5pPr marL="693738" indent="0">
              <a:buNone/>
              <a:defRPr lang="en-US" sz="2000" kern="1200" spc="0" baseline="0" dirty="0">
                <a:solidFill>
                  <a:schemeClr val="tx1">
                    <a:alpha val="99000"/>
                  </a:schemeClr>
                </a:solidFill>
                <a:latin typeface="+mn-lt"/>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476268738"/>
      </p:ext>
    </p:extLst>
  </p:cSld>
  <p:clrMapOvr>
    <a:masterClrMapping/>
  </p:clrMapOvr>
  <p:transition>
    <p:fade/>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2043636"/>
          </a:xfrm>
          <a:prstGeom prst="rect">
            <a:avLst/>
          </a:prstGeom>
        </p:spPr>
        <p:txBody>
          <a:bodyPr/>
          <a:lstStyle>
            <a:lvl1pPr marL="0" indent="0">
              <a:spcBef>
                <a:spcPts val="2400"/>
              </a:spcBef>
              <a:buNone/>
              <a:defRPr sz="4000">
                <a:solidFill>
                  <a:schemeClr val="tx1">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775" indent="0">
              <a:buNone/>
              <a:defRPr lang="en-US" sz="2400" kern="1200" spc="0" baseline="0" dirty="0" smtClean="0">
                <a:solidFill>
                  <a:schemeClr val="tx1">
                    <a:alpha val="99000"/>
                  </a:schemeClr>
                </a:solidFill>
                <a:latin typeface="+mn-lt"/>
                <a:ea typeface="+mn-ea"/>
                <a:cs typeface="+mn-cs"/>
              </a:defRPr>
            </a:lvl3pPr>
            <a:lvl4pPr marL="457200" indent="0">
              <a:buNone/>
              <a:defRPr lang="en-US" sz="2000" kern="1200" spc="0" baseline="0" dirty="0" smtClean="0">
                <a:solidFill>
                  <a:schemeClr val="tx1">
                    <a:alpha val="99000"/>
                  </a:schemeClr>
                </a:solidFill>
                <a:latin typeface="+mn-lt"/>
                <a:ea typeface="+mn-ea"/>
                <a:cs typeface="+mn-cs"/>
              </a:defRPr>
            </a:lvl4pPr>
            <a:lvl5pPr marL="693738" indent="0">
              <a:buNone/>
              <a:defRPr lang="en-US" sz="2000" kern="1200" spc="0" baseline="0" dirty="0">
                <a:solidFill>
                  <a:schemeClr val="tx1">
                    <a:alpha val="99000"/>
                  </a:schemeClr>
                </a:solidFill>
                <a:latin typeface="+mn-lt"/>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645938419"/>
      </p:ext>
    </p:extLst>
  </p:cSld>
  <p:clrMapOvr>
    <a:masterClrMapping/>
  </p:clrMapOvr>
  <p:transition>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2100" indent="-292100">
              <a:spcBef>
                <a:spcPts val="1200"/>
              </a:spcBef>
              <a:buClr>
                <a:schemeClr val="tx1"/>
              </a:buClr>
              <a:buFont typeface="Wingdings" pitchFamily="2" charset="2"/>
              <a:buChar char=""/>
              <a:defRPr/>
            </a:lvl1pPr>
            <a:lvl2pPr marL="520700" indent="-228600">
              <a:defRPr sz="2000"/>
            </a:lvl2pPr>
            <a:lvl3pPr marL="685800" indent="-165100">
              <a:tabLst/>
              <a:defRPr sz="2000"/>
            </a:lvl3pPr>
            <a:lvl4pPr marL="863600" indent="-177800">
              <a:defRPr/>
            </a:lvl4pPr>
            <a:lvl5pPr marL="1028700" indent="-16510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7928" y="1447800"/>
            <a:ext cx="5394960" cy="2351413"/>
          </a:xfrm>
        </p:spPr>
        <p:txBody>
          <a:bodyPr>
            <a:spAutoFit/>
          </a:bodyPr>
          <a:lstStyle>
            <a:lvl1pPr marL="339725" indent="-339725">
              <a:spcBef>
                <a:spcPts val="1200"/>
              </a:spcBef>
              <a:buFont typeface="Wingdings" pitchFamily="2" charset="2"/>
              <a:buChar char=""/>
              <a:defRPr lang="en-US" sz="3600" kern="1200" spc="-70" baseline="0" dirty="0" smtClean="0">
                <a:solidFill>
                  <a:schemeClr val="tx1">
                    <a:alpha val="99000"/>
                  </a:schemeClr>
                </a:solidFill>
                <a:latin typeface="+mj-lt"/>
                <a:ea typeface="+mn-ea"/>
                <a:cs typeface="+mn-cs"/>
              </a:defRPr>
            </a:lvl1pPr>
            <a:lvl2pPr marL="635000" indent="-342900">
              <a:defRPr lang="en-US" sz="2000" kern="1200" spc="0" baseline="0" dirty="0" smtClean="0">
                <a:solidFill>
                  <a:schemeClr val="tx1">
                    <a:alpha val="99000"/>
                  </a:schemeClr>
                </a:solidFill>
                <a:latin typeface="+mn-lt"/>
                <a:ea typeface="+mn-ea"/>
                <a:cs typeface="+mn-cs"/>
              </a:defRPr>
            </a:lvl2pPr>
            <a:lvl3pPr marL="863600" indent="-342900">
              <a:defRPr lang="en-US" sz="2000" kern="1200" spc="0" baseline="0" dirty="0" smtClean="0">
                <a:solidFill>
                  <a:schemeClr val="tx1">
                    <a:alpha val="99000"/>
                  </a:schemeClr>
                </a:solidFill>
                <a:latin typeface="+mn-lt"/>
                <a:ea typeface="+mn-ea"/>
                <a:cs typeface="+mn-cs"/>
              </a:defRPr>
            </a:lvl3pPr>
            <a:lvl4pPr marL="1028700" indent="-342900">
              <a:defRPr lang="en-US" sz="2000" kern="1200" spc="0" baseline="0" dirty="0" smtClean="0">
                <a:solidFill>
                  <a:schemeClr val="tx1">
                    <a:alpha val="99000"/>
                  </a:schemeClr>
                </a:solidFill>
                <a:latin typeface="+mn-lt"/>
                <a:ea typeface="+mn-ea"/>
                <a:cs typeface="+mn-cs"/>
              </a:defRPr>
            </a:lvl4pPr>
            <a:lvl5pPr marL="1206500" indent="-342900">
              <a:defRPr lang="en-US" sz="2000" kern="1200" spc="0" baseline="0" dirty="0">
                <a:solidFill>
                  <a:schemeClr val="tx1">
                    <a:alpha val="99000"/>
                  </a:schemeClr>
                </a:solidFill>
                <a:latin typeface="+mn-lt"/>
                <a:ea typeface="+mn-ea"/>
                <a:cs typeface="+mn-cs"/>
              </a:defRPr>
            </a:lvl5pPr>
          </a:lstStyle>
          <a:p>
            <a:pPr marL="292100" marR="0" lvl="0"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Click to edit Master text styles</a:t>
            </a:r>
          </a:p>
          <a:p>
            <a:pPr marL="292100" marR="0" lvl="1"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Second level</a:t>
            </a:r>
          </a:p>
          <a:p>
            <a:pPr marL="292100" marR="0" lvl="2"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Third level</a:t>
            </a:r>
          </a:p>
          <a:p>
            <a:pPr marL="292100" marR="0" lvl="3"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Fourth level</a:t>
            </a:r>
          </a:p>
          <a:p>
            <a:pPr marL="292100" marR="0" lvl="4"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Fifth level</a:t>
            </a:r>
            <a:endParaRPr lang="en-US" dirty="0"/>
          </a:p>
        </p:txBody>
      </p:sp>
    </p:spTree>
    <p:extLst>
      <p:ext uri="{BB962C8B-B14F-4D97-AF65-F5344CB8AC3E}">
        <p14:creationId xmlns:p14="http://schemas.microsoft.com/office/powerpoint/2010/main" val="1532002093"/>
      </p:ext>
    </p:extLst>
  </p:cSld>
  <p:clrMapOvr>
    <a:masterClrMapping/>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0"/>
            <a:ext cx="5486400"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0"/>
            <a:ext cx="5486400" cy="2441448"/>
          </a:xfrm>
        </p:spPr>
        <p:txBody>
          <a:bodyPr/>
          <a:lstStyle>
            <a:lvl1pPr marL="457200" indent="-457200">
              <a:lnSpc>
                <a:spcPct val="90000"/>
              </a:lnSpc>
              <a:buSzPct val="80000"/>
              <a:buFont typeface="Arial" pitchFamily="34" charset="0"/>
              <a:buChar char="•"/>
              <a:defRPr lang="en-US" sz="3200" kern="1200" spc="-70" baseline="0" dirty="0" smtClean="0">
                <a:solidFill>
                  <a:schemeClr val="tx1">
                    <a:alpha val="99000"/>
                  </a:schemeClr>
                </a:solidFill>
                <a:latin typeface="+mj-lt"/>
                <a:ea typeface="+mn-ea"/>
                <a:cs typeface="+mn-cs"/>
              </a:defRPr>
            </a:lvl1pPr>
            <a:lvl2pPr marL="798513" indent="-457200">
              <a:lnSpc>
                <a:spcPct val="90000"/>
              </a:lnSpc>
              <a:buSzPct val="80000"/>
              <a:buFont typeface="Arial" pitchFamily="34" charset="0"/>
              <a:buChar char="•"/>
              <a:defRPr lang="en-US" sz="2800" kern="1200" spc="0" baseline="0" dirty="0" smtClean="0">
                <a:solidFill>
                  <a:schemeClr val="tx1">
                    <a:alpha val="99000"/>
                  </a:schemeClr>
                </a:solidFill>
                <a:latin typeface="+mn-lt"/>
                <a:ea typeface="+mn-ea"/>
                <a:cs typeface="+mn-cs"/>
              </a:defRPr>
            </a:lvl2pPr>
            <a:lvl3pPr marL="969962" indent="-342900">
              <a:lnSpc>
                <a:spcPct val="90000"/>
              </a:lnSpc>
              <a:buSzPct val="80000"/>
              <a:buFont typeface="Arial" pitchFamily="34" charset="0"/>
              <a:buChar char="•"/>
              <a:defRPr lang="en-US" sz="2400" kern="1200" spc="0" baseline="0" dirty="0" smtClean="0">
                <a:solidFill>
                  <a:schemeClr val="tx1">
                    <a:alpha val="99000"/>
                  </a:schemeClr>
                </a:solidFill>
                <a:latin typeface="+mn-lt"/>
                <a:ea typeface="+mn-ea"/>
                <a:cs typeface="+mn-cs"/>
              </a:defRPr>
            </a:lvl3pPr>
            <a:lvl4pPr marL="1830388" indent="-342900">
              <a:lnSpc>
                <a:spcPct val="90000"/>
              </a:lnSpc>
              <a:buSzPct val="80000"/>
              <a:buFont typeface="Arial" pitchFamily="34" charset="0"/>
              <a:buChar char="•"/>
              <a:defRPr lang="en-US" sz="2000" kern="1200" spc="0" baseline="0" dirty="0" smtClean="0">
                <a:solidFill>
                  <a:schemeClr val="tx1">
                    <a:alpha val="99000"/>
                  </a:schemeClr>
                </a:solidFill>
                <a:latin typeface="+mn-lt"/>
                <a:ea typeface="+mn-ea"/>
                <a:cs typeface="+mn-cs"/>
              </a:defRPr>
            </a:lvl4pPr>
            <a:lvl5pPr marL="2055813" indent="-342900">
              <a:lnSpc>
                <a:spcPct val="90000"/>
              </a:lnSpc>
              <a:buSzPct val="80000"/>
              <a:buFont typeface="Arial" pitchFamily="34" charset="0"/>
              <a:buChar char="•"/>
              <a:defRPr lang="en-US" sz="2000" kern="1200" spc="0" baseline="0" dirty="0">
                <a:solidFill>
                  <a:schemeClr val="tx1">
                    <a:alpha val="99000"/>
                  </a:schemeClr>
                </a:solidFill>
                <a:latin typeface="+mn-lt"/>
                <a:ea typeface="+mn-ea"/>
                <a:cs typeface="+mn-cs"/>
              </a:defRPr>
            </a:lvl5pPr>
            <a:lvl6pPr>
              <a:defRPr sz="1800"/>
            </a:lvl6pPr>
            <a:lvl7pPr>
              <a:defRPr sz="1800"/>
            </a:lvl7pPr>
            <a:lvl8pPr>
              <a:defRPr sz="1800"/>
            </a:lvl8pPr>
            <a:lvl9pPr>
              <a:defRPr sz="1800"/>
            </a:lvl9pPr>
          </a:lstStyle>
          <a:p>
            <a:pPr marL="341313" marR="0" lvl="0" indent="-341313" algn="l" defTabSz="914363" rtl="0" eaLnBrk="1" fontAlgn="auto" latinLnBrk="0" hangingPunct="1">
              <a:lnSpc>
                <a:spcPct val="90000"/>
              </a:lnSpc>
              <a:spcBef>
                <a:spcPct val="20000"/>
              </a:spcBef>
              <a:spcAft>
                <a:spcPts val="0"/>
              </a:spcAft>
              <a:buClrTx/>
              <a:buSzPct val="80000"/>
              <a:buFont typeface="Arial" pitchFamily="34" charset="0"/>
              <a:buChar char="•"/>
              <a:tabLst/>
            </a:pPr>
            <a:r>
              <a:rPr lang="en-US" smtClean="0"/>
              <a:t>Click to edit Master text styles</a:t>
            </a:r>
          </a:p>
          <a:p>
            <a:pPr marL="341313" marR="0" lvl="1" indent="-341313" algn="l" defTabSz="914363" rtl="0" eaLnBrk="1" fontAlgn="auto" latinLnBrk="0" hangingPunct="1">
              <a:lnSpc>
                <a:spcPct val="90000"/>
              </a:lnSpc>
              <a:spcBef>
                <a:spcPct val="20000"/>
              </a:spcBef>
              <a:spcAft>
                <a:spcPts val="0"/>
              </a:spcAft>
              <a:buClrTx/>
              <a:buSzPct val="80000"/>
              <a:buFont typeface="Arial" pitchFamily="34" charset="0"/>
              <a:buChar char="•"/>
              <a:tabLst/>
            </a:pPr>
            <a:r>
              <a:rPr lang="en-US" smtClean="0"/>
              <a:t>Second level</a:t>
            </a:r>
          </a:p>
          <a:p>
            <a:pPr marL="341313" marR="0" lvl="2" indent="-341313" algn="l" defTabSz="914363" rtl="0" eaLnBrk="1" fontAlgn="auto" latinLnBrk="0" hangingPunct="1">
              <a:lnSpc>
                <a:spcPct val="90000"/>
              </a:lnSpc>
              <a:spcBef>
                <a:spcPct val="20000"/>
              </a:spcBef>
              <a:spcAft>
                <a:spcPts val="0"/>
              </a:spcAft>
              <a:buClrTx/>
              <a:buSzPct val="80000"/>
              <a:buFont typeface="Arial" pitchFamily="34" charset="0"/>
              <a:buChar char="•"/>
              <a:tabLst/>
            </a:pPr>
            <a:r>
              <a:rPr lang="en-US" smtClean="0"/>
              <a:t>Third level</a:t>
            </a:r>
          </a:p>
          <a:p>
            <a:pPr marL="341313" marR="0" lvl="3" indent="-341313" algn="l" defTabSz="914363" rtl="0" eaLnBrk="1" fontAlgn="auto" latinLnBrk="0" hangingPunct="1">
              <a:lnSpc>
                <a:spcPct val="90000"/>
              </a:lnSpc>
              <a:spcBef>
                <a:spcPct val="20000"/>
              </a:spcBef>
              <a:spcAft>
                <a:spcPts val="0"/>
              </a:spcAft>
              <a:buClrTx/>
              <a:buSzPct val="80000"/>
              <a:buFont typeface="Arial" pitchFamily="34" charset="0"/>
              <a:buChar char="•"/>
              <a:tabLst/>
            </a:pPr>
            <a:r>
              <a:rPr lang="en-US" smtClean="0"/>
              <a:t>Fourth level</a:t>
            </a:r>
          </a:p>
          <a:p>
            <a:pPr marL="341313" marR="0" lvl="4" indent="-341313" algn="l" defTabSz="914363" rtl="0" eaLnBrk="1" fontAlgn="auto" latinLnBrk="0" hangingPunct="1">
              <a:lnSpc>
                <a:spcPct val="90000"/>
              </a:lnSpc>
              <a:spcBef>
                <a:spcPct val="20000"/>
              </a:spcBef>
              <a:spcAft>
                <a:spcPts val="0"/>
              </a:spcAft>
              <a:buClrTx/>
              <a:buSzPct val="80000"/>
              <a:buFont typeface="Arial" pitchFamily="34" charset="0"/>
              <a:buChar char="•"/>
              <a:tabLst/>
            </a:pPr>
            <a:r>
              <a:rPr lang="en-US" smtClean="0"/>
              <a:t>Fifth level</a:t>
            </a:r>
            <a:endParaRPr lang="en-US" dirty="0"/>
          </a:p>
        </p:txBody>
      </p:sp>
    </p:spTree>
    <p:extLst>
      <p:ext uri="{BB962C8B-B14F-4D97-AF65-F5344CB8AC3E}">
        <p14:creationId xmlns:p14="http://schemas.microsoft.com/office/powerpoint/2010/main" val="1644183669"/>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0"/>
            <a:ext cx="5486400"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0"/>
            <a:ext cx="5486400"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2922364007"/>
      </p:ext>
    </p:extLst>
  </p:cSld>
  <p:clrMapOvr>
    <a:masterClrMapping/>
  </p:clrMapOvr>
  <p:transition>
    <p:fade/>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1_Compariso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7800"/>
            <a:ext cx="5486400"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67" y="2266796"/>
            <a:ext cx="5484971"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7800"/>
            <a:ext cx="5486400"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266796"/>
            <a:ext cx="5486400"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spTree>
    <p:extLst>
      <p:ext uri="{BB962C8B-B14F-4D97-AF65-F5344CB8AC3E}">
        <p14:creationId xmlns:p14="http://schemas.microsoft.com/office/powerpoint/2010/main" val="3693965239"/>
      </p:ext>
    </p:extLst>
  </p:cSld>
  <p:clrMapOvr>
    <a:masterClrMapping/>
  </p:clrMapOvr>
  <p:transition>
    <p:fade/>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solidFill>
                  <a:schemeClr val="tx2">
                    <a:alpha val="99000"/>
                  </a:schemeClr>
                </a:solidFill>
                <a:latin typeface="+mj-lt"/>
              </a:defRPr>
            </a:lvl1pPr>
            <a:lvl2pPr marL="0" indent="0">
              <a:buNone/>
              <a:defRPr sz="2000"/>
            </a:lvl2pPr>
            <a:lvl3pPr marL="233363" indent="0">
              <a:buNone/>
              <a:defRPr sz="2000"/>
            </a:lvl3pPr>
            <a:lvl4pPr marL="457200" indent="0">
              <a:buNone/>
              <a:defRPr sz="2000"/>
            </a:lvl4pPr>
            <a:lvl5pPr marL="693738" indent="0">
              <a:buNone/>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solidFill>
                  <a:schemeClr val="tx2">
                    <a:alpha val="99000"/>
                  </a:schemeClr>
                </a:soli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812960210"/>
      </p:ext>
    </p:extLst>
  </p:cSld>
  <p:clrMapOvr>
    <a:masterClrMapping/>
  </p:clrMapOvr>
  <p:transition>
    <p:fade/>
  </p:transition>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solidFill>
                  <a:schemeClr val="tx1">
                    <a:alpha val="99000"/>
                  </a:schemeClr>
                </a:solidFill>
                <a:latin typeface="+mj-lt"/>
              </a:defRPr>
            </a:lvl1pPr>
            <a:lvl2pPr marL="0" indent="0">
              <a:buNone/>
              <a:defRPr sz="2000">
                <a:solidFill>
                  <a:schemeClr val="tx1">
                    <a:alpha val="99000"/>
                  </a:schemeClr>
                </a:solidFill>
              </a:defRPr>
            </a:lvl2pPr>
            <a:lvl3pPr marL="233363" indent="0">
              <a:buNone/>
              <a:defRPr sz="2000">
                <a:solidFill>
                  <a:schemeClr val="tx1">
                    <a:alpha val="99000"/>
                  </a:schemeClr>
                </a:solidFill>
              </a:defRPr>
            </a:lvl3pPr>
            <a:lvl4pPr marL="457200" indent="0">
              <a:buNone/>
              <a:defRPr sz="2000">
                <a:solidFill>
                  <a:schemeClr val="tx1">
                    <a:alpha val="99000"/>
                  </a:schemeClr>
                </a:solidFill>
              </a:defRPr>
            </a:lvl4pPr>
            <a:lvl5pPr marL="693738" indent="0">
              <a:buNone/>
              <a:defRPr sz="2000">
                <a:solidFill>
                  <a:schemeClr val="tx1">
                    <a:alpha val="99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solidFill>
                  <a:schemeClr val="tx1">
                    <a:alpha val="99000"/>
                  </a:schemeClr>
                </a:soli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3163647969"/>
      </p:ext>
    </p:extLst>
  </p:cSld>
  <p:clrMapOvr>
    <a:masterClrMapping/>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54619444"/>
      </p:ext>
    </p:extLst>
  </p:cSld>
  <p:clrMapOvr>
    <a:masterClrMapping/>
  </p:clrMapOvr>
  <p:transition>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9694103"/>
      </p:ext>
    </p:extLst>
  </p:cSld>
  <p:clrMapOvr>
    <a:masterClrMapping/>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7" name="Rectangle 3"/>
          <p:cNvSpPr/>
          <p:nvPr userDrawn="1"/>
        </p:nvSpPr>
        <p:spPr bwMode="auto">
          <a:xfrm>
            <a:off x="0" y="0"/>
            <a:ext cx="12188825" cy="6858000"/>
          </a:xfrm>
          <a:custGeom>
            <a:avLst/>
            <a:gdLst/>
            <a:ahLst/>
            <a:cxnLst/>
            <a:rect l="l" t="t" r="r" b="b"/>
            <a:pathLst>
              <a:path w="12188825" h="6858000">
                <a:moveTo>
                  <a:pt x="0" y="0"/>
                </a:moveTo>
                <a:lnTo>
                  <a:pt x="1" y="0"/>
                </a:lnTo>
                <a:lnTo>
                  <a:pt x="308345" y="0"/>
                </a:lnTo>
                <a:lnTo>
                  <a:pt x="12188825" y="0"/>
                </a:lnTo>
                <a:lnTo>
                  <a:pt x="12188825" y="1447800"/>
                </a:lnTo>
                <a:lnTo>
                  <a:pt x="308345" y="1447800"/>
                </a:lnTo>
                <a:lnTo>
                  <a:pt x="308345" y="6858000"/>
                </a:lnTo>
                <a:lnTo>
                  <a:pt x="1" y="6858000"/>
                </a:lnTo>
                <a:lnTo>
                  <a:pt x="1" y="1447800"/>
                </a:lnTo>
                <a:lnTo>
                  <a:pt x="0" y="144780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p:txBody>
          <a:bodyPr/>
          <a:lstStyle>
            <a:lvl1pPr>
              <a:defRPr>
                <a:solidFill>
                  <a:schemeClr val="bg1">
                    <a:alpha val="99000"/>
                  </a:schemeClr>
                </a:solidFill>
              </a:defRPr>
            </a:lvl1pPr>
          </a:lstStyle>
          <a:p>
            <a:r>
              <a:rPr lang="en-US" dirty="0" smtClean="0"/>
              <a:t>Slide for Developer Code</a:t>
            </a:r>
            <a:endParaRPr lang="en-US" dirty="0"/>
          </a:p>
        </p:txBody>
      </p:sp>
      <p:sp>
        <p:nvSpPr>
          <p:cNvPr id="5" name="Text Placeholder 4"/>
          <p:cNvSpPr>
            <a:spLocks noGrp="1"/>
          </p:cNvSpPr>
          <p:nvPr>
            <p:ph type="body" sz="quarter" idx="10"/>
          </p:nvPr>
        </p:nvSpPr>
        <p:spPr>
          <a:xfrm>
            <a:off x="518318" y="1716024"/>
            <a:ext cx="11152188" cy="1988237"/>
          </a:xfrm>
        </p:spPr>
        <p:txBody>
          <a:bodyPr/>
          <a:lstStyle>
            <a:lvl1pPr marL="0" indent="0">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25371406"/>
      </p:ext>
    </p:extLst>
  </p:cSld>
  <p:clrMapOvr>
    <a:masterClrMapping/>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MS E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55101557"/>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0"/>
            <a:ext cx="11152188"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2" y="1447799"/>
            <a:ext cx="11149013"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1634137990"/>
      </p:ext>
    </p:extLst>
  </p:cSld>
  <p:clrMapOvr>
    <a:masterClrMapping/>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4103589610"/>
      </p:ext>
    </p:extLst>
  </p:cSld>
  <p:clrMapOvr>
    <a:masterClrMapping/>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dirty="0" smtClean="0"/>
              <a:t>Click to edit Master text styles</a:t>
            </a:r>
          </a:p>
          <a:p>
            <a:pPr lvl="1"/>
            <a:r>
              <a:rPr lang="en-US" dirty="0" smtClean="0"/>
              <a:t>Second level</a:t>
            </a:r>
          </a:p>
        </p:txBody>
      </p:sp>
    </p:spTree>
    <p:extLst>
      <p:ext uri="{BB962C8B-B14F-4D97-AF65-F5344CB8AC3E}">
        <p14:creationId xmlns:p14="http://schemas.microsoft.com/office/powerpoint/2010/main" val="3475207354"/>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7800"/>
            <a:ext cx="5486400"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67" y="2266796"/>
            <a:ext cx="5484971"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7800"/>
            <a:ext cx="5486400"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266796"/>
            <a:ext cx="5486400"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2180015197"/>
      </p:ext>
    </p:extLst>
  </p:cSld>
  <p:clrMapOvr>
    <a:masterClrMapping/>
  </p:clrMapOvr>
  <p:transition>
    <p:fade/>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1_Section Divider">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208" y="3467676"/>
            <a:ext cx="10693401"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dirty="0" smtClean="0"/>
              <a:t>Click to edit Master text styles</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476299" y="6433851"/>
            <a:ext cx="1196373" cy="138112"/>
          </a:xfrm>
          <a:prstGeom prst="rect">
            <a:avLst/>
          </a:prstGeom>
        </p:spPr>
      </p:pic>
      <p:sp>
        <p:nvSpPr>
          <p:cNvPr id="5" name="Rectangle 4"/>
          <p:cNvSpPr/>
          <p:nvPr userDrawn="1"/>
        </p:nvSpPr>
        <p:spPr bwMode="auto">
          <a:xfrm>
            <a:off x="0" y="0"/>
            <a:ext cx="12188825" cy="4571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6" name="Rectangle 5"/>
          <p:cNvSpPr/>
          <p:nvPr userDrawn="1"/>
        </p:nvSpPr>
        <p:spPr bwMode="auto">
          <a:xfrm>
            <a:off x="0" y="0"/>
            <a:ext cx="12188825" cy="4571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11" name="Picture 10"/>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rot="10800000">
            <a:off x="11355786" y="-8278"/>
            <a:ext cx="846001" cy="834699"/>
          </a:xfrm>
          <a:prstGeom prst="rect">
            <a:avLst/>
          </a:prstGeom>
        </p:spPr>
      </p:pic>
      <p:pic>
        <p:nvPicPr>
          <p:cNvPr id="12" name="Picture 1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rot="10800000">
            <a:off x="10133012" y="-8277"/>
            <a:ext cx="1666075" cy="834699"/>
          </a:xfrm>
          <a:prstGeom prst="rect">
            <a:avLst/>
          </a:prstGeom>
        </p:spPr>
      </p:pic>
      <p:pic>
        <p:nvPicPr>
          <p:cNvPr id="13" name="Picture 12"/>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rot="10800000">
            <a:off x="8910237" y="-8277"/>
            <a:ext cx="1666075" cy="834699"/>
          </a:xfrm>
          <a:prstGeom prst="rect">
            <a:avLst/>
          </a:prstGeom>
        </p:spPr>
      </p:pic>
    </p:spTree>
    <p:extLst>
      <p:ext uri="{BB962C8B-B14F-4D97-AF65-F5344CB8AC3E}">
        <p14:creationId xmlns:p14="http://schemas.microsoft.com/office/powerpoint/2010/main" val="1432774269"/>
      </p:ext>
    </p:extLst>
  </p:cSld>
  <p:clrMapOvr>
    <a:masterClrMapping/>
  </p:clrMapOvr>
  <p:transition>
    <p:fade/>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2_WALKIN - NORTH_AMERICA_ Prints in GRAYSCA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TechEd Logo"/>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auto">
          <a:xfrm>
            <a:off x="9130552" y="5358064"/>
            <a:ext cx="641137" cy="32369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p:cNvPicPr>
            <a:picLocks noChangeAspect="1"/>
          </p:cNvPicPr>
          <p:nvPr userDrawn="1"/>
        </p:nvPicPr>
        <p:blipFill rotWithShape="1">
          <a:blip r:embed="rId5">
            <a:extLst>
              <a:ext uri="{28A0092B-C50C-407E-A947-70E740481C1C}">
                <a14:useLocalDpi xmlns:a14="http://schemas.microsoft.com/office/drawing/2010/main" val="0"/>
              </a:ext>
            </a:extLst>
          </a:blip>
          <a:srcRect/>
          <a:stretch/>
        </p:blipFill>
        <p:spPr>
          <a:xfrm>
            <a:off x="5950729" y="6096495"/>
            <a:ext cx="985666" cy="761505"/>
          </a:xfrm>
          <a:prstGeom prst="rect">
            <a:avLst/>
          </a:prstGeom>
        </p:spPr>
      </p:pic>
      <p:pic>
        <p:nvPicPr>
          <p:cNvPr id="15" name="Picture 14"/>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5831413" y="2973723"/>
            <a:ext cx="2760203" cy="2710018"/>
          </a:xfrm>
          <a:prstGeom prst="rect">
            <a:avLst/>
          </a:prstGeom>
        </p:spPr>
      </p:pic>
      <p:pic>
        <p:nvPicPr>
          <p:cNvPr id="10" name="Picture 2" descr="C:\Users\Justin\Desktop\_Work_in_Progress\_MS\1530\toolbox.png"/>
          <p:cNvPicPr>
            <a:picLocks noChangeAspect="1" noChangeArrowheads="1"/>
          </p:cNvPicPr>
          <p:nvPr userDrawn="1"/>
        </p:nvPicPr>
        <p:blipFill>
          <a:blip r:embed="rId7" cstate="print">
            <a:extLst>
              <a:ext uri="{28A0092B-C50C-407E-A947-70E740481C1C}">
                <a14:useLocalDpi xmlns:a14="http://schemas.microsoft.com/office/drawing/2010/main" val="0"/>
              </a:ext>
            </a:extLst>
          </a:blip>
          <a:srcRect/>
          <a:stretch>
            <a:fillRect/>
          </a:stretch>
        </p:blipFill>
        <p:spPr bwMode="auto">
          <a:xfrm>
            <a:off x="2606821" y="4666647"/>
            <a:ext cx="970748" cy="82262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1058516" y="1416636"/>
            <a:ext cx="3589683" cy="1379555"/>
          </a:xfrm>
          <a:prstGeom prst="rect">
            <a:avLst/>
          </a:prstGeom>
        </p:spPr>
      </p:pic>
      <p:pic>
        <p:nvPicPr>
          <p:cNvPr id="3" name="Picture 2"/>
          <p:cNvPicPr>
            <a:picLocks noChangeAspect="1"/>
          </p:cNvPicPr>
          <p:nvPr userDrawn="1"/>
        </p:nvPicPr>
        <p:blipFill>
          <a:blip r:embed="rId9" cstate="print">
            <a:extLst>
              <a:ext uri="{BEBA8EAE-BF5A-486C-A8C5-ECC9F3942E4B}">
                <a14:imgProps xmlns:a14="http://schemas.microsoft.com/office/drawing/2010/main">
                  <a14:imgLayer r:embed="rId10">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604660" y="6245090"/>
            <a:ext cx="1955838" cy="464313"/>
          </a:xfrm>
          <a:prstGeom prst="rect">
            <a:avLst/>
          </a:prstGeom>
        </p:spPr>
      </p:pic>
      <p:pic>
        <p:nvPicPr>
          <p:cNvPr id="16" name="Picture 15"/>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9296400" y="4552447"/>
            <a:ext cx="2671595" cy="1103910"/>
          </a:xfrm>
          <a:prstGeom prst="rect">
            <a:avLst/>
          </a:prstGeom>
        </p:spPr>
      </p:pic>
      <p:sp>
        <p:nvSpPr>
          <p:cNvPr id="17" name="TextBox 16"/>
          <p:cNvSpPr txBox="1"/>
          <p:nvPr userDrawn="1"/>
        </p:nvSpPr>
        <p:spPr>
          <a:xfrm>
            <a:off x="2454442" y="6315955"/>
            <a:ext cx="2945330" cy="307777"/>
          </a:xfrm>
          <a:prstGeom prst="rect">
            <a:avLst/>
          </a:prstGeom>
          <a:noFill/>
        </p:spPr>
        <p:txBody>
          <a:bodyPr wrap="square" lIns="0" tIns="0" rIns="0" bIns="0" rtlCol="0">
            <a:spAutoFit/>
          </a:bodyPr>
          <a:lstStyle/>
          <a:p>
            <a:pPr algn="ctr" defTabSz="914363"/>
            <a:r>
              <a:rPr lang="en-US" sz="2000" b="1" spc="-70" dirty="0" smtClean="0">
                <a:gradFill>
                  <a:gsLst>
                    <a:gs pos="2917">
                      <a:srgbClr val="FFFFFF"/>
                    </a:gs>
                    <a:gs pos="30000">
                      <a:srgbClr val="FFFFFF"/>
                    </a:gs>
                  </a:gsLst>
                  <a:lin ang="5400000" scaled="0"/>
                </a:gradFill>
              </a:rPr>
              <a:t>LEARN</a:t>
            </a:r>
            <a:r>
              <a:rPr lang="en-US" sz="2000" spc="-70" dirty="0" smtClean="0">
                <a:gradFill>
                  <a:gsLst>
                    <a:gs pos="2917">
                      <a:srgbClr val="FFFFFF"/>
                    </a:gs>
                    <a:gs pos="30000">
                      <a:srgbClr val="FFFFFF"/>
                    </a:gs>
                  </a:gsLst>
                  <a:lin ang="5400000" scaled="0"/>
                </a:gradFill>
                <a:latin typeface="Segoe UI Light"/>
              </a:rPr>
              <a:t> WINDOWS AZURE</a:t>
            </a:r>
          </a:p>
        </p:txBody>
      </p:sp>
      <p:pic>
        <p:nvPicPr>
          <p:cNvPr id="18" name="Picture 17"/>
          <p:cNvPicPr>
            <a:picLocks noChangeAspect="1"/>
          </p:cNvPicPr>
          <p:nvPr userDrawn="1"/>
        </p:nvPicPr>
        <p:blipFill rotWithShape="1">
          <a:blip r:embed="rId12" cstate="print">
            <a:extLst>
              <a:ext uri="{28A0092B-C50C-407E-A947-70E740481C1C}">
                <a14:useLocalDpi xmlns:a14="http://schemas.microsoft.com/office/drawing/2010/main" val="0"/>
              </a:ext>
            </a:extLst>
          </a:blip>
          <a:srcRect/>
          <a:stretch/>
        </p:blipFill>
        <p:spPr>
          <a:xfrm>
            <a:off x="335531" y="6132408"/>
            <a:ext cx="1478056" cy="725592"/>
          </a:xfrm>
          <a:prstGeom prst="rect">
            <a:avLst/>
          </a:prstGeom>
        </p:spPr>
      </p:pic>
      <p:pic>
        <p:nvPicPr>
          <p:cNvPr id="19" name="Picture 18"/>
          <p:cNvPicPr>
            <a:picLocks noChangeAspect="1"/>
          </p:cNvPicPr>
          <p:nvPr userDrawn="1"/>
        </p:nvPicPr>
        <p:blipFill rotWithShape="1">
          <a:blip r:embed="rId13">
            <a:extLst>
              <a:ext uri="{28A0092B-C50C-407E-A947-70E740481C1C}">
                <a14:useLocalDpi xmlns:a14="http://schemas.microsoft.com/office/drawing/2010/main" val="0"/>
              </a:ext>
            </a:extLst>
          </a:blip>
          <a:srcRect/>
          <a:stretch/>
        </p:blipFill>
        <p:spPr>
          <a:xfrm>
            <a:off x="4226124" y="4463040"/>
            <a:ext cx="1113975" cy="1317695"/>
          </a:xfrm>
          <a:prstGeom prst="rect">
            <a:avLst/>
          </a:prstGeom>
        </p:spPr>
      </p:pic>
      <p:pic>
        <p:nvPicPr>
          <p:cNvPr id="20" name="Picture 19"/>
          <p:cNvPicPr>
            <a:picLocks noChangeAspect="1"/>
          </p:cNvPicPr>
          <p:nvPr userDrawn="1"/>
        </p:nvPicPr>
        <p:blipFill rotWithShape="1">
          <a:blip r:embed="rId14" cstate="print">
            <a:extLst>
              <a:ext uri="{28A0092B-C50C-407E-A947-70E740481C1C}">
                <a14:useLocalDpi xmlns:a14="http://schemas.microsoft.com/office/drawing/2010/main" val="0"/>
              </a:ext>
            </a:extLst>
          </a:blip>
          <a:srcRect/>
          <a:stretch/>
        </p:blipFill>
        <p:spPr>
          <a:xfrm>
            <a:off x="10912518" y="2862281"/>
            <a:ext cx="1052135" cy="1205812"/>
          </a:xfrm>
          <a:prstGeom prst="rect">
            <a:avLst/>
          </a:prstGeom>
        </p:spPr>
      </p:pic>
    </p:spTree>
    <p:extLst>
      <p:ext uri="{BB962C8B-B14F-4D97-AF65-F5344CB8AC3E}">
        <p14:creationId xmlns:p14="http://schemas.microsoft.com/office/powerpoint/2010/main" val="3692713275"/>
      </p:ext>
    </p:extLst>
  </p:cSld>
  <p:clrMapOvr>
    <a:masterClrMapping/>
  </p:clrMapOvr>
  <p:transition>
    <p:fade/>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Slide_Accent 1">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361274717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Slide_Accent 2">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14931956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Slide_Accent 3">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120160397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ection Title Accent 1">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spTree>
    <p:extLst>
      <p:ext uri="{BB962C8B-B14F-4D97-AF65-F5344CB8AC3E}">
        <p14:creationId xmlns:p14="http://schemas.microsoft.com/office/powerpoint/2010/main" val="3994992166"/>
      </p:ext>
    </p:extLst>
  </p:cSld>
  <p:clrMapOvr>
    <a:masterClrMapping/>
  </p:clrMapOvr>
  <p:transition>
    <p:fade/>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ection Title Accent 2">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spTree>
    <p:extLst>
      <p:ext uri="{BB962C8B-B14F-4D97-AF65-F5344CB8AC3E}">
        <p14:creationId xmlns:p14="http://schemas.microsoft.com/office/powerpoint/2010/main" val="3742038016"/>
      </p:ext>
    </p:extLst>
  </p:cSld>
  <p:clrMapOvr>
    <a:masterClrMapping/>
  </p:clrMapOvr>
  <p:transition>
    <p:fade/>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ection Title Accent 3">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spTree>
    <p:extLst>
      <p:ext uri="{BB962C8B-B14F-4D97-AF65-F5344CB8AC3E}">
        <p14:creationId xmlns:p14="http://schemas.microsoft.com/office/powerpoint/2010/main" val="2452518658"/>
      </p:ext>
    </p:extLst>
  </p:cSld>
  <p:clrMapOvr>
    <a:masterClrMapping/>
  </p:clrMapOvr>
  <p:transition>
    <p:fade/>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emo, Video - Accent 1">
    <p:bg bwMode="ltGray">
      <p:bgPr>
        <a:solidFill>
          <a:schemeClr val="accent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892808" y="5541264"/>
            <a:ext cx="4206240"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tx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dirty="0" smtClean="0"/>
              <a:t>Click to edit Master subtitle style</a:t>
            </a:r>
            <a:endParaRPr lang="en-US" dirty="0"/>
          </a:p>
        </p:txBody>
      </p:sp>
      <p:sp>
        <p:nvSpPr>
          <p:cNvPr id="7" name="Text Placeholder 6"/>
          <p:cNvSpPr>
            <a:spLocks noGrp="1"/>
          </p:cNvSpPr>
          <p:nvPr>
            <p:ph type="body" sz="quarter" idx="10" hasCustomPrompt="1"/>
          </p:nvPr>
        </p:nvSpPr>
        <p:spPr>
          <a:xfrm>
            <a:off x="1892808" y="4160520"/>
            <a:ext cx="8869680" cy="1271016"/>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kumimoji="0" lang="en-US" sz="6600" b="0" i="0" u="none" strike="noStrike" kern="1200" cap="none" spc="-300"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marL="0" lvl="0" indent="0" algn="l" defTabSz="914363" rtl="0" eaLnBrk="1" latinLnBrk="0" hangingPunct="1">
              <a:lnSpc>
                <a:spcPct val="90000"/>
              </a:lnSpc>
              <a:spcBef>
                <a:spcPct val="20000"/>
              </a:spcBef>
              <a:buSzPct val="80000"/>
              <a:buFont typeface="Arial" pitchFamily="34" charset="0"/>
              <a:buNone/>
            </a:pPr>
            <a:r>
              <a:rPr lang="en-US" dirty="0" smtClean="0"/>
              <a:t>click to…</a:t>
            </a:r>
          </a:p>
        </p:txBody>
      </p:sp>
      <p:sp>
        <p:nvSpPr>
          <p:cNvPr id="5" name="Text Placeholder 4"/>
          <p:cNvSpPr>
            <a:spLocks noGrp="1"/>
          </p:cNvSpPr>
          <p:nvPr>
            <p:ph type="body" sz="quarter" idx="11"/>
          </p:nvPr>
        </p:nvSpPr>
        <p:spPr>
          <a:xfrm>
            <a:off x="1892808" y="1444752"/>
            <a:ext cx="8869680" cy="1527048"/>
          </a:xfrm>
        </p:spPr>
        <p:txBody>
          <a:bodyPr wrap="square" anchor="ctr">
            <a:noAutofit/>
          </a:bodyPr>
          <a:lstStyle>
            <a:lvl1pPr marL="0" indent="0" algn="l" defTabSz="914363" rtl="0" eaLnBrk="1" latinLnBrk="0" hangingPunct="1">
              <a:lnSpc>
                <a:spcPct val="90000"/>
              </a:lnSpc>
              <a:spcBef>
                <a:spcPct val="0"/>
              </a:spcBef>
              <a:buNone/>
              <a:defRPr lang="en-US" sz="5400" b="0" kern="1200" cap="none" spc="-100" baseline="0" dirty="0" smtClean="0">
                <a:ln w="3175">
                  <a:noFill/>
                </a:ln>
                <a:solidFill>
                  <a:schemeClr val="tx1">
                    <a:alpha val="99000"/>
                  </a:schemeClr>
                </a:solidFill>
                <a:effectLst/>
                <a:latin typeface="Segoe UI Light" pitchFamily="34" charset="0"/>
                <a:ea typeface="+mn-ea"/>
                <a:cs typeface="Arial" charset="0"/>
              </a:defRPr>
            </a:lvl1pPr>
          </a:lstStyle>
          <a:p>
            <a:pPr lvl="0"/>
            <a:r>
              <a:rPr lang="en-US" dirty="0" smtClean="0"/>
              <a:t>Click to edit Master text styles</a:t>
            </a:r>
          </a:p>
        </p:txBody>
      </p:sp>
    </p:spTree>
    <p:extLst>
      <p:ext uri="{BB962C8B-B14F-4D97-AF65-F5344CB8AC3E}">
        <p14:creationId xmlns:p14="http://schemas.microsoft.com/office/powerpoint/2010/main" val="365259345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Demo, Video - Accent 2">
    <p:bg bwMode="ltGray">
      <p:bgPr>
        <a:solidFill>
          <a:schemeClr val="accent4"/>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892808" y="5541264"/>
            <a:ext cx="4206240"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tx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dirty="0" smtClean="0"/>
              <a:t>Click to edit Master subtitle style</a:t>
            </a:r>
            <a:endParaRPr lang="en-US" dirty="0"/>
          </a:p>
        </p:txBody>
      </p:sp>
      <p:sp>
        <p:nvSpPr>
          <p:cNvPr id="7" name="Text Placeholder 6"/>
          <p:cNvSpPr>
            <a:spLocks noGrp="1"/>
          </p:cNvSpPr>
          <p:nvPr>
            <p:ph type="body" sz="quarter" idx="10" hasCustomPrompt="1"/>
          </p:nvPr>
        </p:nvSpPr>
        <p:spPr>
          <a:xfrm>
            <a:off x="1892808" y="4160520"/>
            <a:ext cx="8869680" cy="1271016"/>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kumimoji="0" lang="en-US" sz="6600" b="0" i="0" u="none" strike="noStrike" kern="1200" cap="none" spc="-300"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marL="0" lvl="0" indent="0" algn="l" defTabSz="914363" rtl="0" eaLnBrk="1" latinLnBrk="0" hangingPunct="1">
              <a:lnSpc>
                <a:spcPct val="90000"/>
              </a:lnSpc>
              <a:spcBef>
                <a:spcPct val="20000"/>
              </a:spcBef>
              <a:buSzPct val="80000"/>
              <a:buFont typeface="Arial" pitchFamily="34" charset="0"/>
              <a:buNone/>
            </a:pPr>
            <a:r>
              <a:rPr lang="en-US" dirty="0" smtClean="0"/>
              <a:t>click to…</a:t>
            </a:r>
          </a:p>
        </p:txBody>
      </p:sp>
      <p:sp>
        <p:nvSpPr>
          <p:cNvPr id="5" name="Text Placeholder 4"/>
          <p:cNvSpPr>
            <a:spLocks noGrp="1"/>
          </p:cNvSpPr>
          <p:nvPr>
            <p:ph type="body" sz="quarter" idx="11"/>
          </p:nvPr>
        </p:nvSpPr>
        <p:spPr>
          <a:xfrm>
            <a:off x="1892808" y="1444752"/>
            <a:ext cx="8869680" cy="1527048"/>
          </a:xfrm>
        </p:spPr>
        <p:txBody>
          <a:bodyPr wrap="square" anchor="ctr">
            <a:noAutofit/>
          </a:bodyPr>
          <a:lstStyle>
            <a:lvl1pPr marL="0" indent="0" algn="l" defTabSz="914363" rtl="0" eaLnBrk="1" latinLnBrk="0" hangingPunct="1">
              <a:lnSpc>
                <a:spcPct val="90000"/>
              </a:lnSpc>
              <a:spcBef>
                <a:spcPct val="0"/>
              </a:spcBef>
              <a:buNone/>
              <a:defRPr lang="en-US" sz="5400" b="0" kern="1200" cap="none" spc="-100" baseline="0" dirty="0" smtClean="0">
                <a:ln w="3175">
                  <a:noFill/>
                </a:ln>
                <a:solidFill>
                  <a:schemeClr val="tx1">
                    <a:alpha val="99000"/>
                  </a:schemeClr>
                </a:solidFill>
                <a:effectLst/>
                <a:latin typeface="Segoe UI Light" pitchFamily="34" charset="0"/>
                <a:ea typeface="+mn-ea"/>
                <a:cs typeface="Arial" charset="0"/>
              </a:defRPr>
            </a:lvl1pPr>
          </a:lstStyle>
          <a:p>
            <a:pPr lvl="0"/>
            <a:r>
              <a:rPr lang="en-US" dirty="0" smtClean="0"/>
              <a:t>Click to edit Master text styles</a:t>
            </a:r>
          </a:p>
        </p:txBody>
      </p:sp>
    </p:spTree>
    <p:extLst>
      <p:ext uri="{BB962C8B-B14F-4D97-AF65-F5344CB8AC3E}">
        <p14:creationId xmlns:p14="http://schemas.microsoft.com/office/powerpoint/2010/main" val="125655105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dirty="0"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3351859287"/>
      </p:ext>
    </p:extLst>
  </p:cSld>
  <p:clrMapOvr>
    <a:masterClrMapping/>
  </p:clrMapOvr>
  <p:transition>
    <p:fade/>
  </p:transition>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Demo, Video - Accent 3">
    <p:bg bwMode="ltGray">
      <p:bgPr>
        <a:solidFill>
          <a:schemeClr val="accent2"/>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892808" y="5541264"/>
            <a:ext cx="4206240"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tx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dirty="0" smtClean="0"/>
              <a:t>Click to edit Master subtitle style</a:t>
            </a:r>
            <a:endParaRPr lang="en-US" dirty="0"/>
          </a:p>
        </p:txBody>
      </p:sp>
      <p:sp>
        <p:nvSpPr>
          <p:cNvPr id="7" name="Text Placeholder 6"/>
          <p:cNvSpPr>
            <a:spLocks noGrp="1"/>
          </p:cNvSpPr>
          <p:nvPr>
            <p:ph type="body" sz="quarter" idx="10" hasCustomPrompt="1"/>
          </p:nvPr>
        </p:nvSpPr>
        <p:spPr>
          <a:xfrm>
            <a:off x="1892808" y="4160520"/>
            <a:ext cx="8869680" cy="1271016"/>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kumimoji="0" lang="en-US" sz="6600" b="0" i="0" u="none" strike="noStrike" kern="1200" cap="none" spc="-300"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marL="0" lvl="0" indent="0" algn="l" defTabSz="914363" rtl="0" eaLnBrk="1" latinLnBrk="0" hangingPunct="1">
              <a:lnSpc>
                <a:spcPct val="90000"/>
              </a:lnSpc>
              <a:spcBef>
                <a:spcPct val="20000"/>
              </a:spcBef>
              <a:buSzPct val="80000"/>
              <a:buFont typeface="Arial" pitchFamily="34" charset="0"/>
              <a:buNone/>
            </a:pPr>
            <a:r>
              <a:rPr lang="en-US" dirty="0" smtClean="0"/>
              <a:t>click to…</a:t>
            </a:r>
          </a:p>
        </p:txBody>
      </p:sp>
      <p:sp>
        <p:nvSpPr>
          <p:cNvPr id="5" name="Text Placeholder 4"/>
          <p:cNvSpPr>
            <a:spLocks noGrp="1"/>
          </p:cNvSpPr>
          <p:nvPr>
            <p:ph type="body" sz="quarter" idx="11"/>
          </p:nvPr>
        </p:nvSpPr>
        <p:spPr>
          <a:xfrm>
            <a:off x="1892808" y="1444752"/>
            <a:ext cx="8869680" cy="1527048"/>
          </a:xfrm>
        </p:spPr>
        <p:txBody>
          <a:bodyPr wrap="square" anchor="ctr">
            <a:noAutofit/>
          </a:bodyPr>
          <a:lstStyle>
            <a:lvl1pPr marL="0" indent="0" algn="l" defTabSz="914363" rtl="0" eaLnBrk="1" latinLnBrk="0" hangingPunct="1">
              <a:lnSpc>
                <a:spcPct val="90000"/>
              </a:lnSpc>
              <a:spcBef>
                <a:spcPct val="0"/>
              </a:spcBef>
              <a:buNone/>
              <a:defRPr lang="en-US" sz="5400" b="0" kern="1200" cap="none" spc="-100" baseline="0" dirty="0" smtClean="0">
                <a:ln w="3175">
                  <a:noFill/>
                </a:ln>
                <a:solidFill>
                  <a:schemeClr val="tx1">
                    <a:alpha val="99000"/>
                  </a:schemeClr>
                </a:solidFill>
                <a:effectLst/>
                <a:latin typeface="Segoe UI Light" pitchFamily="34" charset="0"/>
                <a:ea typeface="+mn-ea"/>
                <a:cs typeface="Arial" charset="0"/>
              </a:defRPr>
            </a:lvl1pPr>
          </a:lstStyle>
          <a:p>
            <a:pPr lvl="0"/>
            <a:r>
              <a:rPr lang="en-US" dirty="0" smtClean="0"/>
              <a:t>Click to edit Master text styles</a:t>
            </a:r>
          </a:p>
        </p:txBody>
      </p:sp>
    </p:spTree>
    <p:extLst>
      <p:ext uri="{BB962C8B-B14F-4D97-AF65-F5344CB8AC3E}">
        <p14:creationId xmlns:p14="http://schemas.microsoft.com/office/powerpoint/2010/main" val="391756612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nk - Accent 1">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7242841"/>
      </p:ext>
    </p:extLst>
  </p:cSld>
  <p:clrMapOvr>
    <a:masterClrMapping/>
  </p:clrMapOvr>
  <p:transition>
    <p:fade/>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nk - Accent 2">
    <p:bg bwMode="ltGray">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4344654"/>
      </p:ext>
    </p:extLst>
  </p:cSld>
  <p:clrMapOvr>
    <a:masterClrMapping/>
  </p:clrMapOvr>
  <p:transition>
    <p:fade/>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nk - Accent 3">
    <p:bg bwMode="ltGray">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3281239"/>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3388748840"/>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dirty="0" smtClean="0"/>
              <a:t>Click to edit Master title style</a:t>
            </a:r>
            <a:endParaRPr lang="en-US" dirty="0"/>
          </a:p>
        </p:txBody>
      </p:sp>
      <p:sp>
        <p:nvSpPr>
          <p:cNvPr id="5" name="Text Placeholder 4"/>
          <p:cNvSpPr>
            <a:spLocks noGrp="1"/>
          </p:cNvSpPr>
          <p:nvPr>
            <p:ph type="body" sz="quarter" idx="11"/>
          </p:nvPr>
        </p:nvSpPr>
        <p:spPr>
          <a:xfrm>
            <a:off x="3473804" y="3417661"/>
            <a:ext cx="6945312"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dirty="0" smtClean="0"/>
              <a:t>Click to edit Master text styles</a:t>
            </a:r>
          </a:p>
          <a:p>
            <a:pPr marL="3175" lvl="1" indent="0" algn="l" defTabSz="914363" rtl="0" eaLnBrk="1" latinLnBrk="0" hangingPunct="1">
              <a:lnSpc>
                <a:spcPct val="90000"/>
              </a:lnSpc>
              <a:spcBef>
                <a:spcPts val="0"/>
              </a:spcBef>
              <a:buSzPct val="80000"/>
              <a:buFont typeface="Arial" pitchFamily="34" charset="0"/>
              <a:buNone/>
            </a:pPr>
            <a:r>
              <a:rPr lang="en-US" dirty="0" smtClean="0"/>
              <a:t>Second level</a:t>
            </a:r>
          </a:p>
        </p:txBody>
      </p:sp>
      <p:sp>
        <p:nvSpPr>
          <p:cNvPr id="18" name="Freeform 105"/>
          <p:cNvSpPr>
            <a:spLocks/>
          </p:cNvSpPr>
          <p:nvPr userDrawn="1"/>
        </p:nvSpPr>
        <p:spPr bwMode="black">
          <a:xfrm>
            <a:off x="1200173" y="2133600"/>
            <a:ext cx="18650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lvl="0" defTabSz="1218987"/>
            <a:endParaRPr lang="en-US" sz="1600">
              <a:solidFill>
                <a:srgbClr val="292929"/>
              </a:solidFill>
            </a:endParaRPr>
          </a:p>
        </p:txBody>
      </p:sp>
    </p:spTree>
    <p:extLst>
      <p:ext uri="{BB962C8B-B14F-4D97-AF65-F5344CB8AC3E}">
        <p14:creationId xmlns:p14="http://schemas.microsoft.com/office/powerpoint/2010/main" val="2166392093"/>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3385" y="2136047"/>
            <a:ext cx="3499128"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403524709"/>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32.xml"/><Relationship Id="rId18" Type="http://schemas.openxmlformats.org/officeDocument/2006/relationships/slideLayout" Target="../slideLayouts/slideLayout37.xml"/><Relationship Id="rId26" Type="http://schemas.openxmlformats.org/officeDocument/2006/relationships/slideLayout" Target="../slideLayouts/slideLayout45.xml"/><Relationship Id="rId3" Type="http://schemas.openxmlformats.org/officeDocument/2006/relationships/slideLayout" Target="../slideLayouts/slideLayout22.xml"/><Relationship Id="rId21" Type="http://schemas.openxmlformats.org/officeDocument/2006/relationships/slideLayout" Target="../slideLayouts/slideLayout40.xml"/><Relationship Id="rId7" Type="http://schemas.openxmlformats.org/officeDocument/2006/relationships/slideLayout" Target="../slideLayouts/slideLayout26.xml"/><Relationship Id="rId12" Type="http://schemas.openxmlformats.org/officeDocument/2006/relationships/slideLayout" Target="../slideLayouts/slideLayout31.xml"/><Relationship Id="rId17" Type="http://schemas.openxmlformats.org/officeDocument/2006/relationships/slideLayout" Target="../slideLayouts/slideLayout36.xml"/><Relationship Id="rId25" Type="http://schemas.openxmlformats.org/officeDocument/2006/relationships/slideLayout" Target="../slideLayouts/slideLayout44.xml"/><Relationship Id="rId33" Type="http://schemas.openxmlformats.org/officeDocument/2006/relationships/theme" Target="../theme/theme3.xml"/><Relationship Id="rId2" Type="http://schemas.openxmlformats.org/officeDocument/2006/relationships/slideLayout" Target="../slideLayouts/slideLayout21.xml"/><Relationship Id="rId16" Type="http://schemas.openxmlformats.org/officeDocument/2006/relationships/slideLayout" Target="../slideLayouts/slideLayout35.xml"/><Relationship Id="rId20" Type="http://schemas.openxmlformats.org/officeDocument/2006/relationships/slideLayout" Target="../slideLayouts/slideLayout39.xml"/><Relationship Id="rId29" Type="http://schemas.openxmlformats.org/officeDocument/2006/relationships/slideLayout" Target="../slideLayouts/slideLayout48.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24" Type="http://schemas.openxmlformats.org/officeDocument/2006/relationships/slideLayout" Target="../slideLayouts/slideLayout43.xml"/><Relationship Id="rId32" Type="http://schemas.openxmlformats.org/officeDocument/2006/relationships/slideLayout" Target="../slideLayouts/slideLayout51.xml"/><Relationship Id="rId5" Type="http://schemas.openxmlformats.org/officeDocument/2006/relationships/slideLayout" Target="../slideLayouts/slideLayout24.xml"/><Relationship Id="rId15" Type="http://schemas.openxmlformats.org/officeDocument/2006/relationships/slideLayout" Target="../slideLayouts/slideLayout34.xml"/><Relationship Id="rId23" Type="http://schemas.openxmlformats.org/officeDocument/2006/relationships/slideLayout" Target="../slideLayouts/slideLayout42.xml"/><Relationship Id="rId28" Type="http://schemas.openxmlformats.org/officeDocument/2006/relationships/slideLayout" Target="../slideLayouts/slideLayout47.xml"/><Relationship Id="rId10" Type="http://schemas.openxmlformats.org/officeDocument/2006/relationships/slideLayout" Target="../slideLayouts/slideLayout29.xml"/><Relationship Id="rId19" Type="http://schemas.openxmlformats.org/officeDocument/2006/relationships/slideLayout" Target="../slideLayouts/slideLayout38.xml"/><Relationship Id="rId31" Type="http://schemas.openxmlformats.org/officeDocument/2006/relationships/slideLayout" Target="../slideLayouts/slideLayout50.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slideLayout" Target="../slideLayouts/slideLayout33.xml"/><Relationship Id="rId22" Type="http://schemas.openxmlformats.org/officeDocument/2006/relationships/slideLayout" Target="../slideLayouts/slideLayout41.xml"/><Relationship Id="rId27" Type="http://schemas.openxmlformats.org/officeDocument/2006/relationships/slideLayout" Target="../slideLayouts/slideLayout46.xml"/><Relationship Id="rId30" Type="http://schemas.openxmlformats.org/officeDocument/2006/relationships/slideLayout" Target="../slideLayouts/slideLayout49.xml"/><Relationship Id="rId8" Type="http://schemas.openxmlformats.org/officeDocument/2006/relationships/slideLayout" Target="../slideLayouts/slideLayout2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9.xml"/><Relationship Id="rId13" Type="http://schemas.openxmlformats.org/officeDocument/2006/relationships/theme" Target="../theme/theme4.xml"/><Relationship Id="rId3" Type="http://schemas.openxmlformats.org/officeDocument/2006/relationships/slideLayout" Target="../slideLayouts/slideLayout54.xml"/><Relationship Id="rId7" Type="http://schemas.openxmlformats.org/officeDocument/2006/relationships/slideLayout" Target="../slideLayouts/slideLayout58.xml"/><Relationship Id="rId12" Type="http://schemas.openxmlformats.org/officeDocument/2006/relationships/slideLayout" Target="../slideLayouts/slideLayout63.xml"/><Relationship Id="rId2" Type="http://schemas.openxmlformats.org/officeDocument/2006/relationships/slideLayout" Target="../slideLayouts/slideLayout53.xml"/><Relationship Id="rId1" Type="http://schemas.openxmlformats.org/officeDocument/2006/relationships/slideLayout" Target="../slideLayouts/slideLayout52.xml"/><Relationship Id="rId6" Type="http://schemas.openxmlformats.org/officeDocument/2006/relationships/slideLayout" Target="../slideLayouts/slideLayout57.xml"/><Relationship Id="rId11" Type="http://schemas.openxmlformats.org/officeDocument/2006/relationships/slideLayout" Target="../slideLayouts/slideLayout62.xml"/><Relationship Id="rId5" Type="http://schemas.openxmlformats.org/officeDocument/2006/relationships/slideLayout" Target="../slideLayouts/slideLayout56.xml"/><Relationship Id="rId10" Type="http://schemas.openxmlformats.org/officeDocument/2006/relationships/slideLayout" Target="../slideLayouts/slideLayout61.xml"/><Relationship Id="rId4" Type="http://schemas.openxmlformats.org/officeDocument/2006/relationships/slideLayout" Target="../slideLayouts/slideLayout55.xml"/><Relationship Id="rId9" Type="http://schemas.openxmlformats.org/officeDocument/2006/relationships/slideLayout" Target="../slideLayouts/slideLayout6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113" y="1447800"/>
            <a:ext cx="11149012"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64922352"/>
      </p:ext>
    </p:extLst>
  </p:cSld>
  <p:clrMap bg1="lt1" tx1="dk1" bg2="lt2" tx2="dk2" accent1="accent1" accent2="accent2" accent3="accent3" accent4="accent4" accent5="accent5" accent6="accent6" hlink="hlink" folHlink="folHlink"/>
  <p:sldLayoutIdLst>
    <p:sldLayoutId id="2147483731" r:id="rId1"/>
    <p:sldLayoutId id="2147483732" r:id="rId2"/>
    <p:sldLayoutId id="2147483733" r:id="rId3"/>
    <p:sldLayoutId id="2147483734" r:id="rId4"/>
    <p:sldLayoutId id="2147483735" r:id="rId5"/>
    <p:sldLayoutId id="2147483736" r:id="rId6"/>
    <p:sldLayoutId id="2147483737" r:id="rId7"/>
    <p:sldLayoutId id="2147483738" r:id="rId8"/>
    <p:sldLayoutId id="2147483739" r:id="rId9"/>
    <p:sldLayoutId id="2147483740" r:id="rId10"/>
    <p:sldLayoutId id="2147483741" r:id="rId11"/>
    <p:sldLayoutId id="2147483742" r:id="rId12"/>
    <p:sldLayoutId id="2147483743" r:id="rId13"/>
    <p:sldLayoutId id="2147483744" r:id="rId14"/>
    <p:sldLayoutId id="2147483745" r:id="rId15"/>
    <p:sldLayoutId id="2147483746" r:id="rId16"/>
    <p:sldLayoutId id="2147483747" r:id="rId17"/>
    <p:sldLayoutId id="2147483748" r:id="rId18"/>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4" name="Rectangle 3"/>
          <p:cNvSpPr/>
          <p:nvPr/>
        </p:nvSpPr>
        <p:spPr bwMode="auto">
          <a:xfrm>
            <a:off x="1" y="0"/>
            <a:ext cx="308344"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5" name="Rectangle 4"/>
          <p:cNvSpPr/>
          <p:nvPr/>
        </p:nvSpPr>
        <p:spPr bwMode="auto">
          <a:xfrm>
            <a:off x="0" y="0"/>
            <a:ext cx="12188825" cy="14478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 name="Title Placeholder 1"/>
          <p:cNvSpPr>
            <a:spLocks noGrp="1"/>
          </p:cNvSpPr>
          <p:nvPr>
            <p:ph type="title"/>
          </p:nvPr>
        </p:nvSpPr>
        <p:spPr>
          <a:xfrm>
            <a:off x="519111" y="228601"/>
            <a:ext cx="11149014" cy="664797"/>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19113" y="1905000"/>
            <a:ext cx="11149012" cy="1618905"/>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375832376"/>
      </p:ext>
    </p:extLst>
  </p:cSld>
  <p:clrMap bg1="lt1" tx1="dk1" bg2="lt2" tx2="dk2" accent1="accent1" accent2="accent2" accent3="accent3" accent4="accent4" accent5="accent5" accent6="accent6" hlink="hlink" folHlink="folHlink"/>
  <p:sldLayoutIdLst>
    <p:sldLayoutId id="2147483750" r:id="rId1"/>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4800" b="0" kern="1200" cap="none" spc="-100" baseline="0" dirty="0">
          <a:ln w="3175">
            <a:noFill/>
          </a:ln>
          <a:solidFill>
            <a:schemeClr val="bg1">
              <a:alpha val="99000"/>
            </a:schemeClr>
          </a:solidFill>
          <a:effectLst/>
          <a:latin typeface="Segoe UI Light" pitchFamily="34" charset="0"/>
          <a:ea typeface="+mn-ea"/>
          <a:cs typeface="Arial" charset="0"/>
        </a:defRPr>
      </a:lvl1pPr>
    </p:titleStyle>
    <p:bodyStyle>
      <a:lvl1pPr marL="0" indent="0" algn="l" defTabSz="914363" rtl="0" eaLnBrk="1" latinLnBrk="0" hangingPunct="1">
        <a:lnSpc>
          <a:spcPct val="90000"/>
        </a:lnSpc>
        <a:spcBef>
          <a:spcPct val="20000"/>
        </a:spcBef>
        <a:buFont typeface="Arial" pitchFamily="34" charset="0"/>
        <a:buNone/>
        <a:defRPr sz="2400" b="0" kern="1200">
          <a:gradFill>
            <a:gsLst>
              <a:gs pos="0">
                <a:srgbClr val="595959"/>
              </a:gs>
              <a:gs pos="86000">
                <a:srgbClr val="595959"/>
              </a:gs>
            </a:gsLst>
            <a:lin ang="5400000" scaled="0"/>
          </a:gradFill>
          <a:latin typeface="Consolas" pitchFamily="49" charset="0"/>
          <a:ea typeface="+mn-ea"/>
          <a:cs typeface="Consolas" pitchFamily="49" charset="0"/>
        </a:defRPr>
      </a:lvl1pPr>
      <a:lvl2pPr marL="384954" indent="-7937" algn="l" defTabSz="914363" rtl="0" eaLnBrk="1" latinLnBrk="0" hangingPunct="1">
        <a:lnSpc>
          <a:spcPct val="90000"/>
        </a:lnSpc>
        <a:spcBef>
          <a:spcPct val="20000"/>
        </a:spcBef>
        <a:buFont typeface="Arial" pitchFamily="34" charset="0"/>
        <a:buNone/>
        <a:defRPr sz="2000" b="0" kern="1200">
          <a:gradFill>
            <a:gsLst>
              <a:gs pos="0">
                <a:srgbClr val="595959"/>
              </a:gs>
              <a:gs pos="86000">
                <a:srgbClr val="595959"/>
              </a:gs>
            </a:gsLst>
            <a:lin ang="5400000" scaled="0"/>
          </a:gradFill>
          <a:latin typeface="Consolas" pitchFamily="49" charset="0"/>
          <a:ea typeface="+mn-ea"/>
          <a:cs typeface="Consolas" pitchFamily="49" charset="0"/>
        </a:defRPr>
      </a:lvl2pPr>
      <a:lvl3pPr marL="761970" indent="-7937" algn="l" defTabSz="914363" rtl="0" eaLnBrk="1" latinLnBrk="0" hangingPunct="1">
        <a:lnSpc>
          <a:spcPct val="90000"/>
        </a:lnSpc>
        <a:spcBef>
          <a:spcPct val="20000"/>
        </a:spcBef>
        <a:buFont typeface="Arial" pitchFamily="34" charset="0"/>
        <a:buNone/>
        <a:defRPr sz="1800" b="0" kern="1200">
          <a:gradFill>
            <a:gsLst>
              <a:gs pos="0">
                <a:srgbClr val="595959"/>
              </a:gs>
              <a:gs pos="86000">
                <a:srgbClr val="595959"/>
              </a:gs>
            </a:gsLst>
            <a:lin ang="5400000" scaled="0"/>
          </a:gradFill>
          <a:latin typeface="Consolas" pitchFamily="49" charset="0"/>
          <a:ea typeface="+mn-ea"/>
          <a:cs typeface="Consolas" pitchFamily="49" charset="0"/>
        </a:defRPr>
      </a:lvl3pPr>
      <a:lvl4pPr marL="1094009" indent="7937" algn="l" defTabSz="914363" rtl="0" eaLnBrk="1" latinLnBrk="0" hangingPunct="1">
        <a:lnSpc>
          <a:spcPct val="90000"/>
        </a:lnSpc>
        <a:spcBef>
          <a:spcPct val="20000"/>
        </a:spcBef>
        <a:buFont typeface="Arial" pitchFamily="34" charset="0"/>
        <a:buNone/>
        <a:defRPr sz="1800" b="0" kern="1200">
          <a:gradFill>
            <a:gsLst>
              <a:gs pos="0">
                <a:srgbClr val="595959"/>
              </a:gs>
              <a:gs pos="86000">
                <a:srgbClr val="595959"/>
              </a:gs>
            </a:gsLst>
            <a:lin ang="5400000" scaled="0"/>
          </a:gradFill>
          <a:latin typeface="Consolas" pitchFamily="49" charset="0"/>
          <a:ea typeface="+mn-ea"/>
          <a:cs typeface="Consolas" pitchFamily="49" charset="0"/>
        </a:defRPr>
      </a:lvl4pPr>
      <a:lvl5pPr marL="1426047" indent="0" algn="l" defTabSz="914363" rtl="0" eaLnBrk="1" latinLnBrk="0" hangingPunct="1">
        <a:lnSpc>
          <a:spcPct val="90000"/>
        </a:lnSpc>
        <a:spcBef>
          <a:spcPct val="20000"/>
        </a:spcBef>
        <a:buFont typeface="Arial" pitchFamily="34" charset="0"/>
        <a:buNone/>
        <a:defRPr sz="1800" b="0" kern="1200">
          <a:gradFill>
            <a:gsLst>
              <a:gs pos="0">
                <a:srgbClr val="595959"/>
              </a:gs>
              <a:gs pos="86000">
                <a:srgbClr val="595959"/>
              </a:gs>
            </a:gsLst>
            <a:lin ang="5400000" scaled="0"/>
          </a:gradFill>
          <a:latin typeface="Consolas" pitchFamily="49" charset="0"/>
          <a:ea typeface="+mn-ea"/>
          <a:cs typeface="Consolas" pitchFamily="49"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4" name="Text Placeholder 3"/>
          <p:cNvSpPr>
            <a:spLocks noGrp="1"/>
          </p:cNvSpPr>
          <p:nvPr>
            <p:ph type="body" idx="1"/>
          </p:nvPr>
        </p:nvSpPr>
        <p:spPr>
          <a:xfrm>
            <a:off x="520700" y="1447800"/>
            <a:ext cx="11152188" cy="2055947"/>
          </a:xfrm>
          <a:prstGeom prst="rect">
            <a:avLst/>
          </a:prstGeom>
        </p:spPr>
        <p:txBody>
          <a:bodyPr vert="horz"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46158181"/>
      </p:ext>
    </p:extLst>
  </p:cSld>
  <p:clrMap bg1="lt1" tx1="dk1" bg2="lt2" tx2="dk2" accent1="accent1" accent2="accent2" accent3="accent3" accent4="accent4" accent5="accent5" accent6="accent6" hlink="hlink" folHlink="folHlink"/>
  <p:sldLayoutIdLst>
    <p:sldLayoutId id="2147483752" r:id="rId1"/>
    <p:sldLayoutId id="2147483753" r:id="rId2"/>
    <p:sldLayoutId id="2147483754" r:id="rId3"/>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 id="2147483769" r:id="rId18"/>
    <p:sldLayoutId id="2147483770" r:id="rId19"/>
    <p:sldLayoutId id="2147483771" r:id="rId20"/>
    <p:sldLayoutId id="2147483772" r:id="rId21"/>
    <p:sldLayoutId id="2147483773" r:id="rId22"/>
    <p:sldLayoutId id="2147483774" r:id="rId23"/>
    <p:sldLayoutId id="2147483775" r:id="rId24"/>
    <p:sldLayoutId id="2147483776" r:id="rId25"/>
    <p:sldLayoutId id="2147483777" r:id="rId26"/>
    <p:sldLayoutId id="2147483778" r:id="rId27"/>
    <p:sldLayoutId id="2147483779" r:id="rId28"/>
    <p:sldLayoutId id="2147483780" r:id="rId29"/>
    <p:sldLayoutId id="2147483781" r:id="rId30"/>
    <p:sldLayoutId id="2147483782" r:id="rId31"/>
    <p:sldLayoutId id="2147483783" r:id="rId32"/>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solidFill>
            <a:schemeClr val="tx1">
              <a:alpha val="99000"/>
            </a:schemeClr>
          </a:soli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tx1">
              <a:alpha val="99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520700" y="1447800"/>
            <a:ext cx="11152188" cy="2055947"/>
          </a:xfrm>
          <a:prstGeom prst="rect">
            <a:avLst/>
          </a:prstGeom>
        </p:spPr>
        <p:txBody>
          <a:bodyPr vert="horz"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527484092"/>
      </p:ext>
    </p:extLst>
  </p:cSld>
  <p:clrMap bg1="dk1" tx1="lt1" bg2="dk2" tx2="lt2" accent1="accent1" accent2="accent2" accent3="accent3" accent4="accent4" accent5="accent5" accent6="accent6" hlink="hlink" folHlink="folHlink"/>
  <p:sldLayoutIdLst>
    <p:sldLayoutId id="2147483785" r:id="rId1"/>
    <p:sldLayoutId id="2147483786" r:id="rId2"/>
    <p:sldLayoutId id="2147483787" r:id="rId3"/>
    <p:sldLayoutId id="2147483788" r:id="rId4"/>
    <p:sldLayoutId id="2147483789" r:id="rId5"/>
    <p:sldLayoutId id="2147483790" r:id="rId6"/>
    <p:sldLayoutId id="2147483791" r:id="rId7"/>
    <p:sldLayoutId id="2147483792" r:id="rId8"/>
    <p:sldLayoutId id="2147483793" r:id="rId9"/>
    <p:sldLayoutId id="2147483794" r:id="rId10"/>
    <p:sldLayoutId id="2147483795" r:id="rId11"/>
    <p:sldLayoutId id="2147483796" r:id="rId12"/>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gradFill>
            <a:gsLst>
              <a:gs pos="1250">
                <a:schemeClr val="tx1"/>
              </a:gs>
              <a:gs pos="100000">
                <a:schemeClr val="tx1"/>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tx1"/>
              </a:gs>
              <a:gs pos="100000">
                <a:schemeClr val="tx1"/>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tx1"/>
              </a:gs>
              <a:gs pos="100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microsoft.com/office/2007/relationships/hdphoto" Target="../media/hdphoto12.wdp"/></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50.png"/></Relationships>
</file>

<file path=ppt/slides/_rels/slide1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50.png"/></Relationships>
</file>

<file path=ppt/slides/_rels/slide1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50.png"/></Relationships>
</file>

<file path=ppt/slides/_rels/slide16.xml.rels><?xml version="1.0" encoding="UTF-8" standalone="yes"?>
<Relationships xmlns="http://schemas.openxmlformats.org/package/2006/relationships"><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notesSlide" Target="../notesSlides/notesSlide16.xml"/><Relationship Id="rId1" Type="http://schemas.openxmlformats.org/officeDocument/2006/relationships/slideLayout" Target="../slideLayouts/slideLayout43.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17.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51.png"/><Relationship Id="rId7" Type="http://schemas.openxmlformats.org/officeDocument/2006/relationships/image" Target="../media/image54.png"/><Relationship Id="rId2" Type="http://schemas.openxmlformats.org/officeDocument/2006/relationships/notesSlide" Target="../notesSlides/notesSlide17.xml"/><Relationship Id="rId1" Type="http://schemas.openxmlformats.org/officeDocument/2006/relationships/slideLayout" Target="../slideLayouts/slideLayout43.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6.png"/></Relationships>
</file>

<file path=ppt/slides/_rels/slide18.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51.png"/><Relationship Id="rId7" Type="http://schemas.openxmlformats.org/officeDocument/2006/relationships/image" Target="../media/image54.png"/><Relationship Id="rId2" Type="http://schemas.openxmlformats.org/officeDocument/2006/relationships/notesSlide" Target="../notesSlides/notesSlide18.xml"/><Relationship Id="rId1" Type="http://schemas.openxmlformats.org/officeDocument/2006/relationships/slideLayout" Target="../slideLayouts/slideLayout43.xml"/><Relationship Id="rId6" Type="http://schemas.openxmlformats.org/officeDocument/2006/relationships/image" Target="../media/image53.png"/><Relationship Id="rId5" Type="http://schemas.openxmlformats.org/officeDocument/2006/relationships/image" Target="../media/image52.png"/><Relationship Id="rId10" Type="http://schemas.microsoft.com/office/2007/relationships/hdphoto" Target="../media/hdphoto13.wdp"/><Relationship Id="rId4" Type="http://schemas.openxmlformats.org/officeDocument/2006/relationships/image" Target="../media/image56.png"/><Relationship Id="rId9" Type="http://schemas.openxmlformats.org/officeDocument/2006/relationships/image" Target="../media/image57.png"/></Relationships>
</file>

<file path=ppt/slides/_rels/slide19.xml.rels><?xml version="1.0" encoding="UTF-8" standalone="yes"?>
<Relationships xmlns="http://schemas.openxmlformats.org/package/2006/relationships"><Relationship Id="rId8" Type="http://schemas.microsoft.com/office/2007/relationships/hdphoto" Target="../media/hdphoto13.wdp"/><Relationship Id="rId3" Type="http://schemas.openxmlformats.org/officeDocument/2006/relationships/image" Target="../media/image52.png"/><Relationship Id="rId7" Type="http://schemas.openxmlformats.org/officeDocument/2006/relationships/image" Target="../media/image57.png"/><Relationship Id="rId2" Type="http://schemas.openxmlformats.org/officeDocument/2006/relationships/notesSlide" Target="../notesSlides/notesSlide19.xml"/><Relationship Id="rId1" Type="http://schemas.openxmlformats.org/officeDocument/2006/relationships/slideLayout" Target="../slideLayouts/slideLayout43.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38.png"/><Relationship Id="rId4" Type="http://schemas.openxmlformats.org/officeDocument/2006/relationships/image" Target="../media/image37.png"/></Relationships>
</file>

<file path=ppt/slides/_rels/slide20.xml.rels><?xml version="1.0" encoding="UTF-8" standalone="yes"?>
<Relationships xmlns="http://schemas.openxmlformats.org/package/2006/relationships"><Relationship Id="rId8" Type="http://schemas.microsoft.com/office/2007/relationships/hdphoto" Target="../media/hdphoto13.wdp"/><Relationship Id="rId3" Type="http://schemas.openxmlformats.org/officeDocument/2006/relationships/image" Target="../media/image52.png"/><Relationship Id="rId7" Type="http://schemas.openxmlformats.org/officeDocument/2006/relationships/image" Target="../media/image57.png"/><Relationship Id="rId2" Type="http://schemas.openxmlformats.org/officeDocument/2006/relationships/notesSlide" Target="../notesSlides/notesSlide20.xml"/><Relationship Id="rId1" Type="http://schemas.openxmlformats.org/officeDocument/2006/relationships/slideLayout" Target="../slideLayouts/slideLayout43.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2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microsoft.com/office/2007/relationships/hdphoto" Target="../media/hdphoto11.wdp"/></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4.xml"/></Relationships>
</file>

<file path=ppt/slides/_rels/slide23.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58.png"/><Relationship Id="rId7" Type="http://schemas.openxmlformats.org/officeDocument/2006/relationships/image" Target="../media/image62.png"/><Relationship Id="rId2" Type="http://schemas.openxmlformats.org/officeDocument/2006/relationships/notesSlide" Target="../notesSlides/notesSlide23.xml"/><Relationship Id="rId1" Type="http://schemas.openxmlformats.org/officeDocument/2006/relationships/slideLayout" Target="../slideLayouts/slideLayout6.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 Id="rId9" Type="http://schemas.openxmlformats.org/officeDocument/2006/relationships/image" Target="../media/image64.png"/></Relationships>
</file>

<file path=ppt/slides/_rels/slide24.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62.png"/><Relationship Id="rId7" Type="http://schemas.openxmlformats.org/officeDocument/2006/relationships/image" Target="../media/image59.png"/><Relationship Id="rId2" Type="http://schemas.openxmlformats.org/officeDocument/2006/relationships/notesSlide" Target="../notesSlides/notesSlide24.xml"/><Relationship Id="rId1" Type="http://schemas.openxmlformats.org/officeDocument/2006/relationships/slideLayout" Target="../slideLayouts/slideLayout6.xml"/><Relationship Id="rId6" Type="http://schemas.openxmlformats.org/officeDocument/2006/relationships/image" Target="../media/image58.png"/><Relationship Id="rId5" Type="http://schemas.openxmlformats.org/officeDocument/2006/relationships/image" Target="../media/image64.png"/><Relationship Id="rId4" Type="http://schemas.openxmlformats.org/officeDocument/2006/relationships/image" Target="../media/image63.png"/><Relationship Id="rId9" Type="http://schemas.openxmlformats.org/officeDocument/2006/relationships/image" Target="../media/image61.png"/></Relationships>
</file>

<file path=ppt/slides/_rels/slide25.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62.png"/><Relationship Id="rId7" Type="http://schemas.openxmlformats.org/officeDocument/2006/relationships/image" Target="../media/image58.png"/><Relationship Id="rId2" Type="http://schemas.openxmlformats.org/officeDocument/2006/relationships/notesSlide" Target="../notesSlides/notesSlide25.xml"/><Relationship Id="rId1" Type="http://schemas.openxmlformats.org/officeDocument/2006/relationships/slideLayout" Target="../slideLayouts/slideLayout6.xml"/><Relationship Id="rId6" Type="http://schemas.openxmlformats.org/officeDocument/2006/relationships/image" Target="../media/image65.png"/><Relationship Id="rId5" Type="http://schemas.openxmlformats.org/officeDocument/2006/relationships/image" Target="../media/image64.png"/><Relationship Id="rId10" Type="http://schemas.openxmlformats.org/officeDocument/2006/relationships/image" Target="../media/image61.png"/><Relationship Id="rId4" Type="http://schemas.openxmlformats.org/officeDocument/2006/relationships/image" Target="../media/image63.png"/><Relationship Id="rId9" Type="http://schemas.openxmlformats.org/officeDocument/2006/relationships/image" Target="../media/image60.png"/></Relationships>
</file>

<file path=ppt/slides/_rels/slide26.xml.rels><?xml version="1.0" encoding="UTF-8" standalone="yes"?>
<Relationships xmlns="http://schemas.openxmlformats.org/package/2006/relationships"><Relationship Id="rId3" Type="http://schemas.openxmlformats.org/officeDocument/2006/relationships/image" Target="../media/image65.png"/><Relationship Id="rId7" Type="http://schemas.openxmlformats.org/officeDocument/2006/relationships/image" Target="../media/image61.png"/><Relationship Id="rId2" Type="http://schemas.openxmlformats.org/officeDocument/2006/relationships/notesSlide" Target="../notesSlides/notesSlide26.xml"/><Relationship Id="rId1" Type="http://schemas.openxmlformats.org/officeDocument/2006/relationships/slideLayout" Target="../slideLayouts/slideLayout6.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27.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65.png"/><Relationship Id="rId7" Type="http://schemas.openxmlformats.org/officeDocument/2006/relationships/image" Target="../media/image59.png"/><Relationship Id="rId2" Type="http://schemas.openxmlformats.org/officeDocument/2006/relationships/notesSlide" Target="../notesSlides/notesSlide27.xml"/><Relationship Id="rId1" Type="http://schemas.openxmlformats.org/officeDocument/2006/relationships/slideLayout" Target="../slideLayouts/slideLayout6.xml"/><Relationship Id="rId6" Type="http://schemas.openxmlformats.org/officeDocument/2006/relationships/image" Target="../media/image58.png"/><Relationship Id="rId5" Type="http://schemas.openxmlformats.org/officeDocument/2006/relationships/image" Target="../media/image67.png"/><Relationship Id="rId4" Type="http://schemas.openxmlformats.org/officeDocument/2006/relationships/image" Target="../media/image66.png"/><Relationship Id="rId9" Type="http://schemas.openxmlformats.org/officeDocument/2006/relationships/image" Target="../media/image61.png"/></Relationships>
</file>

<file path=ppt/slides/_rels/slide2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microsoft.com/office/2007/relationships/hdphoto" Target="../media/hdphoto10.wdp"/></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4.xml"/></Relationships>
</file>

<file path=ppt/slides/_rels/slide3.xml.rels><?xml version="1.0" encoding="UTF-8" standalone="yes"?>
<Relationships xmlns="http://schemas.openxmlformats.org/package/2006/relationships"><Relationship Id="rId8" Type="http://schemas.microsoft.com/office/2007/relationships/hdphoto" Target="../media/hdphoto8.wdp"/><Relationship Id="rId3" Type="http://schemas.openxmlformats.org/officeDocument/2006/relationships/image" Target="../media/image39.png"/><Relationship Id="rId7" Type="http://schemas.openxmlformats.org/officeDocument/2006/relationships/image" Target="../media/image41.pn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microsoft.com/office/2007/relationships/hdphoto" Target="../media/hdphoto7.wdp"/><Relationship Id="rId5" Type="http://schemas.openxmlformats.org/officeDocument/2006/relationships/image" Target="../media/image40.png"/><Relationship Id="rId4" Type="http://schemas.microsoft.com/office/2007/relationships/hdphoto" Target="../media/hdphoto6.wdp"/></Relationships>
</file>

<file path=ppt/slides/_rels/slide30.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68.png"/><Relationship Id="rId7" Type="http://schemas.microsoft.com/office/2007/relationships/hdphoto" Target="../media/hdphoto15.wdp"/><Relationship Id="rId2" Type="http://schemas.openxmlformats.org/officeDocument/2006/relationships/notesSlide" Target="../notesSlides/notesSlide30.xml"/><Relationship Id="rId1" Type="http://schemas.openxmlformats.org/officeDocument/2006/relationships/slideLayout" Target="../slideLayouts/slideLayout7.xml"/><Relationship Id="rId6" Type="http://schemas.openxmlformats.org/officeDocument/2006/relationships/image" Target="../media/image70.png"/><Relationship Id="rId11" Type="http://schemas.microsoft.com/office/2007/relationships/hdphoto" Target="../media/hdphoto17.wdp"/><Relationship Id="rId5" Type="http://schemas.openxmlformats.org/officeDocument/2006/relationships/image" Target="../media/image69.png"/><Relationship Id="rId10" Type="http://schemas.openxmlformats.org/officeDocument/2006/relationships/image" Target="../media/image72.png"/><Relationship Id="rId4" Type="http://schemas.microsoft.com/office/2007/relationships/hdphoto" Target="../media/hdphoto14.wdp"/><Relationship Id="rId9" Type="http://schemas.microsoft.com/office/2007/relationships/hdphoto" Target="../media/hdphoto16.wdp"/></Relationships>
</file>

<file path=ppt/slides/_rels/slide31.xml.rels><?xml version="1.0" encoding="UTF-8" standalone="yes"?>
<Relationships xmlns="http://schemas.openxmlformats.org/package/2006/relationships"><Relationship Id="rId8" Type="http://schemas.microsoft.com/office/2007/relationships/hdphoto" Target="../media/hdphoto16.wdp"/><Relationship Id="rId3" Type="http://schemas.openxmlformats.org/officeDocument/2006/relationships/image" Target="../media/image68.png"/><Relationship Id="rId7" Type="http://schemas.openxmlformats.org/officeDocument/2006/relationships/image" Target="../media/image71.png"/><Relationship Id="rId2" Type="http://schemas.openxmlformats.org/officeDocument/2006/relationships/notesSlide" Target="../notesSlides/notesSlide31.xml"/><Relationship Id="rId1" Type="http://schemas.openxmlformats.org/officeDocument/2006/relationships/slideLayout" Target="../slideLayouts/slideLayout7.xml"/><Relationship Id="rId6" Type="http://schemas.openxmlformats.org/officeDocument/2006/relationships/image" Target="../media/image73.png"/><Relationship Id="rId11" Type="http://schemas.openxmlformats.org/officeDocument/2006/relationships/image" Target="../media/image76.png"/><Relationship Id="rId5" Type="http://schemas.openxmlformats.org/officeDocument/2006/relationships/image" Target="../media/image69.png"/><Relationship Id="rId10" Type="http://schemas.openxmlformats.org/officeDocument/2006/relationships/image" Target="../media/image75.png"/><Relationship Id="rId4" Type="http://schemas.microsoft.com/office/2007/relationships/hdphoto" Target="../media/hdphoto14.wdp"/><Relationship Id="rId9" Type="http://schemas.openxmlformats.org/officeDocument/2006/relationships/image" Target="../media/image74.png"/></Relationships>
</file>

<file path=ppt/slides/_rels/slide3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2.xml"/><Relationship Id="rId1" Type="http://schemas.openxmlformats.org/officeDocument/2006/relationships/slideLayout" Target="../slideLayouts/slideLayout7.xml"/><Relationship Id="rId6" Type="http://schemas.microsoft.com/office/2007/relationships/hdphoto" Target="../media/hdphoto16.wdp"/><Relationship Id="rId5" Type="http://schemas.openxmlformats.org/officeDocument/2006/relationships/image" Target="../media/image71.png"/><Relationship Id="rId4" Type="http://schemas.openxmlformats.org/officeDocument/2006/relationships/image" Target="../media/image74.png"/></Relationships>
</file>

<file path=ppt/slides/_rels/slide33.xml.rels><?xml version="1.0" encoding="UTF-8" standalone="yes"?>
<Relationships xmlns="http://schemas.openxmlformats.org/package/2006/relationships"><Relationship Id="rId3" Type="http://schemas.openxmlformats.org/officeDocument/2006/relationships/image" Target="../media/image74.png"/><Relationship Id="rId7" Type="http://schemas.openxmlformats.org/officeDocument/2006/relationships/image" Target="../media/image78.png"/><Relationship Id="rId2" Type="http://schemas.openxmlformats.org/officeDocument/2006/relationships/notesSlide" Target="../notesSlides/notesSlide33.xml"/><Relationship Id="rId1" Type="http://schemas.openxmlformats.org/officeDocument/2006/relationships/slideLayout" Target="../slideLayouts/slideLayout7.xml"/><Relationship Id="rId6" Type="http://schemas.microsoft.com/office/2007/relationships/hdphoto" Target="../media/hdphoto16.wdp"/><Relationship Id="rId5" Type="http://schemas.openxmlformats.org/officeDocument/2006/relationships/image" Target="../media/image71.png"/><Relationship Id="rId4" Type="http://schemas.openxmlformats.org/officeDocument/2006/relationships/image" Target="../media/image77.png"/></Relationships>
</file>

<file path=ppt/slides/_rels/slide34.xml.rels><?xml version="1.0" encoding="UTF-8" standalone="yes"?>
<Relationships xmlns="http://schemas.openxmlformats.org/package/2006/relationships"><Relationship Id="rId3" Type="http://schemas.openxmlformats.org/officeDocument/2006/relationships/image" Target="../media/image80.png"/><Relationship Id="rId7" Type="http://schemas.openxmlformats.org/officeDocument/2006/relationships/image" Target="../media/image78.pn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77.png"/><Relationship Id="rId5" Type="http://schemas.openxmlformats.org/officeDocument/2006/relationships/image" Target="../media/image82.png"/><Relationship Id="rId4" Type="http://schemas.openxmlformats.org/officeDocument/2006/relationships/image" Target="../media/image81.png"/></Relationships>
</file>

<file path=ppt/slides/_rels/slide35.xml.rels><?xml version="1.0" encoding="UTF-8" standalone="yes"?>
<Relationships xmlns="http://schemas.openxmlformats.org/package/2006/relationships"><Relationship Id="rId8" Type="http://schemas.openxmlformats.org/officeDocument/2006/relationships/image" Target="../media/image74.png"/><Relationship Id="rId13" Type="http://schemas.openxmlformats.org/officeDocument/2006/relationships/image" Target="../media/image82.png"/><Relationship Id="rId3" Type="http://schemas.openxmlformats.org/officeDocument/2006/relationships/image" Target="../media/image79.png"/><Relationship Id="rId7" Type="http://schemas.microsoft.com/office/2007/relationships/hdphoto" Target="../media/hdphoto18.wdp"/><Relationship Id="rId12" Type="http://schemas.openxmlformats.org/officeDocument/2006/relationships/image" Target="../media/image81.png"/><Relationship Id="rId2" Type="http://schemas.openxmlformats.org/officeDocument/2006/relationships/image" Target="../media/image77.png"/><Relationship Id="rId1" Type="http://schemas.openxmlformats.org/officeDocument/2006/relationships/slideLayout" Target="../slideLayouts/slideLayout7.xml"/><Relationship Id="rId6" Type="http://schemas.openxmlformats.org/officeDocument/2006/relationships/image" Target="../media/image84.png"/><Relationship Id="rId11" Type="http://schemas.openxmlformats.org/officeDocument/2006/relationships/image" Target="../media/image80.png"/><Relationship Id="rId5" Type="http://schemas.openxmlformats.org/officeDocument/2006/relationships/image" Target="../media/image83.png"/><Relationship Id="rId15" Type="http://schemas.microsoft.com/office/2007/relationships/hdphoto" Target="../media/hdphoto19.wdp"/><Relationship Id="rId10" Type="http://schemas.microsoft.com/office/2007/relationships/hdphoto" Target="../media/hdphoto16.wdp"/><Relationship Id="rId4" Type="http://schemas.openxmlformats.org/officeDocument/2006/relationships/image" Target="../media/image78.png"/><Relationship Id="rId9" Type="http://schemas.openxmlformats.org/officeDocument/2006/relationships/image" Target="../media/image71.png"/><Relationship Id="rId14" Type="http://schemas.openxmlformats.org/officeDocument/2006/relationships/image" Target="../media/image85.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4.xml"/></Relationships>
</file>

<file path=ppt/slides/_rels/slide3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35.xml"/><Relationship Id="rId1" Type="http://schemas.openxmlformats.org/officeDocument/2006/relationships/slideLayout" Target="../slideLayouts/slideLayout4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54.xml"/></Relationships>
</file>

<file path=ppt/slides/_rels/slide39.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image" Target="../media/image87.png"/><Relationship Id="rId7" Type="http://schemas.openxmlformats.org/officeDocument/2006/relationships/image" Target="../media/image91.png"/><Relationship Id="rId12" Type="http://schemas.openxmlformats.org/officeDocument/2006/relationships/image" Target="../media/image96.png"/><Relationship Id="rId2" Type="http://schemas.openxmlformats.org/officeDocument/2006/relationships/notesSlide" Target="../notesSlides/notesSlide37.xml"/><Relationship Id="rId1" Type="http://schemas.openxmlformats.org/officeDocument/2006/relationships/slideLayout" Target="../slideLayouts/slideLayout48.xml"/><Relationship Id="rId6" Type="http://schemas.openxmlformats.org/officeDocument/2006/relationships/image" Target="../media/image90.png"/><Relationship Id="rId11" Type="http://schemas.openxmlformats.org/officeDocument/2006/relationships/image" Target="../media/image95.png"/><Relationship Id="rId5" Type="http://schemas.openxmlformats.org/officeDocument/2006/relationships/image" Target="../media/image89.png"/><Relationship Id="rId10" Type="http://schemas.openxmlformats.org/officeDocument/2006/relationships/image" Target="../media/image94.png"/><Relationship Id="rId4" Type="http://schemas.openxmlformats.org/officeDocument/2006/relationships/image" Target="../media/image88.png"/><Relationship Id="rId9" Type="http://schemas.openxmlformats.org/officeDocument/2006/relationships/image" Target="../media/image93.png"/></Relationships>
</file>

<file path=ppt/slides/_rels/slide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3.png"/></Relationships>
</file>

<file path=ppt/slides/_rels/slide40.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38.xml"/><Relationship Id="rId1" Type="http://schemas.openxmlformats.org/officeDocument/2006/relationships/slideLayout" Target="../slideLayouts/slideLayout44.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44.xml"/><Relationship Id="rId1" Type="http://schemas.openxmlformats.org/officeDocument/2006/relationships/themeOverride" Target="../theme/themeOverride1.xml"/><Relationship Id="rId4" Type="http://schemas.openxmlformats.org/officeDocument/2006/relationships/image" Target="../media/image98.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4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54.xml"/></Relationships>
</file>

<file path=ppt/slides/_rels/slide44.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42.xml"/><Relationship Id="rId1" Type="http://schemas.openxmlformats.org/officeDocument/2006/relationships/slideLayout" Target="../slideLayouts/slideLayout44.xml"/><Relationship Id="rId4" Type="http://schemas.microsoft.com/office/2007/relationships/hdphoto" Target="../media/hdphoto20.wdp"/></Relationships>
</file>

<file path=ppt/slides/_rels/slide45.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43.xml"/><Relationship Id="rId1" Type="http://schemas.openxmlformats.org/officeDocument/2006/relationships/slideLayout" Target="../slideLayouts/slideLayout44.xml"/><Relationship Id="rId4" Type="http://schemas.microsoft.com/office/2007/relationships/hdphoto" Target="../media/hdphoto21.wdp"/></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54.xml"/></Relationships>
</file>

<file path=ppt/slides/_rels/slide47.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45.xml"/><Relationship Id="rId1" Type="http://schemas.openxmlformats.org/officeDocument/2006/relationships/slideLayout" Target="../slideLayouts/slideLayout44.xml"/></Relationships>
</file>

<file path=ppt/slides/_rels/slide48.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46.xml"/><Relationship Id="rId1" Type="http://schemas.openxmlformats.org/officeDocument/2006/relationships/slideLayout" Target="../slideLayouts/slideLayout49.xml"/></Relationships>
</file>

<file path=ppt/slides/_rels/slide49.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47.xml"/><Relationship Id="rId1" Type="http://schemas.openxmlformats.org/officeDocument/2006/relationships/slideLayout" Target="../slideLayouts/slideLayout44.xml"/></Relationships>
</file>

<file path=ppt/slides/_rels/slide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image" Target="../media/image44.png"/><Relationship Id="rId4" Type="http://schemas.openxmlformats.org/officeDocument/2006/relationships/image" Target="../media/image42.png"/></Relationships>
</file>

<file path=ppt/slides/_rels/slide50.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48.xml"/><Relationship Id="rId1" Type="http://schemas.openxmlformats.org/officeDocument/2006/relationships/slideLayout" Target="../slideLayouts/slideLayout44.xml"/><Relationship Id="rId4" Type="http://schemas.microsoft.com/office/2007/relationships/hdphoto" Target="../media/hdphoto22.wdp"/></Relationships>
</file>

<file path=ppt/slides/_rels/slide51.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49.xml"/><Relationship Id="rId1" Type="http://schemas.openxmlformats.org/officeDocument/2006/relationships/slideLayout" Target="../slideLayouts/slideLayout44.xml"/><Relationship Id="rId4" Type="http://schemas.microsoft.com/office/2007/relationships/hdphoto" Target="../media/hdphoto23.wdp"/></Relationships>
</file>

<file path=ppt/slides/_rels/slide52.xml.rels><?xml version="1.0" encoding="UTF-8" standalone="yes"?>
<Relationships xmlns="http://schemas.openxmlformats.org/package/2006/relationships"><Relationship Id="rId8" Type="http://schemas.microsoft.com/office/2007/relationships/hdphoto" Target="../media/hdphoto26.wdp"/><Relationship Id="rId3" Type="http://schemas.openxmlformats.org/officeDocument/2006/relationships/image" Target="../media/image104.png"/><Relationship Id="rId7" Type="http://schemas.openxmlformats.org/officeDocument/2006/relationships/image" Target="../media/image106.png"/><Relationship Id="rId12" Type="http://schemas.openxmlformats.org/officeDocument/2006/relationships/image" Target="../media/image109.png"/><Relationship Id="rId2" Type="http://schemas.openxmlformats.org/officeDocument/2006/relationships/notesSlide" Target="../notesSlides/notesSlide50.xml"/><Relationship Id="rId1" Type="http://schemas.openxmlformats.org/officeDocument/2006/relationships/slideLayout" Target="../slideLayouts/slideLayout48.xml"/><Relationship Id="rId6" Type="http://schemas.microsoft.com/office/2007/relationships/hdphoto" Target="../media/hdphoto25.wdp"/><Relationship Id="rId11" Type="http://schemas.microsoft.com/office/2007/relationships/hdphoto" Target="../media/hdphoto27.wdp"/><Relationship Id="rId5" Type="http://schemas.openxmlformats.org/officeDocument/2006/relationships/image" Target="../media/image105.png"/><Relationship Id="rId10" Type="http://schemas.openxmlformats.org/officeDocument/2006/relationships/image" Target="../media/image108.png"/><Relationship Id="rId4" Type="http://schemas.microsoft.com/office/2007/relationships/hdphoto" Target="../media/hdphoto24.wdp"/><Relationship Id="rId9" Type="http://schemas.openxmlformats.org/officeDocument/2006/relationships/image" Target="../media/image107.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54.xml"/></Relationships>
</file>

<file path=ppt/slides/_rels/slide54.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image" Target="../media/image87.png"/><Relationship Id="rId7" Type="http://schemas.openxmlformats.org/officeDocument/2006/relationships/image" Target="../media/image91.png"/><Relationship Id="rId12" Type="http://schemas.openxmlformats.org/officeDocument/2006/relationships/image" Target="../media/image96.png"/><Relationship Id="rId2" Type="http://schemas.openxmlformats.org/officeDocument/2006/relationships/notesSlide" Target="../notesSlides/notesSlide52.xml"/><Relationship Id="rId1" Type="http://schemas.openxmlformats.org/officeDocument/2006/relationships/slideLayout" Target="../slideLayouts/slideLayout48.xml"/><Relationship Id="rId6" Type="http://schemas.openxmlformats.org/officeDocument/2006/relationships/image" Target="../media/image90.png"/><Relationship Id="rId11" Type="http://schemas.openxmlformats.org/officeDocument/2006/relationships/image" Target="../media/image95.png"/><Relationship Id="rId5" Type="http://schemas.openxmlformats.org/officeDocument/2006/relationships/image" Target="../media/image89.png"/><Relationship Id="rId10" Type="http://schemas.openxmlformats.org/officeDocument/2006/relationships/image" Target="../media/image94.png"/><Relationship Id="rId4" Type="http://schemas.openxmlformats.org/officeDocument/2006/relationships/image" Target="../media/image88.png"/><Relationship Id="rId9" Type="http://schemas.openxmlformats.org/officeDocument/2006/relationships/image" Target="../media/image93.png"/></Relationships>
</file>

<file path=ppt/slides/_rels/slide55.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53.xml"/><Relationship Id="rId1" Type="http://schemas.openxmlformats.org/officeDocument/2006/relationships/slideLayout" Target="../slideLayouts/slideLayout44.xml"/><Relationship Id="rId4" Type="http://schemas.microsoft.com/office/2007/relationships/hdphoto" Target="../media/hdphoto28.wdp"/></Relationships>
</file>

<file path=ppt/slides/_rels/slide5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5.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microsoft.com/office/2007/relationships/hdphoto" Target="../media/hdphoto9.wdp"/></Relationships>
</file>

<file path=ppt/slides/_rels/slide6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7.xml"/><Relationship Id="rId1" Type="http://schemas.openxmlformats.org/officeDocument/2006/relationships/slideLayout" Target="../slideLayouts/slideLayout43.xml"/><Relationship Id="rId5" Type="http://schemas.openxmlformats.org/officeDocument/2006/relationships/image" Target="../media/image44.png"/><Relationship Id="rId4" Type="http://schemas.openxmlformats.org/officeDocument/2006/relationships/image" Target="../media/image42.png"/></Relationships>
</file>

<file path=ppt/slides/_rels/slide61.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59.xml"/><Relationship Id="rId1" Type="http://schemas.openxmlformats.org/officeDocument/2006/relationships/slideLayout" Target="../slideLayouts/slideLayout44.xml"/><Relationship Id="rId5" Type="http://schemas.openxmlformats.org/officeDocument/2006/relationships/image" Target="../media/image114.png"/><Relationship Id="rId4" Type="http://schemas.microsoft.com/office/2007/relationships/hdphoto" Target="../media/hdphoto29.wdp"/></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microsoft.com/office/2007/relationships/hdphoto" Target="../media/hdphoto12.wdp"/><Relationship Id="rId3" Type="http://schemas.openxmlformats.org/officeDocument/2006/relationships/image" Target="../media/image46.png"/><Relationship Id="rId7" Type="http://schemas.openxmlformats.org/officeDocument/2006/relationships/image" Target="../media/image48.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microsoft.com/office/2007/relationships/hdphoto" Target="../media/hdphoto11.wdp"/><Relationship Id="rId5" Type="http://schemas.openxmlformats.org/officeDocument/2006/relationships/image" Target="../media/image47.png"/><Relationship Id="rId4" Type="http://schemas.microsoft.com/office/2007/relationships/hdphoto" Target="../media/hdphoto10.wdp"/></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519113" y="2234114"/>
            <a:ext cx="10329400" cy="1359196"/>
          </a:xfrm>
        </p:spPr>
        <p:txBody>
          <a:bodyPr/>
          <a:lstStyle/>
          <a:p>
            <a:r>
              <a:rPr lang="en-US" dirty="0" smtClean="0"/>
              <a:t>Windows Azure Overview</a:t>
            </a:r>
            <a:endParaRPr lang="en-US" dirty="0"/>
          </a:p>
        </p:txBody>
      </p:sp>
      <p:sp>
        <p:nvSpPr>
          <p:cNvPr id="2" name="Text Placeholder 1"/>
          <p:cNvSpPr>
            <a:spLocks noGrp="1"/>
          </p:cNvSpPr>
          <p:nvPr>
            <p:ph type="body" sz="quarter" idx="11"/>
          </p:nvPr>
        </p:nvSpPr>
        <p:spPr>
          <a:xfrm>
            <a:off x="519113" y="4612341"/>
            <a:ext cx="5454333" cy="1144929"/>
          </a:xfrm>
        </p:spPr>
        <p:txBody>
          <a:bodyPr/>
          <a:lstStyle/>
          <a:p>
            <a:r>
              <a:rPr lang="en-US" dirty="0" smtClean="0"/>
              <a:t>Name</a:t>
            </a:r>
          </a:p>
          <a:p>
            <a:r>
              <a:rPr lang="en-US" dirty="0" smtClean="0"/>
              <a:t>Title </a:t>
            </a:r>
          </a:p>
          <a:p>
            <a:r>
              <a:rPr lang="en-US" dirty="0" smtClean="0"/>
              <a:t>Organization</a:t>
            </a:r>
            <a:endParaRPr lang="en-US" dirty="0"/>
          </a:p>
        </p:txBody>
      </p:sp>
    </p:spTree>
    <p:extLst>
      <p:ext uri="{BB962C8B-B14F-4D97-AF65-F5344CB8AC3E}">
        <p14:creationId xmlns:p14="http://schemas.microsoft.com/office/powerpoint/2010/main" val="402916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p:cNvSpPr txBox="1">
            <a:spLocks/>
          </p:cNvSpPr>
          <p:nvPr/>
        </p:nvSpPr>
        <p:spPr>
          <a:xfrm>
            <a:off x="4659829" y="2484210"/>
            <a:ext cx="6369515" cy="747897"/>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tabLst>
                <a:tab pos="1089025" algn="l"/>
              </a:tabLst>
            </a:pPr>
            <a:r>
              <a:rPr dirty="0" smtClean="0">
                <a:solidFill>
                  <a:schemeClr val="tx1">
                    <a:alpha val="99000"/>
                  </a:schemeClr>
                </a:solidFill>
              </a:rPr>
              <a:t>Virtual machines</a:t>
            </a:r>
            <a:endParaRPr dirty="0">
              <a:solidFill>
                <a:schemeClr val="tx1">
                  <a:alpha val="99000"/>
                </a:schemeClr>
              </a:solidFill>
            </a:endParaRPr>
          </a:p>
        </p:txBody>
      </p:sp>
      <p:sp>
        <p:nvSpPr>
          <p:cNvPr id="13" name="Content Placeholder 2"/>
          <p:cNvSpPr>
            <a:spLocks noGrp="1"/>
          </p:cNvSpPr>
          <p:nvPr>
            <p:ph type="body" sz="quarter" idx="4294967295"/>
          </p:nvPr>
        </p:nvSpPr>
        <p:spPr>
          <a:xfrm>
            <a:off x="4686445" y="3286125"/>
            <a:ext cx="6380162" cy="1255728"/>
          </a:xfrm>
          <a:prstGeom prst="rect">
            <a:avLst/>
          </a:prstGeom>
        </p:spPr>
        <p:txBody>
          <a:bodyPr/>
          <a:lstStyle/>
          <a:p>
            <a:pPr marL="3175" indent="0">
              <a:lnSpc>
                <a:spcPct val="100000"/>
              </a:lnSpc>
              <a:buNone/>
            </a:pPr>
            <a:r>
              <a:rPr lang="en-US" sz="2400" dirty="0" smtClean="0">
                <a:latin typeface="+mn-lt"/>
              </a:rPr>
              <a:t>Windows Server and Linux</a:t>
            </a:r>
          </a:p>
          <a:p>
            <a:pPr marL="3175" indent="0">
              <a:lnSpc>
                <a:spcPct val="100000"/>
              </a:lnSpc>
              <a:buNone/>
            </a:pPr>
            <a:r>
              <a:rPr lang="en-US" sz="2400" dirty="0" smtClean="0">
                <a:latin typeface="+mn-lt"/>
              </a:rPr>
              <a:t>Flexible Workload Support</a:t>
            </a:r>
          </a:p>
          <a:p>
            <a:pPr marL="3175" indent="0">
              <a:lnSpc>
                <a:spcPct val="100000"/>
              </a:lnSpc>
              <a:buNone/>
            </a:pPr>
            <a:r>
              <a:rPr lang="en-US" sz="2400" dirty="0" smtClean="0">
                <a:latin typeface="+mn-lt"/>
              </a:rPr>
              <a:t>Virtual Private Networking</a:t>
            </a:r>
          </a:p>
        </p:txBody>
      </p:sp>
      <p:pic>
        <p:nvPicPr>
          <p:cNvPr id="2" name="Picture 1"/>
          <p:cNvPicPr>
            <a:picLocks noChangeAspect="1"/>
          </p:cNvPicPr>
          <p:nvPr/>
        </p:nvPicPr>
        <p:blipFill>
          <a:blip r:embed="rId3">
            <a:duotone>
              <a:prstClr val="black"/>
              <a:schemeClr val="tx1">
                <a:lumMod val="50000"/>
                <a:tint val="45000"/>
                <a:satMod val="400000"/>
              </a:scheme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381850" y="2178241"/>
            <a:ext cx="2781081" cy="2781081"/>
          </a:xfrm>
          <a:prstGeom prst="rect">
            <a:avLst/>
          </a:prstGeom>
        </p:spPr>
      </p:pic>
    </p:spTree>
    <p:extLst>
      <p:ext uri="{BB962C8B-B14F-4D97-AF65-F5344CB8AC3E}">
        <p14:creationId xmlns:p14="http://schemas.microsoft.com/office/powerpoint/2010/main" val="39850413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25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250"/>
                                        <p:tgtEl>
                                          <p:spTgt spid="12"/>
                                        </p:tgtEl>
                                      </p:cBhvr>
                                    </p:animEffect>
                                  </p:childTnLst>
                                </p:cTn>
                              </p:par>
                            </p:childTnLst>
                          </p:cTn>
                        </p:par>
                        <p:par>
                          <p:cTn id="12" fill="hold">
                            <p:stCondLst>
                              <p:cond delay="1000"/>
                            </p:stCondLst>
                            <p:childTnLst>
                              <p:par>
                                <p:cTn id="13" presetID="10" presetClass="entr" presetSubtype="0" fill="hold" grpId="0" nodeType="afterEffect">
                                  <p:stCondLst>
                                    <p:cond delay="250"/>
                                  </p:stCondLst>
                                  <p:childTnLst>
                                    <p:set>
                                      <p:cBhvr>
                                        <p:cTn id="14" dur="1" fill="hold">
                                          <p:stCondLst>
                                            <p:cond delay="0"/>
                                          </p:stCondLst>
                                        </p:cTn>
                                        <p:tgtEl>
                                          <p:spTgt spid="13">
                                            <p:txEl>
                                              <p:pRg st="0" end="0"/>
                                            </p:txEl>
                                          </p:spTgt>
                                        </p:tgtEl>
                                        <p:attrNameLst>
                                          <p:attrName>style.visibility</p:attrName>
                                        </p:attrNameLst>
                                      </p:cBhvr>
                                      <p:to>
                                        <p:strVal val="visible"/>
                                      </p:to>
                                    </p:set>
                                    <p:animEffect transition="in" filter="fade">
                                      <p:cBhvr>
                                        <p:cTn id="15" dur="250"/>
                                        <p:tgtEl>
                                          <p:spTgt spid="13">
                                            <p:txEl>
                                              <p:pRg st="0" end="0"/>
                                            </p:txEl>
                                          </p:spTgt>
                                        </p:tgtEl>
                                      </p:cBhvr>
                                    </p:animEffect>
                                  </p:childTnLst>
                                </p:cTn>
                              </p:par>
                            </p:childTnLst>
                          </p:cTn>
                        </p:par>
                        <p:par>
                          <p:cTn id="16" fill="hold">
                            <p:stCondLst>
                              <p:cond delay="1500"/>
                            </p:stCondLst>
                            <p:childTnLst>
                              <p:par>
                                <p:cTn id="17" presetID="10" presetClass="entr" presetSubtype="0" fill="hold" grpId="0" nodeType="afterEffect">
                                  <p:stCondLst>
                                    <p:cond delay="250"/>
                                  </p:stCondLst>
                                  <p:childTnLst>
                                    <p:set>
                                      <p:cBhvr>
                                        <p:cTn id="18" dur="1" fill="hold">
                                          <p:stCondLst>
                                            <p:cond delay="0"/>
                                          </p:stCondLst>
                                        </p:cTn>
                                        <p:tgtEl>
                                          <p:spTgt spid="13">
                                            <p:txEl>
                                              <p:pRg st="1" end="1"/>
                                            </p:txEl>
                                          </p:spTgt>
                                        </p:tgtEl>
                                        <p:attrNameLst>
                                          <p:attrName>style.visibility</p:attrName>
                                        </p:attrNameLst>
                                      </p:cBhvr>
                                      <p:to>
                                        <p:strVal val="visible"/>
                                      </p:to>
                                    </p:set>
                                    <p:animEffect transition="in" filter="fade">
                                      <p:cBhvr>
                                        <p:cTn id="19" dur="250"/>
                                        <p:tgtEl>
                                          <p:spTgt spid="13">
                                            <p:txEl>
                                              <p:pRg st="1" end="1"/>
                                            </p:txEl>
                                          </p:spTgt>
                                        </p:tgtEl>
                                      </p:cBhvr>
                                    </p:animEffect>
                                  </p:childTnLst>
                                </p:cTn>
                              </p:par>
                            </p:childTnLst>
                          </p:cTn>
                        </p:par>
                        <p:par>
                          <p:cTn id="20" fill="hold">
                            <p:stCondLst>
                              <p:cond delay="2000"/>
                            </p:stCondLst>
                            <p:childTnLst>
                              <p:par>
                                <p:cTn id="21" presetID="10" presetClass="entr" presetSubtype="0" fill="hold" grpId="0" nodeType="afterEffect">
                                  <p:stCondLst>
                                    <p:cond delay="250"/>
                                  </p:stCondLst>
                                  <p:childTnLst>
                                    <p:set>
                                      <p:cBhvr>
                                        <p:cTn id="22" dur="1" fill="hold">
                                          <p:stCondLst>
                                            <p:cond delay="0"/>
                                          </p:stCondLst>
                                        </p:cTn>
                                        <p:tgtEl>
                                          <p:spTgt spid="13">
                                            <p:txEl>
                                              <p:pRg st="2" end="2"/>
                                            </p:txEl>
                                          </p:spTgt>
                                        </p:tgtEl>
                                        <p:attrNameLst>
                                          <p:attrName>style.visibility</p:attrName>
                                        </p:attrNameLst>
                                      </p:cBhvr>
                                      <p:to>
                                        <p:strVal val="visible"/>
                                      </p:to>
                                    </p:set>
                                    <p:animEffect transition="in" filter="fade">
                                      <p:cBhvr>
                                        <p:cTn id="23" dur="250"/>
                                        <p:tgtEl>
                                          <p:spTgt spid="1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0" y="2455230"/>
            <a:ext cx="9415015" cy="2104837"/>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smtClean="0">
              <a:solidFill>
                <a:srgbClr val="00AEEF">
                  <a:alpha val="99000"/>
                </a:srgbClr>
              </a:solidFill>
            </a:endParaRPr>
          </a:p>
        </p:txBody>
      </p:sp>
      <p:sp>
        <p:nvSpPr>
          <p:cNvPr id="2" name="Title 1"/>
          <p:cNvSpPr>
            <a:spLocks noGrp="1"/>
          </p:cNvSpPr>
          <p:nvPr>
            <p:ph type="title"/>
          </p:nvPr>
        </p:nvSpPr>
        <p:spPr>
          <a:xfrm>
            <a:off x="978694" y="3009051"/>
            <a:ext cx="10237787" cy="997196"/>
          </a:xfrm>
        </p:spPr>
        <p:txBody>
          <a:bodyPr/>
          <a:lstStyle/>
          <a:p>
            <a:r>
              <a:rPr lang="en-US" dirty="0" smtClean="0">
                <a:gradFill>
                  <a:gsLst>
                    <a:gs pos="1250">
                      <a:srgbClr val="FFFFFF"/>
                    </a:gs>
                    <a:gs pos="100000">
                      <a:srgbClr val="FFFFFF"/>
                    </a:gs>
                  </a:gsLst>
                  <a:lin ang="5400000" scaled="0"/>
                </a:gradFill>
              </a:rPr>
              <a:t>Virtual Machines</a:t>
            </a:r>
            <a:endParaRPr lang="en-US" dirty="0"/>
          </a:p>
        </p:txBody>
      </p:sp>
      <p:grpSp>
        <p:nvGrpSpPr>
          <p:cNvPr id="4" name="Group 3"/>
          <p:cNvGrpSpPr/>
          <p:nvPr/>
        </p:nvGrpSpPr>
        <p:grpSpPr>
          <a:xfrm>
            <a:off x="9403182" y="1447801"/>
            <a:ext cx="17330318" cy="4119696"/>
            <a:chOff x="7466012" y="1821191"/>
            <a:chExt cx="17330318" cy="4119696"/>
          </a:xfrm>
        </p:grpSpPr>
        <p:sp>
          <p:nvSpPr>
            <p:cNvPr id="16" name="Rectangle 15"/>
            <p:cNvSpPr/>
            <p:nvPr/>
          </p:nvSpPr>
          <p:spPr bwMode="auto">
            <a:xfrm>
              <a:off x="9643642" y="1821191"/>
              <a:ext cx="15152688" cy="411969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4" name="Rectangle 13"/>
            <p:cNvSpPr/>
            <p:nvPr/>
          </p:nvSpPr>
          <p:spPr bwMode="auto">
            <a:xfrm>
              <a:off x="7466012" y="2828620"/>
              <a:ext cx="2253803" cy="210483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r>
                <a:rPr lang="en-US" sz="2200" dirty="0" smtClean="0">
                  <a:solidFill>
                    <a:srgbClr val="00AEEF">
                      <a:alpha val="99000"/>
                    </a:srgbClr>
                  </a:solidFill>
                </a:rPr>
                <a:t>Demo</a:t>
              </a:r>
            </a:p>
          </p:txBody>
        </p:sp>
        <p:sp>
          <p:nvSpPr>
            <p:cNvPr id="10" name="Rounded Rectangle 29"/>
            <p:cNvSpPr/>
            <p:nvPr/>
          </p:nvSpPr>
          <p:spPr bwMode="black">
            <a:xfrm>
              <a:off x="8295284" y="3274791"/>
              <a:ext cx="595259" cy="1212495"/>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800" dirty="0" err="1" smtClean="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958410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0-#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0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10" presetClass="entr" presetSubtype="0" fill="hold" grpId="0" nodeType="withEffect">
                                  <p:stCondLst>
                                    <p:cond delay="2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3"/>
          <p:cNvSpPr txBox="1">
            <a:spLocks/>
          </p:cNvSpPr>
          <p:nvPr/>
        </p:nvSpPr>
        <p:spPr>
          <a:xfrm>
            <a:off x="1275553" y="3060385"/>
            <a:ext cx="9678311" cy="914096"/>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lgn="ctr"/>
            <a:r>
              <a:rPr sz="6600" dirty="0" smtClean="0">
                <a:solidFill>
                  <a:schemeClr val="tx1">
                    <a:alpha val="99000"/>
                  </a:schemeClr>
                </a:solidFill>
              </a:rPr>
              <a:t>Virtual machine portability</a:t>
            </a:r>
            <a:endParaRPr sz="6600" dirty="0">
              <a:solidFill>
                <a:schemeClr val="tx1">
                  <a:alpha val="99000"/>
                </a:schemeClr>
              </a:solidFill>
            </a:endParaRPr>
          </a:p>
        </p:txBody>
      </p:sp>
    </p:spTree>
    <p:extLst>
      <p:ext uri="{BB962C8B-B14F-4D97-AF65-F5344CB8AC3E}">
        <p14:creationId xmlns:p14="http://schemas.microsoft.com/office/powerpoint/2010/main" val="1785577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Rounded Rectangle 70"/>
          <p:cNvSpPr/>
          <p:nvPr/>
        </p:nvSpPr>
        <p:spPr bwMode="auto">
          <a:xfrm>
            <a:off x="5901129" y="1168309"/>
            <a:ext cx="2938071" cy="1462226"/>
          </a:xfrm>
          <a:prstGeom prst="round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a:solidFill>
                <a:srgbClr val="FFFFFF"/>
              </a:solidFill>
            </a:endParaRPr>
          </a:p>
        </p:txBody>
      </p:sp>
      <p:sp>
        <p:nvSpPr>
          <p:cNvPr id="4" name="Rounded Rectangle 3"/>
          <p:cNvSpPr/>
          <p:nvPr/>
        </p:nvSpPr>
        <p:spPr bwMode="auto">
          <a:xfrm>
            <a:off x="3885013" y="1034176"/>
            <a:ext cx="3036794" cy="1671716"/>
          </a:xfrm>
          <a:prstGeom prst="roundRect">
            <a:avLst>
              <a:gd name="adj" fmla="val 19324"/>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a:solidFill>
                <a:srgbClr val="FFFFFF"/>
              </a:solidFill>
            </a:endParaRPr>
          </a:p>
        </p:txBody>
      </p:sp>
      <p:sp>
        <p:nvSpPr>
          <p:cNvPr id="8" name="Rounded Rectangle 7"/>
          <p:cNvSpPr/>
          <p:nvPr/>
        </p:nvSpPr>
        <p:spPr bwMode="auto">
          <a:xfrm>
            <a:off x="4406384" y="768541"/>
            <a:ext cx="3412342" cy="2243600"/>
          </a:xfrm>
          <a:prstGeom prst="round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a:solidFill>
                <a:srgbClr val="FFFFFF"/>
              </a:solidFill>
            </a:endParaRPr>
          </a:p>
        </p:txBody>
      </p:sp>
      <p:sp>
        <p:nvSpPr>
          <p:cNvPr id="9" name="Rounded Rectangle 8"/>
          <p:cNvSpPr/>
          <p:nvPr/>
        </p:nvSpPr>
        <p:spPr bwMode="auto">
          <a:xfrm>
            <a:off x="3522611" y="1659427"/>
            <a:ext cx="2714910" cy="1211885"/>
          </a:xfrm>
          <a:prstGeom prst="round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a:solidFill>
                <a:srgbClr val="FFFFFF"/>
              </a:solidFill>
            </a:endParaRPr>
          </a:p>
        </p:txBody>
      </p:sp>
      <p:sp>
        <p:nvSpPr>
          <p:cNvPr id="11" name="Rounded Rectangle 10"/>
          <p:cNvSpPr/>
          <p:nvPr/>
        </p:nvSpPr>
        <p:spPr bwMode="auto">
          <a:xfrm>
            <a:off x="6567364" y="977230"/>
            <a:ext cx="1800131" cy="900686"/>
          </a:xfrm>
          <a:prstGeom prst="roundRect">
            <a:avLst>
              <a:gd name="adj" fmla="val 19324"/>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a:solidFill>
                <a:srgbClr val="FFFFFF"/>
              </a:solidFill>
            </a:endParaRPr>
          </a:p>
        </p:txBody>
      </p:sp>
      <p:sp>
        <p:nvSpPr>
          <p:cNvPr id="23" name="Rounded Rectangle 22"/>
          <p:cNvSpPr/>
          <p:nvPr/>
        </p:nvSpPr>
        <p:spPr bwMode="auto">
          <a:xfrm>
            <a:off x="4026534" y="5012872"/>
            <a:ext cx="4112093" cy="2114550"/>
          </a:xfrm>
          <a:prstGeom prst="roundRect">
            <a:avLst>
              <a:gd name="adj" fmla="val 6579"/>
            </a:avLst>
          </a:prstGeom>
          <a:noFill/>
          <a:ln w="28575">
            <a:solidFill>
              <a:schemeClr val="bg1">
                <a:lumMod val="75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nvGrpSpPr>
          <p:cNvPr id="6" name="Group 5"/>
          <p:cNvGrpSpPr/>
          <p:nvPr/>
        </p:nvGrpSpPr>
        <p:grpSpPr>
          <a:xfrm>
            <a:off x="6542505" y="5164325"/>
            <a:ext cx="722921" cy="623207"/>
            <a:chOff x="328301" y="3881331"/>
            <a:chExt cx="722921" cy="623207"/>
          </a:xfrm>
        </p:grpSpPr>
        <p:sp>
          <p:nvSpPr>
            <p:cNvPr id="5" name="Hexagon 4"/>
            <p:cNvSpPr/>
            <p:nvPr/>
          </p:nvSpPr>
          <p:spPr bwMode="auto">
            <a:xfrm rot="19780699">
              <a:off x="328301" y="3881331"/>
              <a:ext cx="722921" cy="623207"/>
            </a:xfrm>
            <a:prstGeom prst="hexagon">
              <a:avLst>
                <a:gd name="adj" fmla="val 28905"/>
                <a:gd name="vf" fmla="val 115470"/>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sp>
        <p:nvSpPr>
          <p:cNvPr id="14" name="Oval 13"/>
          <p:cNvSpPr/>
          <p:nvPr/>
        </p:nvSpPr>
        <p:spPr bwMode="auto">
          <a:xfrm>
            <a:off x="5299307" y="880599"/>
            <a:ext cx="108857" cy="108857"/>
          </a:xfrm>
          <a:prstGeom prst="ellipse">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a:solidFill>
                <a:srgbClr val="FFFFFF"/>
              </a:solidFill>
            </a:endParaRPr>
          </a:p>
        </p:txBody>
      </p:sp>
      <p:sp>
        <p:nvSpPr>
          <p:cNvPr id="16" name="TextBox 15"/>
          <p:cNvSpPr txBox="1"/>
          <p:nvPr/>
        </p:nvSpPr>
        <p:spPr>
          <a:xfrm>
            <a:off x="4642804" y="430048"/>
            <a:ext cx="2838313" cy="221599"/>
          </a:xfrm>
          <a:prstGeom prst="rect">
            <a:avLst/>
          </a:prstGeom>
          <a:noFill/>
        </p:spPr>
        <p:txBody>
          <a:bodyPr wrap="square" lIns="0" tIns="0" rIns="0" bIns="0" rtlCol="0">
            <a:spAutoFit/>
          </a:bodyPr>
          <a:lstStyle/>
          <a:p>
            <a:pPr algn="ctr" defTabSz="1218987">
              <a:lnSpc>
                <a:spcPct val="80000"/>
              </a:lnSpc>
              <a:spcBef>
                <a:spcPct val="20000"/>
              </a:spcBef>
              <a:buSzPct val="80000"/>
            </a:pPr>
            <a:r>
              <a:rPr lang="en-US" dirty="0">
                <a:solidFill>
                  <a:schemeClr val="tx1">
                    <a:alpha val="99000"/>
                  </a:schemeClr>
                </a:solidFill>
              </a:rPr>
              <a:t>Windows Azure</a:t>
            </a:r>
          </a:p>
        </p:txBody>
      </p:sp>
      <p:sp>
        <p:nvSpPr>
          <p:cNvPr id="18" name="TextBox 17"/>
          <p:cNvSpPr txBox="1"/>
          <p:nvPr/>
        </p:nvSpPr>
        <p:spPr>
          <a:xfrm>
            <a:off x="870425" y="5743523"/>
            <a:ext cx="2838313" cy="221599"/>
          </a:xfrm>
          <a:prstGeom prst="rect">
            <a:avLst/>
          </a:prstGeom>
          <a:noFill/>
        </p:spPr>
        <p:txBody>
          <a:bodyPr wrap="square" lIns="0" tIns="0" rIns="0" bIns="0" rtlCol="0">
            <a:spAutoFit/>
          </a:bodyPr>
          <a:lstStyle/>
          <a:p>
            <a:pPr algn="r" defTabSz="1218987">
              <a:lnSpc>
                <a:spcPct val="80000"/>
              </a:lnSpc>
              <a:spcBef>
                <a:spcPct val="20000"/>
              </a:spcBef>
              <a:buSzPct val="80000"/>
            </a:pPr>
            <a:r>
              <a:rPr lang="en-US" dirty="0">
                <a:solidFill>
                  <a:schemeClr val="tx1">
                    <a:alpha val="99000"/>
                  </a:schemeClr>
                </a:solidFill>
              </a:rPr>
              <a:t>Your Data Center</a:t>
            </a:r>
          </a:p>
        </p:txBody>
      </p:sp>
      <p:grpSp>
        <p:nvGrpSpPr>
          <p:cNvPr id="26" name="Group 25"/>
          <p:cNvGrpSpPr/>
          <p:nvPr/>
        </p:nvGrpSpPr>
        <p:grpSpPr>
          <a:xfrm>
            <a:off x="5873033" y="5164325"/>
            <a:ext cx="722921" cy="623207"/>
            <a:chOff x="328301" y="3881331"/>
            <a:chExt cx="722921" cy="623207"/>
          </a:xfrm>
        </p:grpSpPr>
        <p:sp>
          <p:nvSpPr>
            <p:cNvPr id="27" name="Hexagon 26"/>
            <p:cNvSpPr/>
            <p:nvPr/>
          </p:nvSpPr>
          <p:spPr bwMode="auto">
            <a:xfrm rot="19780699">
              <a:off x="328301" y="3881331"/>
              <a:ext cx="722921" cy="623207"/>
            </a:xfrm>
            <a:prstGeom prst="hexagon">
              <a:avLst>
                <a:gd name="adj" fmla="val 28905"/>
                <a:gd name="vf" fmla="val 115470"/>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28" name="Picture 2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grpSp>
        <p:nvGrpSpPr>
          <p:cNvPr id="29" name="Group 28"/>
          <p:cNvGrpSpPr/>
          <p:nvPr/>
        </p:nvGrpSpPr>
        <p:grpSpPr>
          <a:xfrm>
            <a:off x="5203561" y="5164325"/>
            <a:ext cx="722921" cy="623207"/>
            <a:chOff x="328301" y="3881331"/>
            <a:chExt cx="722921" cy="623207"/>
          </a:xfrm>
        </p:grpSpPr>
        <p:sp>
          <p:nvSpPr>
            <p:cNvPr id="30" name="Hexagon 29"/>
            <p:cNvSpPr/>
            <p:nvPr/>
          </p:nvSpPr>
          <p:spPr bwMode="auto">
            <a:xfrm rot="19780699">
              <a:off x="328301" y="3881331"/>
              <a:ext cx="722921" cy="623207"/>
            </a:xfrm>
            <a:prstGeom prst="hexagon">
              <a:avLst>
                <a:gd name="adj" fmla="val 28905"/>
                <a:gd name="vf" fmla="val 115470"/>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31" name="Picture 3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grpSp>
        <p:nvGrpSpPr>
          <p:cNvPr id="35" name="Group 34"/>
          <p:cNvGrpSpPr/>
          <p:nvPr/>
        </p:nvGrpSpPr>
        <p:grpSpPr>
          <a:xfrm>
            <a:off x="6224112" y="1731310"/>
            <a:ext cx="722921" cy="623207"/>
            <a:chOff x="328301" y="3881331"/>
            <a:chExt cx="722921" cy="623207"/>
          </a:xfrm>
        </p:grpSpPr>
        <p:sp>
          <p:nvSpPr>
            <p:cNvPr id="36" name="Hexagon 35"/>
            <p:cNvSpPr/>
            <p:nvPr/>
          </p:nvSpPr>
          <p:spPr bwMode="auto">
            <a:xfrm rot="19780699">
              <a:off x="328301" y="3881331"/>
              <a:ext cx="722921" cy="623207"/>
            </a:xfrm>
            <a:prstGeom prst="hexagon">
              <a:avLst>
                <a:gd name="adj" fmla="val 28905"/>
                <a:gd name="vf" fmla="val 11547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37" name="Picture 3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grpSp>
        <p:nvGrpSpPr>
          <p:cNvPr id="38" name="Group 37"/>
          <p:cNvGrpSpPr/>
          <p:nvPr/>
        </p:nvGrpSpPr>
        <p:grpSpPr>
          <a:xfrm>
            <a:off x="5538312" y="1731310"/>
            <a:ext cx="722921" cy="623207"/>
            <a:chOff x="328301" y="3881331"/>
            <a:chExt cx="722921" cy="623207"/>
          </a:xfrm>
        </p:grpSpPr>
        <p:sp>
          <p:nvSpPr>
            <p:cNvPr id="39" name="Hexagon 38"/>
            <p:cNvSpPr/>
            <p:nvPr/>
          </p:nvSpPr>
          <p:spPr bwMode="auto">
            <a:xfrm rot="19780699">
              <a:off x="328301" y="3881331"/>
              <a:ext cx="722921" cy="623207"/>
            </a:xfrm>
            <a:prstGeom prst="hexagon">
              <a:avLst>
                <a:gd name="adj" fmla="val 28905"/>
                <a:gd name="vf" fmla="val 11547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40" name="Picture 3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grpSp>
        <p:nvGrpSpPr>
          <p:cNvPr id="54" name="Group 53"/>
          <p:cNvGrpSpPr/>
          <p:nvPr/>
        </p:nvGrpSpPr>
        <p:grpSpPr>
          <a:xfrm>
            <a:off x="4620058" y="5927272"/>
            <a:ext cx="2948451" cy="864991"/>
            <a:chOff x="3849232" y="5927272"/>
            <a:chExt cx="2948451" cy="864991"/>
          </a:xfrm>
        </p:grpSpPr>
        <p:grpSp>
          <p:nvGrpSpPr>
            <p:cNvPr id="25" name="Group 24"/>
            <p:cNvGrpSpPr/>
            <p:nvPr/>
          </p:nvGrpSpPr>
          <p:grpSpPr>
            <a:xfrm>
              <a:off x="3849232" y="6384280"/>
              <a:ext cx="2948451" cy="407983"/>
              <a:chOff x="-830593" y="6105876"/>
              <a:chExt cx="5019459" cy="694552"/>
            </a:xfrm>
          </p:grpSpPr>
          <p:pic>
            <p:nvPicPr>
              <p:cNvPr id="20" name="Picture 19"/>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877326" y="6105876"/>
                <a:ext cx="1607803" cy="694552"/>
              </a:xfrm>
              <a:prstGeom prst="roundRect">
                <a:avLst/>
              </a:prstGeom>
              <a:ln>
                <a:solidFill>
                  <a:schemeClr val="bg2">
                    <a:lumMod val="75000"/>
                  </a:schemeClr>
                </a:solidFill>
              </a:ln>
            </p:spPr>
          </p:pic>
          <p:pic>
            <p:nvPicPr>
              <p:cNvPr id="21" name="Picture 20"/>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2581063" y="6105876"/>
                <a:ext cx="1607803" cy="694552"/>
              </a:xfrm>
              <a:prstGeom prst="roundRect">
                <a:avLst/>
              </a:prstGeom>
              <a:ln>
                <a:solidFill>
                  <a:schemeClr val="bg2">
                    <a:lumMod val="75000"/>
                  </a:schemeClr>
                </a:solidFill>
              </a:ln>
            </p:spPr>
          </p:pic>
          <p:pic>
            <p:nvPicPr>
              <p:cNvPr id="48" name="Picture 47"/>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830593" y="6105876"/>
                <a:ext cx="1607803" cy="694552"/>
              </a:xfrm>
              <a:prstGeom prst="roundRect">
                <a:avLst/>
              </a:prstGeom>
              <a:ln>
                <a:solidFill>
                  <a:schemeClr val="bg2">
                    <a:lumMod val="75000"/>
                  </a:schemeClr>
                </a:solidFill>
              </a:ln>
            </p:spPr>
          </p:pic>
        </p:grpSp>
        <p:grpSp>
          <p:nvGrpSpPr>
            <p:cNvPr id="49" name="Group 48"/>
            <p:cNvGrpSpPr/>
            <p:nvPr/>
          </p:nvGrpSpPr>
          <p:grpSpPr>
            <a:xfrm>
              <a:off x="3849232" y="5927272"/>
              <a:ext cx="2948451" cy="407983"/>
              <a:chOff x="-830593" y="6105876"/>
              <a:chExt cx="5019459" cy="694552"/>
            </a:xfrm>
          </p:grpSpPr>
          <p:pic>
            <p:nvPicPr>
              <p:cNvPr id="50" name="Picture 49"/>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877326" y="6105876"/>
                <a:ext cx="1607803" cy="694552"/>
              </a:xfrm>
              <a:prstGeom prst="roundRect">
                <a:avLst/>
              </a:prstGeom>
              <a:ln>
                <a:solidFill>
                  <a:schemeClr val="bg2">
                    <a:lumMod val="75000"/>
                  </a:schemeClr>
                </a:solidFill>
              </a:ln>
            </p:spPr>
          </p:pic>
          <p:pic>
            <p:nvPicPr>
              <p:cNvPr id="51" name="Picture 50"/>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2581063" y="6105876"/>
                <a:ext cx="1607803" cy="694552"/>
              </a:xfrm>
              <a:prstGeom prst="roundRect">
                <a:avLst/>
              </a:prstGeom>
              <a:ln>
                <a:solidFill>
                  <a:schemeClr val="bg2">
                    <a:lumMod val="75000"/>
                  </a:schemeClr>
                </a:solidFill>
              </a:ln>
            </p:spPr>
          </p:pic>
          <p:pic>
            <p:nvPicPr>
              <p:cNvPr id="53" name="Picture 52"/>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830593" y="6105876"/>
                <a:ext cx="1607803" cy="694552"/>
              </a:xfrm>
              <a:prstGeom prst="roundRect">
                <a:avLst/>
              </a:prstGeom>
              <a:ln>
                <a:solidFill>
                  <a:schemeClr val="bg2">
                    <a:lumMod val="75000"/>
                  </a:schemeClr>
                </a:solidFill>
              </a:ln>
            </p:spPr>
          </p:pic>
        </p:grpSp>
      </p:grpSp>
      <p:grpSp>
        <p:nvGrpSpPr>
          <p:cNvPr id="32" name="Group 31"/>
          <p:cNvGrpSpPr/>
          <p:nvPr/>
        </p:nvGrpSpPr>
        <p:grpSpPr>
          <a:xfrm>
            <a:off x="5875869" y="1141127"/>
            <a:ext cx="722921" cy="623207"/>
            <a:chOff x="328301" y="3881331"/>
            <a:chExt cx="722921" cy="623207"/>
          </a:xfrm>
        </p:grpSpPr>
        <p:sp>
          <p:nvSpPr>
            <p:cNvPr id="33" name="Hexagon 32"/>
            <p:cNvSpPr/>
            <p:nvPr/>
          </p:nvSpPr>
          <p:spPr bwMode="auto">
            <a:xfrm rot="19780699">
              <a:off x="328301" y="3881331"/>
              <a:ext cx="722921" cy="623207"/>
            </a:xfrm>
            <a:prstGeom prst="hexagon">
              <a:avLst>
                <a:gd name="adj" fmla="val 28905"/>
                <a:gd name="vf" fmla="val 11547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34" name="Picture 3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grpSp>
        <p:nvGrpSpPr>
          <p:cNvPr id="65" name="Group 64"/>
          <p:cNvGrpSpPr/>
          <p:nvPr/>
        </p:nvGrpSpPr>
        <p:grpSpPr>
          <a:xfrm>
            <a:off x="5191583" y="1144330"/>
            <a:ext cx="722921" cy="623207"/>
            <a:chOff x="328301" y="3881331"/>
            <a:chExt cx="722921" cy="623207"/>
          </a:xfrm>
        </p:grpSpPr>
        <p:sp>
          <p:nvSpPr>
            <p:cNvPr id="66" name="Hexagon 65"/>
            <p:cNvSpPr/>
            <p:nvPr/>
          </p:nvSpPr>
          <p:spPr bwMode="auto">
            <a:xfrm rot="19780699">
              <a:off x="328301" y="3881331"/>
              <a:ext cx="722921" cy="623207"/>
            </a:xfrm>
            <a:prstGeom prst="hexagon">
              <a:avLst>
                <a:gd name="adj" fmla="val 28905"/>
                <a:gd name="vf" fmla="val 115470"/>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67" name="Picture 6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grpSp>
        <p:nvGrpSpPr>
          <p:cNvPr id="68" name="Group 67"/>
          <p:cNvGrpSpPr/>
          <p:nvPr/>
        </p:nvGrpSpPr>
        <p:grpSpPr>
          <a:xfrm>
            <a:off x="4847372" y="1720686"/>
            <a:ext cx="722921" cy="623207"/>
            <a:chOff x="328301" y="3881331"/>
            <a:chExt cx="722921" cy="623207"/>
          </a:xfrm>
        </p:grpSpPr>
        <p:sp>
          <p:nvSpPr>
            <p:cNvPr id="69" name="Hexagon 68"/>
            <p:cNvSpPr/>
            <p:nvPr/>
          </p:nvSpPr>
          <p:spPr bwMode="auto">
            <a:xfrm rot="19780699">
              <a:off x="328301" y="3881331"/>
              <a:ext cx="722921" cy="623207"/>
            </a:xfrm>
            <a:prstGeom prst="hexagon">
              <a:avLst>
                <a:gd name="adj" fmla="val 28905"/>
                <a:gd name="vf" fmla="val 115470"/>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70" name="Picture 6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spTree>
    <p:extLst>
      <p:ext uri="{BB962C8B-B14F-4D97-AF65-F5344CB8AC3E}">
        <p14:creationId xmlns:p14="http://schemas.microsoft.com/office/powerpoint/2010/main" val="1454638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750"/>
                                        <p:tgtEl>
                                          <p:spTgt spid="4"/>
                                        </p:tgtEl>
                                      </p:cBhvr>
                                    </p:animEffect>
                                    <p:anim calcmode="lin" valueType="num">
                                      <p:cBhvr>
                                        <p:cTn id="8" dur="750" fill="hold"/>
                                        <p:tgtEl>
                                          <p:spTgt spid="4"/>
                                        </p:tgtEl>
                                        <p:attrNameLst>
                                          <p:attrName>ppt_x</p:attrName>
                                        </p:attrNameLst>
                                      </p:cBhvr>
                                      <p:tavLst>
                                        <p:tav tm="0">
                                          <p:val>
                                            <p:strVal val="#ppt_x"/>
                                          </p:val>
                                        </p:tav>
                                        <p:tav tm="100000">
                                          <p:val>
                                            <p:strVal val="#ppt_x"/>
                                          </p:val>
                                        </p:tav>
                                      </p:tavLst>
                                    </p:anim>
                                    <p:anim calcmode="lin" valueType="num">
                                      <p:cBhvr>
                                        <p:cTn id="9" dur="75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10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1500"/>
                                        <p:tgtEl>
                                          <p:spTgt spid="11"/>
                                        </p:tgtEl>
                                      </p:cBhvr>
                                    </p:animEffect>
                                    <p:anim calcmode="lin" valueType="num">
                                      <p:cBhvr>
                                        <p:cTn id="13" dur="1500" fill="hold"/>
                                        <p:tgtEl>
                                          <p:spTgt spid="11"/>
                                        </p:tgtEl>
                                        <p:attrNameLst>
                                          <p:attrName>ppt_x</p:attrName>
                                        </p:attrNameLst>
                                      </p:cBhvr>
                                      <p:tavLst>
                                        <p:tav tm="0">
                                          <p:val>
                                            <p:strVal val="#ppt_x"/>
                                          </p:val>
                                        </p:tav>
                                        <p:tav tm="100000">
                                          <p:val>
                                            <p:strVal val="#ppt_x"/>
                                          </p:val>
                                        </p:tav>
                                      </p:tavLst>
                                    </p:anim>
                                    <p:anim calcmode="lin" valueType="num">
                                      <p:cBhvr>
                                        <p:cTn id="14" dur="1500" fill="hold"/>
                                        <p:tgtEl>
                                          <p:spTgt spid="11"/>
                                        </p:tgtEl>
                                        <p:attrNameLst>
                                          <p:attrName>ppt_y</p:attrName>
                                        </p:attrNameLst>
                                      </p:cBhvr>
                                      <p:tavLst>
                                        <p:tav tm="0">
                                          <p:val>
                                            <p:strVal val="#ppt_y+.1"/>
                                          </p:val>
                                        </p:tav>
                                        <p:tav tm="100000">
                                          <p:val>
                                            <p:strVal val="#ppt_y"/>
                                          </p:val>
                                        </p:tav>
                                      </p:tavLst>
                                    </p:anim>
                                  </p:childTnLst>
                                </p:cTn>
                              </p:par>
                              <p:par>
                                <p:cTn id="15" presetID="10" presetClass="entr" presetSubtype="0" fill="hold" grpId="0" nodeType="withEffect">
                                  <p:stCondLst>
                                    <p:cond delay="10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2000"/>
                                        <p:tgtEl>
                                          <p:spTgt spid="8"/>
                                        </p:tgtEl>
                                      </p:cBhvr>
                                    </p:animEffect>
                                  </p:childTnLst>
                                </p:cTn>
                              </p:par>
                              <p:par>
                                <p:cTn id="18" presetID="42" presetClass="entr" presetSubtype="0" fill="hold" grpId="0" nodeType="withEffect">
                                  <p:stCondLst>
                                    <p:cond delay="20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1500"/>
                                        <p:tgtEl>
                                          <p:spTgt spid="9"/>
                                        </p:tgtEl>
                                      </p:cBhvr>
                                    </p:animEffect>
                                    <p:anim calcmode="lin" valueType="num">
                                      <p:cBhvr>
                                        <p:cTn id="21" dur="1500" fill="hold"/>
                                        <p:tgtEl>
                                          <p:spTgt spid="9"/>
                                        </p:tgtEl>
                                        <p:attrNameLst>
                                          <p:attrName>ppt_x</p:attrName>
                                        </p:attrNameLst>
                                      </p:cBhvr>
                                      <p:tavLst>
                                        <p:tav tm="0">
                                          <p:val>
                                            <p:strVal val="#ppt_x"/>
                                          </p:val>
                                        </p:tav>
                                        <p:tav tm="100000">
                                          <p:val>
                                            <p:strVal val="#ppt_x"/>
                                          </p:val>
                                        </p:tav>
                                      </p:tavLst>
                                    </p:anim>
                                    <p:anim calcmode="lin" valueType="num">
                                      <p:cBhvr>
                                        <p:cTn id="22" dur="1500" fill="hold"/>
                                        <p:tgtEl>
                                          <p:spTgt spid="9"/>
                                        </p:tgtEl>
                                        <p:attrNameLst>
                                          <p:attrName>ppt_y</p:attrName>
                                        </p:attrNameLst>
                                      </p:cBhvr>
                                      <p:tavLst>
                                        <p:tav tm="0">
                                          <p:val>
                                            <p:strVal val="#ppt_y+.1"/>
                                          </p:val>
                                        </p:tav>
                                        <p:tav tm="100000">
                                          <p:val>
                                            <p:strVal val="#ppt_y"/>
                                          </p:val>
                                        </p:tav>
                                      </p:tavLst>
                                    </p:anim>
                                  </p:childTnLst>
                                </p:cTn>
                              </p:par>
                              <p:par>
                                <p:cTn id="23" presetID="42" presetClass="entr" presetSubtype="0" fill="hold" grpId="0" nodeType="withEffect">
                                  <p:stCondLst>
                                    <p:cond delay="300"/>
                                  </p:stCondLst>
                                  <p:childTnLst>
                                    <p:set>
                                      <p:cBhvr>
                                        <p:cTn id="24" dur="1" fill="hold">
                                          <p:stCondLst>
                                            <p:cond delay="0"/>
                                          </p:stCondLst>
                                        </p:cTn>
                                        <p:tgtEl>
                                          <p:spTgt spid="71"/>
                                        </p:tgtEl>
                                        <p:attrNameLst>
                                          <p:attrName>style.visibility</p:attrName>
                                        </p:attrNameLst>
                                      </p:cBhvr>
                                      <p:to>
                                        <p:strVal val="visible"/>
                                      </p:to>
                                    </p:set>
                                    <p:animEffect transition="in" filter="fade">
                                      <p:cBhvr>
                                        <p:cTn id="25" dur="1000"/>
                                        <p:tgtEl>
                                          <p:spTgt spid="71"/>
                                        </p:tgtEl>
                                      </p:cBhvr>
                                    </p:animEffect>
                                    <p:anim calcmode="lin" valueType="num">
                                      <p:cBhvr>
                                        <p:cTn id="26" dur="1000" fill="hold"/>
                                        <p:tgtEl>
                                          <p:spTgt spid="71"/>
                                        </p:tgtEl>
                                        <p:attrNameLst>
                                          <p:attrName>ppt_x</p:attrName>
                                        </p:attrNameLst>
                                      </p:cBhvr>
                                      <p:tavLst>
                                        <p:tav tm="0">
                                          <p:val>
                                            <p:strVal val="#ppt_x"/>
                                          </p:val>
                                        </p:tav>
                                        <p:tav tm="100000">
                                          <p:val>
                                            <p:strVal val="#ppt_x"/>
                                          </p:val>
                                        </p:tav>
                                      </p:tavLst>
                                    </p:anim>
                                    <p:anim calcmode="lin" valueType="num">
                                      <p:cBhvr>
                                        <p:cTn id="27" dur="1000" fill="hold"/>
                                        <p:tgtEl>
                                          <p:spTgt spid="71"/>
                                        </p:tgtEl>
                                        <p:attrNameLst>
                                          <p:attrName>ppt_y</p:attrName>
                                        </p:attrNameLst>
                                      </p:cBhvr>
                                      <p:tavLst>
                                        <p:tav tm="0">
                                          <p:val>
                                            <p:strVal val="#ppt_y+.1"/>
                                          </p:val>
                                        </p:tav>
                                        <p:tav tm="100000">
                                          <p:val>
                                            <p:strVal val="#ppt_y"/>
                                          </p:val>
                                        </p:tav>
                                      </p:tavLst>
                                    </p:anim>
                                  </p:childTnLst>
                                </p:cTn>
                              </p:par>
                              <p:par>
                                <p:cTn id="28" presetID="10" presetClass="entr" presetSubtype="0" fill="hold" grpId="0" nodeType="withEffect">
                                  <p:stCondLst>
                                    <p:cond delay="300"/>
                                  </p:stCondLst>
                                  <p:childTnLst>
                                    <p:set>
                                      <p:cBhvr>
                                        <p:cTn id="29" dur="1" fill="hold">
                                          <p:stCondLst>
                                            <p:cond delay="0"/>
                                          </p:stCondLst>
                                        </p:cTn>
                                        <p:tgtEl>
                                          <p:spTgt spid="18"/>
                                        </p:tgtEl>
                                        <p:attrNameLst>
                                          <p:attrName>style.visibility</p:attrName>
                                        </p:attrNameLst>
                                      </p:cBhvr>
                                      <p:to>
                                        <p:strVal val="visible"/>
                                      </p:to>
                                    </p:set>
                                    <p:animEffect transition="in" filter="fade">
                                      <p:cBhvr>
                                        <p:cTn id="30" dur="1000"/>
                                        <p:tgtEl>
                                          <p:spTgt spid="18"/>
                                        </p:tgtEl>
                                      </p:cBhvr>
                                    </p:animEffect>
                                  </p:childTnLst>
                                </p:cTn>
                              </p:par>
                              <p:par>
                                <p:cTn id="31" presetID="22" presetClass="entr" presetSubtype="1" fill="hold" grpId="0" nodeType="withEffect">
                                  <p:stCondLst>
                                    <p:cond delay="300"/>
                                  </p:stCondLst>
                                  <p:childTnLst>
                                    <p:set>
                                      <p:cBhvr>
                                        <p:cTn id="32" dur="1" fill="hold">
                                          <p:stCondLst>
                                            <p:cond delay="0"/>
                                          </p:stCondLst>
                                        </p:cTn>
                                        <p:tgtEl>
                                          <p:spTgt spid="23"/>
                                        </p:tgtEl>
                                        <p:attrNameLst>
                                          <p:attrName>style.visibility</p:attrName>
                                        </p:attrNameLst>
                                      </p:cBhvr>
                                      <p:to>
                                        <p:strVal val="visible"/>
                                      </p:to>
                                    </p:set>
                                    <p:animEffect transition="in" filter="wipe(up)">
                                      <p:cBhvr>
                                        <p:cTn id="33" dur="500"/>
                                        <p:tgtEl>
                                          <p:spTgt spid="23"/>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500"/>
                                        <p:tgtEl>
                                          <p:spTgt spid="14"/>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fade">
                                      <p:cBhvr>
                                        <p:cTn id="39" dur="1000"/>
                                        <p:tgtEl>
                                          <p:spTgt spid="16"/>
                                        </p:tgtEl>
                                      </p:cBhvr>
                                    </p:animEffect>
                                  </p:childTnLst>
                                </p:cTn>
                              </p:par>
                              <p:par>
                                <p:cTn id="40" presetID="10" presetClass="entr" presetSubtype="0" fill="hold" nodeType="withEffect">
                                  <p:stCondLst>
                                    <p:cond delay="0"/>
                                  </p:stCondLst>
                                  <p:childTnLst>
                                    <p:set>
                                      <p:cBhvr>
                                        <p:cTn id="41" dur="1" fill="hold">
                                          <p:stCondLst>
                                            <p:cond delay="0"/>
                                          </p:stCondLst>
                                        </p:cTn>
                                        <p:tgtEl>
                                          <p:spTgt spid="54"/>
                                        </p:tgtEl>
                                        <p:attrNameLst>
                                          <p:attrName>style.visibility</p:attrName>
                                        </p:attrNameLst>
                                      </p:cBhvr>
                                      <p:to>
                                        <p:strVal val="visible"/>
                                      </p:to>
                                    </p:set>
                                    <p:animEffect transition="in" filter="fade">
                                      <p:cBhvr>
                                        <p:cTn id="42" dur="500"/>
                                        <p:tgtEl>
                                          <p:spTgt spid="54"/>
                                        </p:tgtEl>
                                      </p:cBhvr>
                                    </p:animEffect>
                                  </p:childTnLst>
                                </p:cTn>
                              </p:par>
                            </p:childTnLst>
                          </p:cTn>
                        </p:par>
                        <p:par>
                          <p:cTn id="43" fill="hold">
                            <p:stCondLst>
                              <p:cond delay="2100"/>
                            </p:stCondLst>
                            <p:childTnLst>
                              <p:par>
                                <p:cTn id="44" presetID="10" presetClass="entr" presetSubtype="0" fill="hold" nodeType="afterEffect">
                                  <p:stCondLst>
                                    <p:cond delay="0"/>
                                  </p:stCondLst>
                                  <p:childTnLst>
                                    <p:set>
                                      <p:cBhvr>
                                        <p:cTn id="45" dur="1" fill="hold">
                                          <p:stCondLst>
                                            <p:cond delay="0"/>
                                          </p:stCondLst>
                                        </p:cTn>
                                        <p:tgtEl>
                                          <p:spTgt spid="65"/>
                                        </p:tgtEl>
                                        <p:attrNameLst>
                                          <p:attrName>style.visibility</p:attrName>
                                        </p:attrNameLst>
                                      </p:cBhvr>
                                      <p:to>
                                        <p:strVal val="visible"/>
                                      </p:to>
                                    </p:set>
                                    <p:animEffect transition="in" filter="fade">
                                      <p:cBhvr>
                                        <p:cTn id="46" dur="500"/>
                                        <p:tgtEl>
                                          <p:spTgt spid="65"/>
                                        </p:tgtEl>
                                      </p:cBhvr>
                                    </p:animEffect>
                                  </p:childTnLst>
                                </p:cTn>
                              </p:par>
                              <p:par>
                                <p:cTn id="47" presetID="10" presetClass="entr" presetSubtype="0" fill="hold" nodeType="withEffect">
                                  <p:stCondLst>
                                    <p:cond delay="100"/>
                                  </p:stCondLst>
                                  <p:childTnLst>
                                    <p:set>
                                      <p:cBhvr>
                                        <p:cTn id="48" dur="1" fill="hold">
                                          <p:stCondLst>
                                            <p:cond delay="0"/>
                                          </p:stCondLst>
                                        </p:cTn>
                                        <p:tgtEl>
                                          <p:spTgt spid="35"/>
                                        </p:tgtEl>
                                        <p:attrNameLst>
                                          <p:attrName>style.visibility</p:attrName>
                                        </p:attrNameLst>
                                      </p:cBhvr>
                                      <p:to>
                                        <p:strVal val="visible"/>
                                      </p:to>
                                    </p:set>
                                    <p:animEffect transition="in" filter="fade">
                                      <p:cBhvr>
                                        <p:cTn id="49" dur="500"/>
                                        <p:tgtEl>
                                          <p:spTgt spid="35"/>
                                        </p:tgtEl>
                                      </p:cBhvr>
                                    </p:animEffect>
                                  </p:childTnLst>
                                </p:cTn>
                              </p:par>
                              <p:par>
                                <p:cTn id="50" presetID="10" presetClass="entr" presetSubtype="0" fill="hold" nodeType="withEffect">
                                  <p:stCondLst>
                                    <p:cond delay="200"/>
                                  </p:stCondLst>
                                  <p:childTnLst>
                                    <p:set>
                                      <p:cBhvr>
                                        <p:cTn id="51" dur="1" fill="hold">
                                          <p:stCondLst>
                                            <p:cond delay="0"/>
                                          </p:stCondLst>
                                        </p:cTn>
                                        <p:tgtEl>
                                          <p:spTgt spid="38"/>
                                        </p:tgtEl>
                                        <p:attrNameLst>
                                          <p:attrName>style.visibility</p:attrName>
                                        </p:attrNameLst>
                                      </p:cBhvr>
                                      <p:to>
                                        <p:strVal val="visible"/>
                                      </p:to>
                                    </p:set>
                                    <p:animEffect transition="in" filter="fade">
                                      <p:cBhvr>
                                        <p:cTn id="52" dur="500"/>
                                        <p:tgtEl>
                                          <p:spTgt spid="38"/>
                                        </p:tgtEl>
                                      </p:cBhvr>
                                    </p:animEffect>
                                  </p:childTnLst>
                                </p:cTn>
                              </p:par>
                              <p:par>
                                <p:cTn id="53" presetID="10" presetClass="entr" presetSubtype="0" fill="hold" nodeType="withEffect">
                                  <p:stCondLst>
                                    <p:cond delay="300"/>
                                  </p:stCondLst>
                                  <p:childTnLst>
                                    <p:set>
                                      <p:cBhvr>
                                        <p:cTn id="54" dur="1" fill="hold">
                                          <p:stCondLst>
                                            <p:cond delay="0"/>
                                          </p:stCondLst>
                                        </p:cTn>
                                        <p:tgtEl>
                                          <p:spTgt spid="68"/>
                                        </p:tgtEl>
                                        <p:attrNameLst>
                                          <p:attrName>style.visibility</p:attrName>
                                        </p:attrNameLst>
                                      </p:cBhvr>
                                      <p:to>
                                        <p:strVal val="visible"/>
                                      </p:to>
                                    </p:set>
                                    <p:animEffect transition="in" filter="fade">
                                      <p:cBhvr>
                                        <p:cTn id="55" dur="500"/>
                                        <p:tgtEl>
                                          <p:spTgt spid="68"/>
                                        </p:tgtEl>
                                      </p:cBhvr>
                                    </p:animEffect>
                                  </p:childTnLst>
                                </p:cTn>
                              </p:par>
                              <p:par>
                                <p:cTn id="56" presetID="10" presetClass="entr" presetSubtype="0" fill="hold" nodeType="withEffect">
                                  <p:stCondLst>
                                    <p:cond delay="400"/>
                                  </p:stCondLst>
                                  <p:childTnLst>
                                    <p:set>
                                      <p:cBhvr>
                                        <p:cTn id="57" dur="1" fill="hold">
                                          <p:stCondLst>
                                            <p:cond delay="0"/>
                                          </p:stCondLst>
                                        </p:cTn>
                                        <p:tgtEl>
                                          <p:spTgt spid="32"/>
                                        </p:tgtEl>
                                        <p:attrNameLst>
                                          <p:attrName>style.visibility</p:attrName>
                                        </p:attrNameLst>
                                      </p:cBhvr>
                                      <p:to>
                                        <p:strVal val="visible"/>
                                      </p:to>
                                    </p:set>
                                    <p:animEffect transition="in" filter="fade">
                                      <p:cBhvr>
                                        <p:cTn id="58" dur="500"/>
                                        <p:tgtEl>
                                          <p:spTgt spid="32"/>
                                        </p:tgtEl>
                                      </p:cBhvr>
                                    </p:animEffect>
                                  </p:childTnLst>
                                </p:cTn>
                              </p:par>
                            </p:childTnLst>
                          </p:cTn>
                        </p:par>
                        <p:par>
                          <p:cTn id="59" fill="hold">
                            <p:stCondLst>
                              <p:cond delay="3000"/>
                            </p:stCondLst>
                            <p:childTnLst>
                              <p:par>
                                <p:cTn id="60" presetID="10" presetClass="entr" presetSubtype="0" fill="hold" nodeType="afterEffect">
                                  <p:stCondLst>
                                    <p:cond delay="0"/>
                                  </p:stCondLst>
                                  <p:childTnLst>
                                    <p:set>
                                      <p:cBhvr>
                                        <p:cTn id="61" dur="1" fill="hold">
                                          <p:stCondLst>
                                            <p:cond delay="0"/>
                                          </p:stCondLst>
                                        </p:cTn>
                                        <p:tgtEl>
                                          <p:spTgt spid="29"/>
                                        </p:tgtEl>
                                        <p:attrNameLst>
                                          <p:attrName>style.visibility</p:attrName>
                                        </p:attrNameLst>
                                      </p:cBhvr>
                                      <p:to>
                                        <p:strVal val="visible"/>
                                      </p:to>
                                    </p:set>
                                    <p:animEffect transition="in" filter="fade">
                                      <p:cBhvr>
                                        <p:cTn id="62" dur="500"/>
                                        <p:tgtEl>
                                          <p:spTgt spid="29"/>
                                        </p:tgtEl>
                                      </p:cBhvr>
                                    </p:animEffect>
                                  </p:childTnLst>
                                </p:cTn>
                              </p:par>
                              <p:par>
                                <p:cTn id="63" presetID="10" presetClass="entr" presetSubtype="0" fill="hold" nodeType="withEffect">
                                  <p:stCondLst>
                                    <p:cond delay="100"/>
                                  </p:stCondLst>
                                  <p:childTnLst>
                                    <p:set>
                                      <p:cBhvr>
                                        <p:cTn id="64" dur="1" fill="hold">
                                          <p:stCondLst>
                                            <p:cond delay="0"/>
                                          </p:stCondLst>
                                        </p:cTn>
                                        <p:tgtEl>
                                          <p:spTgt spid="6"/>
                                        </p:tgtEl>
                                        <p:attrNameLst>
                                          <p:attrName>style.visibility</p:attrName>
                                        </p:attrNameLst>
                                      </p:cBhvr>
                                      <p:to>
                                        <p:strVal val="visible"/>
                                      </p:to>
                                    </p:set>
                                    <p:animEffect transition="in" filter="fade">
                                      <p:cBhvr>
                                        <p:cTn id="65" dur="500"/>
                                        <p:tgtEl>
                                          <p:spTgt spid="6"/>
                                        </p:tgtEl>
                                      </p:cBhvr>
                                    </p:animEffect>
                                  </p:childTnLst>
                                </p:cTn>
                              </p:par>
                              <p:par>
                                <p:cTn id="66" presetID="10" presetClass="entr" presetSubtype="0" fill="hold" nodeType="withEffect">
                                  <p:stCondLst>
                                    <p:cond delay="200"/>
                                  </p:stCondLst>
                                  <p:childTnLst>
                                    <p:set>
                                      <p:cBhvr>
                                        <p:cTn id="67" dur="1" fill="hold">
                                          <p:stCondLst>
                                            <p:cond delay="0"/>
                                          </p:stCondLst>
                                        </p:cTn>
                                        <p:tgtEl>
                                          <p:spTgt spid="26"/>
                                        </p:tgtEl>
                                        <p:attrNameLst>
                                          <p:attrName>style.visibility</p:attrName>
                                        </p:attrNameLst>
                                      </p:cBhvr>
                                      <p:to>
                                        <p:strVal val="visible"/>
                                      </p:to>
                                    </p:set>
                                    <p:animEffect transition="in" filter="fade">
                                      <p:cBhvr>
                                        <p:cTn id="68" dur="500"/>
                                        <p:tgtEl>
                                          <p:spTgt spid="26"/>
                                        </p:tgtEl>
                                      </p:cBhvr>
                                    </p:animEffect>
                                  </p:childTnLst>
                                </p:cTn>
                              </p:par>
                            </p:childTnLst>
                          </p:cTn>
                        </p:par>
                      </p:childTnLst>
                    </p:cTn>
                  </p:par>
                  <p:par>
                    <p:cTn id="69" fill="hold">
                      <p:stCondLst>
                        <p:cond delay="indefinite"/>
                      </p:stCondLst>
                      <p:childTnLst>
                        <p:par>
                          <p:cTn id="70" fill="hold">
                            <p:stCondLst>
                              <p:cond delay="0"/>
                            </p:stCondLst>
                            <p:childTnLst>
                              <p:par>
                                <p:cTn id="71" presetID="64" presetClass="path" presetSubtype="0" accel="50000" decel="50000" fill="hold" nodeType="clickEffect">
                                  <p:stCondLst>
                                    <p:cond delay="0"/>
                                  </p:stCondLst>
                                  <p:childTnLst>
                                    <p:animMotion origin="layout" path="M 2.14872E-7 -4.8623E-6 L 0.00091 -0.5869 " pathEditMode="relative" rAng="0" ptsTypes="AA">
                                      <p:cBhvr>
                                        <p:cTn id="72" dur="2000" fill="hold"/>
                                        <p:tgtEl>
                                          <p:spTgt spid="6"/>
                                        </p:tgtEl>
                                        <p:attrNameLst>
                                          <p:attrName>ppt_x</p:attrName>
                                          <p:attrName>ppt_y</p:attrName>
                                        </p:attrNameLst>
                                      </p:cBhvr>
                                      <p:rCtr x="39" y="-29345"/>
                                    </p:animMotion>
                                  </p:childTnLst>
                                </p:cTn>
                              </p:par>
                            </p:childTnLst>
                          </p:cTn>
                        </p:par>
                      </p:childTnLst>
                    </p:cTn>
                  </p:par>
                  <p:par>
                    <p:cTn id="73" fill="hold">
                      <p:stCondLst>
                        <p:cond delay="indefinite"/>
                      </p:stCondLst>
                      <p:childTnLst>
                        <p:par>
                          <p:cTn id="74" fill="hold">
                            <p:stCondLst>
                              <p:cond delay="0"/>
                            </p:stCondLst>
                            <p:childTnLst>
                              <p:par>
                                <p:cTn id="75" presetID="64" presetClass="path" presetSubtype="0" accel="50000" decel="50000" fill="hold" nodeType="clickEffect">
                                  <p:stCondLst>
                                    <p:cond delay="0"/>
                                  </p:stCondLst>
                                  <p:childTnLst>
                                    <p:animMotion origin="layout" path="M 8.24326E-7 2.27494E-6 L -0.0267 0.50196 " pathEditMode="relative" rAng="0" ptsTypes="AA">
                                      <p:cBhvr>
                                        <p:cTn id="76" dur="2000" fill="hold"/>
                                        <p:tgtEl>
                                          <p:spTgt spid="68"/>
                                        </p:tgtEl>
                                        <p:attrNameLst>
                                          <p:attrName>ppt_x</p:attrName>
                                          <p:attrName>ppt_y</p:attrName>
                                        </p:attrNameLst>
                                      </p:cBhvr>
                                      <p:rCtr x="-1341" y="2508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animBg="1"/>
      <p:bldP spid="4" grpId="0" animBg="1"/>
      <p:bldP spid="8" grpId="0" animBg="1"/>
      <p:bldP spid="9" grpId="0" animBg="1"/>
      <p:bldP spid="11" grpId="0" animBg="1"/>
      <p:bldP spid="23" grpId="0" animBg="1"/>
      <p:bldP spid="14" grpId="0" animBg="1"/>
      <p:bldP spid="16" grpId="0"/>
      <p:bldP spid="1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Rounded Rectangle 70"/>
          <p:cNvSpPr/>
          <p:nvPr/>
        </p:nvSpPr>
        <p:spPr bwMode="auto">
          <a:xfrm>
            <a:off x="5901129" y="1168309"/>
            <a:ext cx="2938071" cy="1462226"/>
          </a:xfrm>
          <a:prstGeom prst="round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a:solidFill>
                <a:srgbClr val="FFFFFF"/>
              </a:solidFill>
            </a:endParaRPr>
          </a:p>
        </p:txBody>
      </p:sp>
      <p:sp>
        <p:nvSpPr>
          <p:cNvPr id="4" name="Rounded Rectangle 3"/>
          <p:cNvSpPr/>
          <p:nvPr/>
        </p:nvSpPr>
        <p:spPr bwMode="auto">
          <a:xfrm>
            <a:off x="3885013" y="1034176"/>
            <a:ext cx="3036794" cy="1671716"/>
          </a:xfrm>
          <a:prstGeom prst="roundRect">
            <a:avLst>
              <a:gd name="adj" fmla="val 19324"/>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a:solidFill>
                <a:srgbClr val="FFFFFF"/>
              </a:solidFill>
            </a:endParaRPr>
          </a:p>
        </p:txBody>
      </p:sp>
      <p:sp>
        <p:nvSpPr>
          <p:cNvPr id="8" name="Rounded Rectangle 7"/>
          <p:cNvSpPr/>
          <p:nvPr/>
        </p:nvSpPr>
        <p:spPr bwMode="auto">
          <a:xfrm>
            <a:off x="4406384" y="768541"/>
            <a:ext cx="3412342" cy="2243600"/>
          </a:xfrm>
          <a:prstGeom prst="round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a:solidFill>
                <a:srgbClr val="FFFFFF"/>
              </a:solidFill>
            </a:endParaRPr>
          </a:p>
        </p:txBody>
      </p:sp>
      <p:sp>
        <p:nvSpPr>
          <p:cNvPr id="9" name="Rounded Rectangle 8"/>
          <p:cNvSpPr/>
          <p:nvPr/>
        </p:nvSpPr>
        <p:spPr bwMode="auto">
          <a:xfrm>
            <a:off x="3522611" y="1659427"/>
            <a:ext cx="2714910" cy="1211885"/>
          </a:xfrm>
          <a:prstGeom prst="round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a:solidFill>
                <a:srgbClr val="FFFFFF"/>
              </a:solidFill>
            </a:endParaRPr>
          </a:p>
        </p:txBody>
      </p:sp>
      <p:sp>
        <p:nvSpPr>
          <p:cNvPr id="11" name="Rounded Rectangle 10"/>
          <p:cNvSpPr/>
          <p:nvPr/>
        </p:nvSpPr>
        <p:spPr bwMode="auto">
          <a:xfrm>
            <a:off x="6567364" y="977230"/>
            <a:ext cx="1800131" cy="900686"/>
          </a:xfrm>
          <a:prstGeom prst="roundRect">
            <a:avLst>
              <a:gd name="adj" fmla="val 19324"/>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a:solidFill>
                <a:srgbClr val="FFFFFF"/>
              </a:solidFill>
            </a:endParaRPr>
          </a:p>
        </p:txBody>
      </p:sp>
      <p:sp>
        <p:nvSpPr>
          <p:cNvPr id="23" name="Rounded Rectangle 22"/>
          <p:cNvSpPr/>
          <p:nvPr/>
        </p:nvSpPr>
        <p:spPr bwMode="auto">
          <a:xfrm>
            <a:off x="4026534" y="5012872"/>
            <a:ext cx="4112093" cy="2114550"/>
          </a:xfrm>
          <a:prstGeom prst="roundRect">
            <a:avLst>
              <a:gd name="adj" fmla="val 6579"/>
            </a:avLst>
          </a:prstGeom>
          <a:noFill/>
          <a:ln w="28575">
            <a:solidFill>
              <a:schemeClr val="bg1">
                <a:lumMod val="75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nvGrpSpPr>
          <p:cNvPr id="6" name="Group 5"/>
          <p:cNvGrpSpPr/>
          <p:nvPr/>
        </p:nvGrpSpPr>
        <p:grpSpPr>
          <a:xfrm>
            <a:off x="4532292" y="5164325"/>
            <a:ext cx="722921" cy="623207"/>
            <a:chOff x="328301" y="3881331"/>
            <a:chExt cx="722921" cy="623207"/>
          </a:xfrm>
        </p:grpSpPr>
        <p:sp>
          <p:nvSpPr>
            <p:cNvPr id="5" name="Hexagon 4"/>
            <p:cNvSpPr/>
            <p:nvPr/>
          </p:nvSpPr>
          <p:spPr bwMode="auto">
            <a:xfrm rot="19780699">
              <a:off x="328301" y="3881331"/>
              <a:ext cx="722921" cy="623207"/>
            </a:xfrm>
            <a:prstGeom prst="hexagon">
              <a:avLst>
                <a:gd name="adj" fmla="val 28905"/>
                <a:gd name="vf" fmla="val 115470"/>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sp>
        <p:nvSpPr>
          <p:cNvPr id="14" name="Oval 13"/>
          <p:cNvSpPr/>
          <p:nvPr/>
        </p:nvSpPr>
        <p:spPr bwMode="auto">
          <a:xfrm>
            <a:off x="5299307" y="880599"/>
            <a:ext cx="108857" cy="108857"/>
          </a:xfrm>
          <a:prstGeom prst="ellipse">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a:solidFill>
                <a:srgbClr val="FFFFFF"/>
              </a:solidFill>
            </a:endParaRPr>
          </a:p>
        </p:txBody>
      </p:sp>
      <p:sp>
        <p:nvSpPr>
          <p:cNvPr id="16" name="TextBox 15"/>
          <p:cNvSpPr txBox="1"/>
          <p:nvPr/>
        </p:nvSpPr>
        <p:spPr>
          <a:xfrm>
            <a:off x="4642804" y="430048"/>
            <a:ext cx="2838313" cy="221599"/>
          </a:xfrm>
          <a:prstGeom prst="rect">
            <a:avLst/>
          </a:prstGeom>
          <a:noFill/>
        </p:spPr>
        <p:txBody>
          <a:bodyPr wrap="square" lIns="0" tIns="0" rIns="0" bIns="0" rtlCol="0">
            <a:spAutoFit/>
          </a:bodyPr>
          <a:lstStyle/>
          <a:p>
            <a:pPr algn="ctr" defTabSz="1218987">
              <a:lnSpc>
                <a:spcPct val="80000"/>
              </a:lnSpc>
              <a:spcBef>
                <a:spcPct val="20000"/>
              </a:spcBef>
              <a:buSzPct val="80000"/>
            </a:pPr>
            <a:r>
              <a:rPr lang="en-US" dirty="0">
                <a:solidFill>
                  <a:schemeClr val="tx1">
                    <a:alpha val="99000"/>
                  </a:schemeClr>
                </a:solidFill>
              </a:rPr>
              <a:t>Windows Azure</a:t>
            </a:r>
          </a:p>
        </p:txBody>
      </p:sp>
      <p:sp>
        <p:nvSpPr>
          <p:cNvPr id="18" name="TextBox 17"/>
          <p:cNvSpPr txBox="1"/>
          <p:nvPr/>
        </p:nvSpPr>
        <p:spPr>
          <a:xfrm>
            <a:off x="870425" y="5743523"/>
            <a:ext cx="2838313" cy="221599"/>
          </a:xfrm>
          <a:prstGeom prst="rect">
            <a:avLst/>
          </a:prstGeom>
          <a:noFill/>
        </p:spPr>
        <p:txBody>
          <a:bodyPr wrap="square" lIns="0" tIns="0" rIns="0" bIns="0" rtlCol="0">
            <a:spAutoFit/>
          </a:bodyPr>
          <a:lstStyle/>
          <a:p>
            <a:pPr algn="r" defTabSz="1218987">
              <a:lnSpc>
                <a:spcPct val="80000"/>
              </a:lnSpc>
              <a:spcBef>
                <a:spcPct val="20000"/>
              </a:spcBef>
              <a:buSzPct val="80000"/>
            </a:pPr>
            <a:r>
              <a:rPr lang="en-US" dirty="0">
                <a:solidFill>
                  <a:schemeClr val="tx1">
                    <a:alpha val="99000"/>
                  </a:schemeClr>
                </a:solidFill>
              </a:rPr>
              <a:t>Your Data Center</a:t>
            </a:r>
          </a:p>
        </p:txBody>
      </p:sp>
      <p:grpSp>
        <p:nvGrpSpPr>
          <p:cNvPr id="26" name="Group 25"/>
          <p:cNvGrpSpPr/>
          <p:nvPr/>
        </p:nvGrpSpPr>
        <p:grpSpPr>
          <a:xfrm>
            <a:off x="5873033" y="5164325"/>
            <a:ext cx="722921" cy="623207"/>
            <a:chOff x="328301" y="3881331"/>
            <a:chExt cx="722921" cy="623207"/>
          </a:xfrm>
        </p:grpSpPr>
        <p:sp>
          <p:nvSpPr>
            <p:cNvPr id="27" name="Hexagon 26"/>
            <p:cNvSpPr/>
            <p:nvPr/>
          </p:nvSpPr>
          <p:spPr bwMode="auto">
            <a:xfrm rot="19780699">
              <a:off x="328301" y="3881331"/>
              <a:ext cx="722921" cy="623207"/>
            </a:xfrm>
            <a:prstGeom prst="hexagon">
              <a:avLst>
                <a:gd name="adj" fmla="val 28905"/>
                <a:gd name="vf" fmla="val 115470"/>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28" name="Picture 2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grpSp>
        <p:nvGrpSpPr>
          <p:cNvPr id="29" name="Group 28"/>
          <p:cNvGrpSpPr/>
          <p:nvPr/>
        </p:nvGrpSpPr>
        <p:grpSpPr>
          <a:xfrm>
            <a:off x="5203561" y="5164325"/>
            <a:ext cx="722921" cy="623207"/>
            <a:chOff x="328301" y="3881331"/>
            <a:chExt cx="722921" cy="623207"/>
          </a:xfrm>
        </p:grpSpPr>
        <p:sp>
          <p:nvSpPr>
            <p:cNvPr id="30" name="Hexagon 29"/>
            <p:cNvSpPr/>
            <p:nvPr/>
          </p:nvSpPr>
          <p:spPr bwMode="auto">
            <a:xfrm rot="19780699">
              <a:off x="328301" y="3881331"/>
              <a:ext cx="722921" cy="623207"/>
            </a:xfrm>
            <a:prstGeom prst="hexagon">
              <a:avLst>
                <a:gd name="adj" fmla="val 28905"/>
                <a:gd name="vf" fmla="val 115470"/>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31" name="Picture 3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grpSp>
        <p:nvGrpSpPr>
          <p:cNvPr id="35" name="Group 34"/>
          <p:cNvGrpSpPr/>
          <p:nvPr/>
        </p:nvGrpSpPr>
        <p:grpSpPr>
          <a:xfrm>
            <a:off x="6224112" y="1731310"/>
            <a:ext cx="722921" cy="623207"/>
            <a:chOff x="328301" y="3881331"/>
            <a:chExt cx="722921" cy="623207"/>
          </a:xfrm>
        </p:grpSpPr>
        <p:sp>
          <p:nvSpPr>
            <p:cNvPr id="36" name="Hexagon 35"/>
            <p:cNvSpPr/>
            <p:nvPr/>
          </p:nvSpPr>
          <p:spPr bwMode="auto">
            <a:xfrm rot="19780699">
              <a:off x="328301" y="3881331"/>
              <a:ext cx="722921" cy="623207"/>
            </a:xfrm>
            <a:prstGeom prst="hexagon">
              <a:avLst>
                <a:gd name="adj" fmla="val 28905"/>
                <a:gd name="vf" fmla="val 11547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37" name="Picture 3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grpSp>
        <p:nvGrpSpPr>
          <p:cNvPr id="38" name="Group 37"/>
          <p:cNvGrpSpPr/>
          <p:nvPr/>
        </p:nvGrpSpPr>
        <p:grpSpPr>
          <a:xfrm>
            <a:off x="5538312" y="1731310"/>
            <a:ext cx="722921" cy="623207"/>
            <a:chOff x="328301" y="3881331"/>
            <a:chExt cx="722921" cy="623207"/>
          </a:xfrm>
        </p:grpSpPr>
        <p:sp>
          <p:nvSpPr>
            <p:cNvPr id="39" name="Hexagon 38"/>
            <p:cNvSpPr/>
            <p:nvPr/>
          </p:nvSpPr>
          <p:spPr bwMode="auto">
            <a:xfrm rot="19780699">
              <a:off x="328301" y="3881331"/>
              <a:ext cx="722921" cy="623207"/>
            </a:xfrm>
            <a:prstGeom prst="hexagon">
              <a:avLst>
                <a:gd name="adj" fmla="val 28905"/>
                <a:gd name="vf" fmla="val 11547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40" name="Picture 3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grpSp>
        <p:nvGrpSpPr>
          <p:cNvPr id="54" name="Group 53"/>
          <p:cNvGrpSpPr/>
          <p:nvPr/>
        </p:nvGrpSpPr>
        <p:grpSpPr>
          <a:xfrm>
            <a:off x="4620058" y="5927272"/>
            <a:ext cx="2948451" cy="864991"/>
            <a:chOff x="3849232" y="5927272"/>
            <a:chExt cx="2948451" cy="864991"/>
          </a:xfrm>
        </p:grpSpPr>
        <p:grpSp>
          <p:nvGrpSpPr>
            <p:cNvPr id="25" name="Group 24"/>
            <p:cNvGrpSpPr/>
            <p:nvPr/>
          </p:nvGrpSpPr>
          <p:grpSpPr>
            <a:xfrm>
              <a:off x="3849232" y="6384280"/>
              <a:ext cx="2948451" cy="407983"/>
              <a:chOff x="-830593" y="6105876"/>
              <a:chExt cx="5019459" cy="694552"/>
            </a:xfrm>
          </p:grpSpPr>
          <p:pic>
            <p:nvPicPr>
              <p:cNvPr id="20" name="Picture 19"/>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877326" y="6105876"/>
                <a:ext cx="1607803" cy="694552"/>
              </a:xfrm>
              <a:prstGeom prst="roundRect">
                <a:avLst/>
              </a:prstGeom>
              <a:ln>
                <a:solidFill>
                  <a:schemeClr val="bg2">
                    <a:lumMod val="75000"/>
                  </a:schemeClr>
                </a:solidFill>
              </a:ln>
            </p:spPr>
          </p:pic>
          <p:pic>
            <p:nvPicPr>
              <p:cNvPr id="21" name="Picture 20"/>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2581063" y="6105876"/>
                <a:ext cx="1607803" cy="694552"/>
              </a:xfrm>
              <a:prstGeom prst="roundRect">
                <a:avLst/>
              </a:prstGeom>
              <a:ln>
                <a:solidFill>
                  <a:schemeClr val="bg2">
                    <a:lumMod val="75000"/>
                  </a:schemeClr>
                </a:solidFill>
              </a:ln>
            </p:spPr>
          </p:pic>
          <p:pic>
            <p:nvPicPr>
              <p:cNvPr id="48" name="Picture 47"/>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830593" y="6105876"/>
                <a:ext cx="1607803" cy="694552"/>
              </a:xfrm>
              <a:prstGeom prst="roundRect">
                <a:avLst/>
              </a:prstGeom>
              <a:ln>
                <a:solidFill>
                  <a:schemeClr val="bg2">
                    <a:lumMod val="75000"/>
                  </a:schemeClr>
                </a:solidFill>
              </a:ln>
            </p:spPr>
          </p:pic>
        </p:grpSp>
        <p:grpSp>
          <p:nvGrpSpPr>
            <p:cNvPr id="49" name="Group 48"/>
            <p:cNvGrpSpPr/>
            <p:nvPr/>
          </p:nvGrpSpPr>
          <p:grpSpPr>
            <a:xfrm>
              <a:off x="3849232" y="5927272"/>
              <a:ext cx="2948451" cy="407983"/>
              <a:chOff x="-830593" y="6105876"/>
              <a:chExt cx="5019459" cy="694552"/>
            </a:xfrm>
          </p:grpSpPr>
          <p:pic>
            <p:nvPicPr>
              <p:cNvPr id="50" name="Picture 49"/>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877326" y="6105876"/>
                <a:ext cx="1607803" cy="694552"/>
              </a:xfrm>
              <a:prstGeom prst="roundRect">
                <a:avLst/>
              </a:prstGeom>
              <a:ln>
                <a:solidFill>
                  <a:schemeClr val="bg2">
                    <a:lumMod val="75000"/>
                  </a:schemeClr>
                </a:solidFill>
              </a:ln>
            </p:spPr>
          </p:pic>
          <p:pic>
            <p:nvPicPr>
              <p:cNvPr id="51" name="Picture 50"/>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2581063" y="6105876"/>
                <a:ext cx="1607803" cy="694552"/>
              </a:xfrm>
              <a:prstGeom prst="roundRect">
                <a:avLst/>
              </a:prstGeom>
              <a:ln>
                <a:solidFill>
                  <a:schemeClr val="bg2">
                    <a:lumMod val="75000"/>
                  </a:schemeClr>
                </a:solidFill>
              </a:ln>
            </p:spPr>
          </p:pic>
          <p:pic>
            <p:nvPicPr>
              <p:cNvPr id="53" name="Picture 52"/>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830593" y="6105876"/>
                <a:ext cx="1607803" cy="694552"/>
              </a:xfrm>
              <a:prstGeom prst="roundRect">
                <a:avLst/>
              </a:prstGeom>
              <a:ln>
                <a:solidFill>
                  <a:schemeClr val="bg2">
                    <a:lumMod val="75000"/>
                  </a:schemeClr>
                </a:solidFill>
              </a:ln>
            </p:spPr>
          </p:pic>
        </p:grpSp>
      </p:grpSp>
      <p:grpSp>
        <p:nvGrpSpPr>
          <p:cNvPr id="32" name="Group 31"/>
          <p:cNvGrpSpPr/>
          <p:nvPr/>
        </p:nvGrpSpPr>
        <p:grpSpPr>
          <a:xfrm>
            <a:off x="5875869" y="1141127"/>
            <a:ext cx="722921" cy="623207"/>
            <a:chOff x="328301" y="3881331"/>
            <a:chExt cx="722921" cy="623207"/>
          </a:xfrm>
        </p:grpSpPr>
        <p:sp>
          <p:nvSpPr>
            <p:cNvPr id="33" name="Hexagon 32"/>
            <p:cNvSpPr/>
            <p:nvPr/>
          </p:nvSpPr>
          <p:spPr bwMode="auto">
            <a:xfrm rot="19780699">
              <a:off x="328301" y="3881331"/>
              <a:ext cx="722921" cy="623207"/>
            </a:xfrm>
            <a:prstGeom prst="hexagon">
              <a:avLst>
                <a:gd name="adj" fmla="val 28905"/>
                <a:gd name="vf" fmla="val 11547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34" name="Picture 3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grpSp>
        <p:nvGrpSpPr>
          <p:cNvPr id="65" name="Group 64"/>
          <p:cNvGrpSpPr/>
          <p:nvPr/>
        </p:nvGrpSpPr>
        <p:grpSpPr>
          <a:xfrm>
            <a:off x="5191583" y="1144330"/>
            <a:ext cx="722921" cy="623207"/>
            <a:chOff x="328301" y="3881331"/>
            <a:chExt cx="722921" cy="623207"/>
          </a:xfrm>
        </p:grpSpPr>
        <p:sp>
          <p:nvSpPr>
            <p:cNvPr id="66" name="Hexagon 65"/>
            <p:cNvSpPr/>
            <p:nvPr/>
          </p:nvSpPr>
          <p:spPr bwMode="auto">
            <a:xfrm rot="19780699">
              <a:off x="328301" y="3881331"/>
              <a:ext cx="722921" cy="623207"/>
            </a:xfrm>
            <a:prstGeom prst="hexagon">
              <a:avLst>
                <a:gd name="adj" fmla="val 28905"/>
                <a:gd name="vf" fmla="val 115470"/>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67" name="Picture 6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grpSp>
        <p:nvGrpSpPr>
          <p:cNvPr id="68" name="Group 67"/>
          <p:cNvGrpSpPr/>
          <p:nvPr/>
        </p:nvGrpSpPr>
        <p:grpSpPr>
          <a:xfrm>
            <a:off x="6560346" y="1129416"/>
            <a:ext cx="722921" cy="623207"/>
            <a:chOff x="328301" y="3881331"/>
            <a:chExt cx="722921" cy="623207"/>
          </a:xfrm>
        </p:grpSpPr>
        <p:sp>
          <p:nvSpPr>
            <p:cNvPr id="69" name="Hexagon 68"/>
            <p:cNvSpPr/>
            <p:nvPr/>
          </p:nvSpPr>
          <p:spPr bwMode="auto">
            <a:xfrm rot="19780699">
              <a:off x="328301" y="3881331"/>
              <a:ext cx="722921" cy="623207"/>
            </a:xfrm>
            <a:prstGeom prst="hexagon">
              <a:avLst>
                <a:gd name="adj" fmla="val 28905"/>
                <a:gd name="vf" fmla="val 115470"/>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70" name="Picture 6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spTree>
    <p:extLst>
      <p:ext uri="{BB962C8B-B14F-4D97-AF65-F5344CB8AC3E}">
        <p14:creationId xmlns:p14="http://schemas.microsoft.com/office/powerpoint/2010/main" val="3979526792"/>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accel="50000" decel="50000" fill="hold" grpId="0" nodeType="afterEffect">
                                  <p:stCondLst>
                                    <p:cond delay="0"/>
                                  </p:stCondLst>
                                  <p:childTnLst>
                                    <p:animMotion origin="layout" path="M 0 0 L -0.25 0 E" pathEditMode="relative" ptsTypes="">
                                      <p:cBhvr>
                                        <p:cTn id="6" dur="2000" fill="hold"/>
                                        <p:tgtEl>
                                          <p:spTgt spid="71"/>
                                        </p:tgtEl>
                                        <p:attrNameLst>
                                          <p:attrName>ppt_x</p:attrName>
                                          <p:attrName>ppt_y</p:attrName>
                                        </p:attrNameLst>
                                      </p:cBhvr>
                                    </p:animMotion>
                                  </p:childTnLst>
                                </p:cTn>
                              </p:par>
                              <p:par>
                                <p:cTn id="7" presetID="35" presetClass="path" presetSubtype="0" accel="50000" decel="50000" fill="hold" grpId="0" nodeType="withEffect">
                                  <p:stCondLst>
                                    <p:cond delay="200"/>
                                  </p:stCondLst>
                                  <p:childTnLst>
                                    <p:animMotion origin="layout" path="M 0 0 L -0.25 0 E" pathEditMode="relative" ptsTypes="">
                                      <p:cBhvr>
                                        <p:cTn id="8" dur="2000" fill="hold"/>
                                        <p:tgtEl>
                                          <p:spTgt spid="4"/>
                                        </p:tgtEl>
                                        <p:attrNameLst>
                                          <p:attrName>ppt_x</p:attrName>
                                          <p:attrName>ppt_y</p:attrName>
                                        </p:attrNameLst>
                                      </p:cBhvr>
                                    </p:animMotion>
                                  </p:childTnLst>
                                </p:cTn>
                              </p:par>
                              <p:par>
                                <p:cTn id="9" presetID="35" presetClass="path" presetSubtype="0" accel="50000" decel="50000" fill="hold" grpId="0" nodeType="withEffect">
                                  <p:stCondLst>
                                    <p:cond delay="100"/>
                                  </p:stCondLst>
                                  <p:childTnLst>
                                    <p:animMotion origin="layout" path="M 0 0 L -0.25 0 E" pathEditMode="relative" ptsTypes="">
                                      <p:cBhvr>
                                        <p:cTn id="10" dur="2000" fill="hold"/>
                                        <p:tgtEl>
                                          <p:spTgt spid="8"/>
                                        </p:tgtEl>
                                        <p:attrNameLst>
                                          <p:attrName>ppt_x</p:attrName>
                                          <p:attrName>ppt_y</p:attrName>
                                        </p:attrNameLst>
                                      </p:cBhvr>
                                    </p:animMotion>
                                  </p:childTnLst>
                                </p:cTn>
                              </p:par>
                              <p:par>
                                <p:cTn id="11" presetID="35" presetClass="path" presetSubtype="0" accel="50000" decel="50000" fill="hold" grpId="0" nodeType="withEffect">
                                  <p:stCondLst>
                                    <p:cond delay="250"/>
                                  </p:stCondLst>
                                  <p:childTnLst>
                                    <p:animMotion origin="layout" path="M 0 0 L -0.25 0 E" pathEditMode="relative" ptsTypes="">
                                      <p:cBhvr>
                                        <p:cTn id="12" dur="2000" fill="hold"/>
                                        <p:tgtEl>
                                          <p:spTgt spid="9"/>
                                        </p:tgtEl>
                                        <p:attrNameLst>
                                          <p:attrName>ppt_x</p:attrName>
                                          <p:attrName>ppt_y</p:attrName>
                                        </p:attrNameLst>
                                      </p:cBhvr>
                                    </p:animMotion>
                                  </p:childTnLst>
                                </p:cTn>
                              </p:par>
                              <p:par>
                                <p:cTn id="13" presetID="35" presetClass="path" presetSubtype="0" accel="50000" decel="50000" fill="hold" grpId="0" nodeType="withEffect">
                                  <p:stCondLst>
                                    <p:cond delay="0"/>
                                  </p:stCondLst>
                                  <p:childTnLst>
                                    <p:animMotion origin="layout" path="M 0 0 L -0.25 0 E" pathEditMode="relative" ptsTypes="">
                                      <p:cBhvr>
                                        <p:cTn id="14" dur="2000" fill="hold"/>
                                        <p:tgtEl>
                                          <p:spTgt spid="11"/>
                                        </p:tgtEl>
                                        <p:attrNameLst>
                                          <p:attrName>ppt_x</p:attrName>
                                          <p:attrName>ppt_y</p:attrName>
                                        </p:attrNameLst>
                                      </p:cBhvr>
                                    </p:animMotion>
                                  </p:childTnLst>
                                </p:cTn>
                              </p:par>
                              <p:par>
                                <p:cTn id="15" presetID="35" presetClass="path" presetSubtype="0" accel="50000" decel="50000" fill="hold" grpId="0" nodeType="withEffect">
                                  <p:stCondLst>
                                    <p:cond delay="0"/>
                                  </p:stCondLst>
                                  <p:childTnLst>
                                    <p:animMotion origin="layout" path="M 0 0 L -0.25 0 E" pathEditMode="relative" ptsTypes="">
                                      <p:cBhvr>
                                        <p:cTn id="16" dur="2000" fill="hold"/>
                                        <p:tgtEl>
                                          <p:spTgt spid="14"/>
                                        </p:tgtEl>
                                        <p:attrNameLst>
                                          <p:attrName>ppt_x</p:attrName>
                                          <p:attrName>ppt_y</p:attrName>
                                        </p:attrNameLst>
                                      </p:cBhvr>
                                    </p:animMotion>
                                  </p:childTnLst>
                                </p:cTn>
                              </p:par>
                              <p:par>
                                <p:cTn id="17" presetID="35" presetClass="path" presetSubtype="0" accel="50000" decel="50000" fill="hold" grpId="0" nodeType="withEffect">
                                  <p:stCondLst>
                                    <p:cond delay="0"/>
                                  </p:stCondLst>
                                  <p:childTnLst>
                                    <p:animMotion origin="layout" path="M 0 0 L -0.25 0 E" pathEditMode="relative" ptsTypes="">
                                      <p:cBhvr>
                                        <p:cTn id="18" dur="2000" fill="hold"/>
                                        <p:tgtEl>
                                          <p:spTgt spid="16"/>
                                        </p:tgtEl>
                                        <p:attrNameLst>
                                          <p:attrName>ppt_x</p:attrName>
                                          <p:attrName>ppt_y</p:attrName>
                                        </p:attrNameLst>
                                      </p:cBhvr>
                                    </p:animMotion>
                                  </p:childTnLst>
                                </p:cTn>
                              </p:par>
                              <p:par>
                                <p:cTn id="19" presetID="35" presetClass="path" presetSubtype="0" accel="50000" decel="50000" fill="hold" nodeType="withEffect">
                                  <p:stCondLst>
                                    <p:cond delay="0"/>
                                  </p:stCondLst>
                                  <p:childTnLst>
                                    <p:animMotion origin="layout" path="M 0 0 L -0.25 0 E" pathEditMode="relative" ptsTypes="">
                                      <p:cBhvr>
                                        <p:cTn id="20" dur="2000" fill="hold"/>
                                        <p:tgtEl>
                                          <p:spTgt spid="35"/>
                                        </p:tgtEl>
                                        <p:attrNameLst>
                                          <p:attrName>ppt_x</p:attrName>
                                          <p:attrName>ppt_y</p:attrName>
                                        </p:attrNameLst>
                                      </p:cBhvr>
                                    </p:animMotion>
                                  </p:childTnLst>
                                </p:cTn>
                              </p:par>
                              <p:par>
                                <p:cTn id="21" presetID="35" presetClass="path" presetSubtype="0" accel="50000" decel="50000" fill="hold" nodeType="withEffect">
                                  <p:stCondLst>
                                    <p:cond delay="0"/>
                                  </p:stCondLst>
                                  <p:childTnLst>
                                    <p:animMotion origin="layout" path="M 0 0 L -0.25 0 E" pathEditMode="relative" ptsTypes="">
                                      <p:cBhvr>
                                        <p:cTn id="22" dur="2000" fill="hold"/>
                                        <p:tgtEl>
                                          <p:spTgt spid="38"/>
                                        </p:tgtEl>
                                        <p:attrNameLst>
                                          <p:attrName>ppt_x</p:attrName>
                                          <p:attrName>ppt_y</p:attrName>
                                        </p:attrNameLst>
                                      </p:cBhvr>
                                    </p:animMotion>
                                  </p:childTnLst>
                                </p:cTn>
                              </p:par>
                              <p:par>
                                <p:cTn id="23" presetID="35" presetClass="path" presetSubtype="0" accel="50000" decel="50000" fill="hold" nodeType="withEffect">
                                  <p:stCondLst>
                                    <p:cond delay="0"/>
                                  </p:stCondLst>
                                  <p:childTnLst>
                                    <p:animMotion origin="layout" path="M 0 0 L -0.25 0 E" pathEditMode="relative" ptsTypes="">
                                      <p:cBhvr>
                                        <p:cTn id="24" dur="2000" fill="hold"/>
                                        <p:tgtEl>
                                          <p:spTgt spid="32"/>
                                        </p:tgtEl>
                                        <p:attrNameLst>
                                          <p:attrName>ppt_x</p:attrName>
                                          <p:attrName>ppt_y</p:attrName>
                                        </p:attrNameLst>
                                      </p:cBhvr>
                                    </p:animMotion>
                                  </p:childTnLst>
                                </p:cTn>
                              </p:par>
                              <p:par>
                                <p:cTn id="25" presetID="35" presetClass="path" presetSubtype="0" accel="50000" decel="50000" fill="hold" nodeType="withEffect">
                                  <p:stCondLst>
                                    <p:cond delay="0"/>
                                  </p:stCondLst>
                                  <p:childTnLst>
                                    <p:animMotion origin="layout" path="M 0 0 L -0.25 0 E" pathEditMode="relative" ptsTypes="">
                                      <p:cBhvr>
                                        <p:cTn id="26" dur="2000" fill="hold"/>
                                        <p:tgtEl>
                                          <p:spTgt spid="65"/>
                                        </p:tgtEl>
                                        <p:attrNameLst>
                                          <p:attrName>ppt_x</p:attrName>
                                          <p:attrName>ppt_y</p:attrName>
                                        </p:attrNameLst>
                                      </p:cBhvr>
                                    </p:animMotion>
                                  </p:childTnLst>
                                </p:cTn>
                              </p:par>
                              <p:par>
                                <p:cTn id="27" presetID="35" presetClass="path" presetSubtype="0" accel="50000" decel="50000" fill="hold" nodeType="withEffect">
                                  <p:stCondLst>
                                    <p:cond delay="0"/>
                                  </p:stCondLst>
                                  <p:childTnLst>
                                    <p:animMotion origin="layout" path="M 0 0 L -0.25 0 E" pathEditMode="relative" ptsTypes="">
                                      <p:cBhvr>
                                        <p:cTn id="28" dur="2000" fill="hold"/>
                                        <p:tgtEl>
                                          <p:spTgt spid="68"/>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animBg="1"/>
      <p:bldP spid="4" grpId="0" animBg="1"/>
      <p:bldP spid="8" grpId="0" animBg="1"/>
      <p:bldP spid="9" grpId="0" animBg="1"/>
      <p:bldP spid="11" grpId="0" animBg="1"/>
      <p:bldP spid="14" grpId="0" animBg="1"/>
      <p:bldP spid="1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ounded Rectangle 22"/>
          <p:cNvSpPr/>
          <p:nvPr/>
        </p:nvSpPr>
        <p:spPr bwMode="auto">
          <a:xfrm>
            <a:off x="4026534" y="5012872"/>
            <a:ext cx="4112093" cy="2114550"/>
          </a:xfrm>
          <a:prstGeom prst="roundRect">
            <a:avLst>
              <a:gd name="adj" fmla="val 6579"/>
            </a:avLst>
          </a:prstGeom>
          <a:noFill/>
          <a:ln w="28575">
            <a:solidFill>
              <a:schemeClr val="bg1">
                <a:lumMod val="75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nvGrpSpPr>
          <p:cNvPr id="6" name="Group 5"/>
          <p:cNvGrpSpPr/>
          <p:nvPr/>
        </p:nvGrpSpPr>
        <p:grpSpPr>
          <a:xfrm>
            <a:off x="4532756" y="5164967"/>
            <a:ext cx="722921" cy="623207"/>
            <a:chOff x="328301" y="3881331"/>
            <a:chExt cx="722921" cy="623207"/>
          </a:xfrm>
        </p:grpSpPr>
        <p:sp>
          <p:nvSpPr>
            <p:cNvPr id="5" name="Hexagon 4"/>
            <p:cNvSpPr/>
            <p:nvPr/>
          </p:nvSpPr>
          <p:spPr bwMode="auto">
            <a:xfrm rot="19780699">
              <a:off x="328301" y="3881331"/>
              <a:ext cx="722921" cy="623207"/>
            </a:xfrm>
            <a:prstGeom prst="hexagon">
              <a:avLst>
                <a:gd name="adj" fmla="val 28905"/>
                <a:gd name="vf" fmla="val 115470"/>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sp>
        <p:nvSpPr>
          <p:cNvPr id="18" name="TextBox 17"/>
          <p:cNvSpPr txBox="1"/>
          <p:nvPr/>
        </p:nvSpPr>
        <p:spPr>
          <a:xfrm>
            <a:off x="870425" y="5743523"/>
            <a:ext cx="2838313" cy="221599"/>
          </a:xfrm>
          <a:prstGeom prst="rect">
            <a:avLst/>
          </a:prstGeom>
          <a:noFill/>
        </p:spPr>
        <p:txBody>
          <a:bodyPr wrap="square" lIns="0" tIns="0" rIns="0" bIns="0" rtlCol="0">
            <a:spAutoFit/>
          </a:bodyPr>
          <a:lstStyle/>
          <a:p>
            <a:pPr algn="r" defTabSz="1218987">
              <a:lnSpc>
                <a:spcPct val="80000"/>
              </a:lnSpc>
              <a:spcBef>
                <a:spcPct val="20000"/>
              </a:spcBef>
              <a:buSzPct val="80000"/>
            </a:pPr>
            <a:r>
              <a:rPr lang="en-US" dirty="0">
                <a:solidFill>
                  <a:schemeClr val="tx1">
                    <a:alpha val="99000"/>
                  </a:schemeClr>
                </a:solidFill>
              </a:rPr>
              <a:t>Your Data Center</a:t>
            </a:r>
          </a:p>
        </p:txBody>
      </p:sp>
      <p:grpSp>
        <p:nvGrpSpPr>
          <p:cNvPr id="26" name="Group 25"/>
          <p:cNvGrpSpPr/>
          <p:nvPr/>
        </p:nvGrpSpPr>
        <p:grpSpPr>
          <a:xfrm>
            <a:off x="5873033" y="5164325"/>
            <a:ext cx="722921" cy="623207"/>
            <a:chOff x="328301" y="3881331"/>
            <a:chExt cx="722921" cy="623207"/>
          </a:xfrm>
        </p:grpSpPr>
        <p:sp>
          <p:nvSpPr>
            <p:cNvPr id="27" name="Hexagon 26"/>
            <p:cNvSpPr/>
            <p:nvPr/>
          </p:nvSpPr>
          <p:spPr bwMode="auto">
            <a:xfrm rot="19780699">
              <a:off x="328301" y="3881331"/>
              <a:ext cx="722921" cy="623207"/>
            </a:xfrm>
            <a:prstGeom prst="hexagon">
              <a:avLst>
                <a:gd name="adj" fmla="val 28905"/>
                <a:gd name="vf" fmla="val 115470"/>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28" name="Picture 2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grpSp>
        <p:nvGrpSpPr>
          <p:cNvPr id="29" name="Group 28"/>
          <p:cNvGrpSpPr/>
          <p:nvPr/>
        </p:nvGrpSpPr>
        <p:grpSpPr>
          <a:xfrm>
            <a:off x="5203561" y="5164325"/>
            <a:ext cx="722921" cy="623207"/>
            <a:chOff x="328301" y="3881331"/>
            <a:chExt cx="722921" cy="623207"/>
          </a:xfrm>
        </p:grpSpPr>
        <p:sp>
          <p:nvSpPr>
            <p:cNvPr id="30" name="Hexagon 29"/>
            <p:cNvSpPr/>
            <p:nvPr/>
          </p:nvSpPr>
          <p:spPr bwMode="auto">
            <a:xfrm rot="19780699">
              <a:off x="328301" y="3881331"/>
              <a:ext cx="722921" cy="623207"/>
            </a:xfrm>
            <a:prstGeom prst="hexagon">
              <a:avLst>
                <a:gd name="adj" fmla="val 28905"/>
                <a:gd name="vf" fmla="val 115470"/>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31" name="Picture 3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grpSp>
        <p:nvGrpSpPr>
          <p:cNvPr id="54" name="Group 53"/>
          <p:cNvGrpSpPr/>
          <p:nvPr/>
        </p:nvGrpSpPr>
        <p:grpSpPr>
          <a:xfrm>
            <a:off x="4620058" y="5927272"/>
            <a:ext cx="2948451" cy="864991"/>
            <a:chOff x="3849232" y="5927272"/>
            <a:chExt cx="2948451" cy="864991"/>
          </a:xfrm>
        </p:grpSpPr>
        <p:grpSp>
          <p:nvGrpSpPr>
            <p:cNvPr id="25" name="Group 24"/>
            <p:cNvGrpSpPr/>
            <p:nvPr/>
          </p:nvGrpSpPr>
          <p:grpSpPr>
            <a:xfrm>
              <a:off x="3849232" y="6384280"/>
              <a:ext cx="2948451" cy="407983"/>
              <a:chOff x="-830593" y="6105876"/>
              <a:chExt cx="5019459" cy="694552"/>
            </a:xfrm>
          </p:grpSpPr>
          <p:pic>
            <p:nvPicPr>
              <p:cNvPr id="20" name="Picture 19"/>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877326" y="6105876"/>
                <a:ext cx="1607803" cy="694552"/>
              </a:xfrm>
              <a:prstGeom prst="roundRect">
                <a:avLst/>
              </a:prstGeom>
              <a:ln>
                <a:solidFill>
                  <a:schemeClr val="bg2">
                    <a:lumMod val="75000"/>
                  </a:schemeClr>
                </a:solidFill>
              </a:ln>
            </p:spPr>
          </p:pic>
          <p:pic>
            <p:nvPicPr>
              <p:cNvPr id="21" name="Picture 20"/>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2581063" y="6105876"/>
                <a:ext cx="1607803" cy="694552"/>
              </a:xfrm>
              <a:prstGeom prst="roundRect">
                <a:avLst/>
              </a:prstGeom>
              <a:ln>
                <a:solidFill>
                  <a:schemeClr val="bg2">
                    <a:lumMod val="75000"/>
                  </a:schemeClr>
                </a:solidFill>
              </a:ln>
            </p:spPr>
          </p:pic>
          <p:pic>
            <p:nvPicPr>
              <p:cNvPr id="48" name="Picture 47"/>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830593" y="6105876"/>
                <a:ext cx="1607803" cy="694552"/>
              </a:xfrm>
              <a:prstGeom prst="roundRect">
                <a:avLst/>
              </a:prstGeom>
              <a:ln>
                <a:solidFill>
                  <a:schemeClr val="bg2">
                    <a:lumMod val="75000"/>
                  </a:schemeClr>
                </a:solidFill>
              </a:ln>
            </p:spPr>
          </p:pic>
        </p:grpSp>
        <p:grpSp>
          <p:nvGrpSpPr>
            <p:cNvPr id="49" name="Group 48"/>
            <p:cNvGrpSpPr/>
            <p:nvPr/>
          </p:nvGrpSpPr>
          <p:grpSpPr>
            <a:xfrm>
              <a:off x="3849232" y="5927272"/>
              <a:ext cx="2948451" cy="407983"/>
              <a:chOff x="-830593" y="6105876"/>
              <a:chExt cx="5019459" cy="694552"/>
            </a:xfrm>
          </p:grpSpPr>
          <p:pic>
            <p:nvPicPr>
              <p:cNvPr id="50" name="Picture 49"/>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877326" y="6105876"/>
                <a:ext cx="1607803" cy="694552"/>
              </a:xfrm>
              <a:prstGeom prst="roundRect">
                <a:avLst/>
              </a:prstGeom>
              <a:ln>
                <a:solidFill>
                  <a:schemeClr val="bg2">
                    <a:lumMod val="75000"/>
                  </a:schemeClr>
                </a:solidFill>
              </a:ln>
            </p:spPr>
          </p:pic>
          <p:pic>
            <p:nvPicPr>
              <p:cNvPr id="51" name="Picture 50"/>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2581063" y="6105876"/>
                <a:ext cx="1607803" cy="694552"/>
              </a:xfrm>
              <a:prstGeom prst="roundRect">
                <a:avLst/>
              </a:prstGeom>
              <a:ln>
                <a:solidFill>
                  <a:schemeClr val="bg2">
                    <a:lumMod val="75000"/>
                  </a:schemeClr>
                </a:solidFill>
              </a:ln>
            </p:spPr>
          </p:pic>
          <p:pic>
            <p:nvPicPr>
              <p:cNvPr id="53" name="Picture 52"/>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830593" y="6105876"/>
                <a:ext cx="1607803" cy="694552"/>
              </a:xfrm>
              <a:prstGeom prst="roundRect">
                <a:avLst/>
              </a:prstGeom>
              <a:ln>
                <a:solidFill>
                  <a:schemeClr val="bg2">
                    <a:lumMod val="75000"/>
                  </a:schemeClr>
                </a:solidFill>
              </a:ln>
            </p:spPr>
          </p:pic>
        </p:grpSp>
      </p:grpSp>
      <p:sp>
        <p:nvSpPr>
          <p:cNvPr id="71" name="Rounded Rectangle 70"/>
          <p:cNvSpPr/>
          <p:nvPr/>
        </p:nvSpPr>
        <p:spPr bwMode="auto">
          <a:xfrm>
            <a:off x="2847964" y="1168309"/>
            <a:ext cx="2938071" cy="1462226"/>
          </a:xfrm>
          <a:prstGeom prst="round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a:solidFill>
                <a:srgbClr val="FFFFFF"/>
              </a:solidFill>
            </a:endParaRPr>
          </a:p>
        </p:txBody>
      </p:sp>
      <p:sp>
        <p:nvSpPr>
          <p:cNvPr id="4" name="Rounded Rectangle 3"/>
          <p:cNvSpPr/>
          <p:nvPr/>
        </p:nvSpPr>
        <p:spPr bwMode="auto">
          <a:xfrm>
            <a:off x="841374" y="1034176"/>
            <a:ext cx="3036794" cy="1671716"/>
          </a:xfrm>
          <a:prstGeom prst="roundRect">
            <a:avLst>
              <a:gd name="adj" fmla="val 19324"/>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a:solidFill>
                <a:srgbClr val="FFFFFF"/>
              </a:solidFill>
            </a:endParaRPr>
          </a:p>
        </p:txBody>
      </p:sp>
      <p:sp>
        <p:nvSpPr>
          <p:cNvPr id="8" name="Rounded Rectangle 7"/>
          <p:cNvSpPr/>
          <p:nvPr/>
        </p:nvSpPr>
        <p:spPr bwMode="auto">
          <a:xfrm>
            <a:off x="1362745" y="768541"/>
            <a:ext cx="3412342" cy="2243600"/>
          </a:xfrm>
          <a:prstGeom prst="round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a:solidFill>
                <a:srgbClr val="FFFFFF"/>
              </a:solidFill>
            </a:endParaRPr>
          </a:p>
        </p:txBody>
      </p:sp>
      <p:sp>
        <p:nvSpPr>
          <p:cNvPr id="9" name="Rounded Rectangle 8"/>
          <p:cNvSpPr/>
          <p:nvPr/>
        </p:nvSpPr>
        <p:spPr bwMode="auto">
          <a:xfrm>
            <a:off x="474209" y="1659427"/>
            <a:ext cx="2714910" cy="1211885"/>
          </a:xfrm>
          <a:prstGeom prst="round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a:solidFill>
                <a:srgbClr val="FFFFFF"/>
              </a:solidFill>
            </a:endParaRPr>
          </a:p>
        </p:txBody>
      </p:sp>
      <p:sp>
        <p:nvSpPr>
          <p:cNvPr id="11" name="Rounded Rectangle 10"/>
          <p:cNvSpPr/>
          <p:nvPr/>
        </p:nvSpPr>
        <p:spPr bwMode="auto">
          <a:xfrm>
            <a:off x="3518962" y="977230"/>
            <a:ext cx="1800131" cy="900686"/>
          </a:xfrm>
          <a:prstGeom prst="roundRect">
            <a:avLst>
              <a:gd name="adj" fmla="val 19324"/>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a:solidFill>
                <a:srgbClr val="FFFFFF"/>
              </a:solidFill>
            </a:endParaRPr>
          </a:p>
        </p:txBody>
      </p:sp>
      <p:sp>
        <p:nvSpPr>
          <p:cNvPr id="16" name="TextBox 15"/>
          <p:cNvSpPr txBox="1"/>
          <p:nvPr/>
        </p:nvSpPr>
        <p:spPr>
          <a:xfrm>
            <a:off x="1594402" y="430048"/>
            <a:ext cx="2838313" cy="221599"/>
          </a:xfrm>
          <a:prstGeom prst="rect">
            <a:avLst/>
          </a:prstGeom>
          <a:noFill/>
        </p:spPr>
        <p:txBody>
          <a:bodyPr wrap="square" lIns="0" tIns="0" rIns="0" bIns="0" rtlCol="0">
            <a:spAutoFit/>
          </a:bodyPr>
          <a:lstStyle/>
          <a:p>
            <a:pPr algn="ctr" defTabSz="1218987">
              <a:lnSpc>
                <a:spcPct val="80000"/>
              </a:lnSpc>
              <a:spcBef>
                <a:spcPct val="20000"/>
              </a:spcBef>
              <a:buSzPct val="80000"/>
            </a:pPr>
            <a:r>
              <a:rPr lang="en-US" dirty="0">
                <a:solidFill>
                  <a:schemeClr val="tx1">
                    <a:alpha val="99000"/>
                  </a:schemeClr>
                </a:solidFill>
              </a:rPr>
              <a:t>Windows Azure</a:t>
            </a:r>
          </a:p>
        </p:txBody>
      </p:sp>
      <p:sp>
        <p:nvSpPr>
          <p:cNvPr id="52" name="Rounded Rectangle 51"/>
          <p:cNvSpPr/>
          <p:nvPr/>
        </p:nvSpPr>
        <p:spPr bwMode="auto">
          <a:xfrm>
            <a:off x="8803036" y="1168309"/>
            <a:ext cx="2938071" cy="1462226"/>
          </a:xfrm>
          <a:prstGeom prst="round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a:solidFill>
                <a:srgbClr val="FFFFFF"/>
              </a:solidFill>
            </a:endParaRPr>
          </a:p>
        </p:txBody>
      </p:sp>
      <p:sp>
        <p:nvSpPr>
          <p:cNvPr id="55" name="Rounded Rectangle 54"/>
          <p:cNvSpPr/>
          <p:nvPr/>
        </p:nvSpPr>
        <p:spPr bwMode="auto">
          <a:xfrm>
            <a:off x="6827392" y="1034176"/>
            <a:ext cx="3036794" cy="1671716"/>
          </a:xfrm>
          <a:prstGeom prst="roundRect">
            <a:avLst>
              <a:gd name="adj" fmla="val 19324"/>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a:solidFill>
                <a:srgbClr val="FFFFFF"/>
              </a:solidFill>
            </a:endParaRPr>
          </a:p>
        </p:txBody>
      </p:sp>
      <p:sp>
        <p:nvSpPr>
          <p:cNvPr id="56" name="Rounded Rectangle 55"/>
          <p:cNvSpPr/>
          <p:nvPr/>
        </p:nvSpPr>
        <p:spPr bwMode="auto">
          <a:xfrm>
            <a:off x="7348763" y="768541"/>
            <a:ext cx="3412342" cy="2102771"/>
          </a:xfrm>
          <a:prstGeom prst="round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a:solidFill>
                <a:srgbClr val="FFFFFF"/>
              </a:solidFill>
            </a:endParaRPr>
          </a:p>
        </p:txBody>
      </p:sp>
      <p:sp>
        <p:nvSpPr>
          <p:cNvPr id="57" name="Rounded Rectangle 56"/>
          <p:cNvSpPr/>
          <p:nvPr/>
        </p:nvSpPr>
        <p:spPr bwMode="auto">
          <a:xfrm>
            <a:off x="7094038" y="1959278"/>
            <a:ext cx="2714910" cy="1211885"/>
          </a:xfrm>
          <a:prstGeom prst="round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a:solidFill>
                <a:srgbClr val="FFFFFF"/>
              </a:solidFill>
            </a:endParaRPr>
          </a:p>
        </p:txBody>
      </p:sp>
      <p:sp>
        <p:nvSpPr>
          <p:cNvPr id="58" name="Rounded Rectangle 57"/>
          <p:cNvSpPr/>
          <p:nvPr/>
        </p:nvSpPr>
        <p:spPr bwMode="auto">
          <a:xfrm>
            <a:off x="9548565" y="977230"/>
            <a:ext cx="1800131" cy="900686"/>
          </a:xfrm>
          <a:prstGeom prst="roundRect">
            <a:avLst>
              <a:gd name="adj" fmla="val 19324"/>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a:solidFill>
                <a:srgbClr val="FFFFFF"/>
              </a:solidFill>
            </a:endParaRPr>
          </a:p>
        </p:txBody>
      </p:sp>
      <p:sp>
        <p:nvSpPr>
          <p:cNvPr id="62" name="TextBox 61"/>
          <p:cNvSpPr txBox="1"/>
          <p:nvPr/>
        </p:nvSpPr>
        <p:spPr>
          <a:xfrm>
            <a:off x="7585183" y="430048"/>
            <a:ext cx="2838313" cy="221599"/>
          </a:xfrm>
          <a:prstGeom prst="rect">
            <a:avLst/>
          </a:prstGeom>
          <a:noFill/>
        </p:spPr>
        <p:txBody>
          <a:bodyPr wrap="square" lIns="0" tIns="0" rIns="0" bIns="0" rtlCol="0">
            <a:spAutoFit/>
          </a:bodyPr>
          <a:lstStyle/>
          <a:p>
            <a:pPr algn="ctr" defTabSz="1218987">
              <a:lnSpc>
                <a:spcPct val="80000"/>
              </a:lnSpc>
              <a:spcBef>
                <a:spcPct val="20000"/>
              </a:spcBef>
              <a:buSzPct val="80000"/>
            </a:pPr>
            <a:r>
              <a:rPr lang="en-US" dirty="0">
                <a:solidFill>
                  <a:schemeClr val="tx1">
                    <a:alpha val="99000"/>
                  </a:schemeClr>
                </a:solidFill>
              </a:rPr>
              <a:t>Other Service Providers</a:t>
            </a:r>
          </a:p>
        </p:txBody>
      </p:sp>
      <p:grpSp>
        <p:nvGrpSpPr>
          <p:cNvPr id="63" name="Group 62"/>
          <p:cNvGrpSpPr/>
          <p:nvPr/>
        </p:nvGrpSpPr>
        <p:grpSpPr>
          <a:xfrm>
            <a:off x="9166491" y="1731310"/>
            <a:ext cx="722921" cy="623207"/>
            <a:chOff x="328301" y="3881331"/>
            <a:chExt cx="722921" cy="623207"/>
          </a:xfrm>
        </p:grpSpPr>
        <p:sp>
          <p:nvSpPr>
            <p:cNvPr id="72" name="Hexagon 71"/>
            <p:cNvSpPr/>
            <p:nvPr/>
          </p:nvSpPr>
          <p:spPr bwMode="auto">
            <a:xfrm rot="19780699">
              <a:off x="328301" y="3881331"/>
              <a:ext cx="722921" cy="623207"/>
            </a:xfrm>
            <a:prstGeom prst="hexagon">
              <a:avLst>
                <a:gd name="adj" fmla="val 28905"/>
                <a:gd name="vf" fmla="val 11547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73" name="Picture 7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grpSp>
        <p:nvGrpSpPr>
          <p:cNvPr id="74" name="Group 73"/>
          <p:cNvGrpSpPr/>
          <p:nvPr/>
        </p:nvGrpSpPr>
        <p:grpSpPr>
          <a:xfrm>
            <a:off x="8480691" y="1731310"/>
            <a:ext cx="722921" cy="623207"/>
            <a:chOff x="328301" y="3881331"/>
            <a:chExt cx="722921" cy="623207"/>
          </a:xfrm>
        </p:grpSpPr>
        <p:sp>
          <p:nvSpPr>
            <p:cNvPr id="75" name="Hexagon 74"/>
            <p:cNvSpPr/>
            <p:nvPr/>
          </p:nvSpPr>
          <p:spPr bwMode="auto">
            <a:xfrm rot="19780699">
              <a:off x="328301" y="3881331"/>
              <a:ext cx="722921" cy="623207"/>
            </a:xfrm>
            <a:prstGeom prst="hexagon">
              <a:avLst>
                <a:gd name="adj" fmla="val 28905"/>
                <a:gd name="vf" fmla="val 11547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76" name="Picture 7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grpSp>
        <p:nvGrpSpPr>
          <p:cNvPr id="80" name="Group 79"/>
          <p:cNvGrpSpPr/>
          <p:nvPr/>
        </p:nvGrpSpPr>
        <p:grpSpPr>
          <a:xfrm>
            <a:off x="8825644" y="1130883"/>
            <a:ext cx="722921" cy="623207"/>
            <a:chOff x="328301" y="3881331"/>
            <a:chExt cx="722921" cy="623207"/>
          </a:xfrm>
        </p:grpSpPr>
        <p:sp>
          <p:nvSpPr>
            <p:cNvPr id="81" name="Hexagon 80"/>
            <p:cNvSpPr/>
            <p:nvPr/>
          </p:nvSpPr>
          <p:spPr bwMode="auto">
            <a:xfrm rot="19780699">
              <a:off x="328301" y="3881331"/>
              <a:ext cx="722921" cy="623207"/>
            </a:xfrm>
            <a:prstGeom prst="hexagon">
              <a:avLst>
                <a:gd name="adj" fmla="val 28905"/>
                <a:gd name="vf" fmla="val 115470"/>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82" name="Picture 8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sp>
        <p:nvSpPr>
          <p:cNvPr id="14" name="Oval 13"/>
          <p:cNvSpPr/>
          <p:nvPr/>
        </p:nvSpPr>
        <p:spPr bwMode="auto">
          <a:xfrm>
            <a:off x="2255668" y="880599"/>
            <a:ext cx="108857" cy="108857"/>
          </a:xfrm>
          <a:prstGeom prst="ellipse">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a:solidFill>
                <a:srgbClr val="FFFFFF"/>
              </a:solidFill>
            </a:endParaRPr>
          </a:p>
        </p:txBody>
      </p:sp>
      <p:grpSp>
        <p:nvGrpSpPr>
          <p:cNvPr id="35" name="Group 34"/>
          <p:cNvGrpSpPr/>
          <p:nvPr/>
        </p:nvGrpSpPr>
        <p:grpSpPr>
          <a:xfrm>
            <a:off x="3178089" y="1731310"/>
            <a:ext cx="722921" cy="623207"/>
            <a:chOff x="328301" y="3881331"/>
            <a:chExt cx="722921" cy="623207"/>
          </a:xfrm>
        </p:grpSpPr>
        <p:sp>
          <p:nvSpPr>
            <p:cNvPr id="36" name="Hexagon 35"/>
            <p:cNvSpPr/>
            <p:nvPr/>
          </p:nvSpPr>
          <p:spPr bwMode="auto">
            <a:xfrm rot="19780699">
              <a:off x="328301" y="3881331"/>
              <a:ext cx="722921" cy="623207"/>
            </a:xfrm>
            <a:prstGeom prst="hexagon">
              <a:avLst>
                <a:gd name="adj" fmla="val 28905"/>
                <a:gd name="vf" fmla="val 11547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37" name="Picture 3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grpSp>
        <p:nvGrpSpPr>
          <p:cNvPr id="38" name="Group 37"/>
          <p:cNvGrpSpPr/>
          <p:nvPr/>
        </p:nvGrpSpPr>
        <p:grpSpPr>
          <a:xfrm>
            <a:off x="2492289" y="1731310"/>
            <a:ext cx="722921" cy="623207"/>
            <a:chOff x="328301" y="3881331"/>
            <a:chExt cx="722921" cy="623207"/>
          </a:xfrm>
        </p:grpSpPr>
        <p:sp>
          <p:nvSpPr>
            <p:cNvPr id="39" name="Hexagon 38"/>
            <p:cNvSpPr/>
            <p:nvPr/>
          </p:nvSpPr>
          <p:spPr bwMode="auto">
            <a:xfrm rot="19780699">
              <a:off x="328301" y="3881331"/>
              <a:ext cx="722921" cy="623207"/>
            </a:xfrm>
            <a:prstGeom prst="hexagon">
              <a:avLst>
                <a:gd name="adj" fmla="val 28905"/>
                <a:gd name="vf" fmla="val 11547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40" name="Picture 3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grpSp>
        <p:nvGrpSpPr>
          <p:cNvPr id="32" name="Group 31"/>
          <p:cNvGrpSpPr/>
          <p:nvPr/>
        </p:nvGrpSpPr>
        <p:grpSpPr>
          <a:xfrm>
            <a:off x="2832227" y="1141127"/>
            <a:ext cx="722921" cy="623207"/>
            <a:chOff x="328301" y="3881331"/>
            <a:chExt cx="722921" cy="623207"/>
          </a:xfrm>
        </p:grpSpPr>
        <p:sp>
          <p:nvSpPr>
            <p:cNvPr id="33" name="Hexagon 32"/>
            <p:cNvSpPr/>
            <p:nvPr/>
          </p:nvSpPr>
          <p:spPr bwMode="auto">
            <a:xfrm rot="19780699">
              <a:off x="328301" y="3881331"/>
              <a:ext cx="722921" cy="623207"/>
            </a:xfrm>
            <a:prstGeom prst="hexagon">
              <a:avLst>
                <a:gd name="adj" fmla="val 28905"/>
                <a:gd name="vf" fmla="val 11547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34" name="Picture 3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a:solidFill>
              <a:schemeClr val="tx1">
                <a:alpha val="10000"/>
              </a:schemeClr>
            </a:solidFill>
            <a:ln>
              <a:noFill/>
              <a:headEnd type="none" w="med" len="med"/>
              <a:tailEnd type="none" w="med" len="med"/>
            </a:ln>
            <a:effectLst/>
          </p:spPr>
        </p:pic>
      </p:grpSp>
      <p:grpSp>
        <p:nvGrpSpPr>
          <p:cNvPr id="65" name="Group 64"/>
          <p:cNvGrpSpPr/>
          <p:nvPr/>
        </p:nvGrpSpPr>
        <p:grpSpPr>
          <a:xfrm>
            <a:off x="2145560" y="1142889"/>
            <a:ext cx="722921" cy="623207"/>
            <a:chOff x="328301" y="3881331"/>
            <a:chExt cx="722921" cy="623207"/>
          </a:xfrm>
        </p:grpSpPr>
        <p:sp>
          <p:nvSpPr>
            <p:cNvPr id="66" name="Hexagon 65"/>
            <p:cNvSpPr/>
            <p:nvPr/>
          </p:nvSpPr>
          <p:spPr bwMode="auto">
            <a:xfrm rot="19780699">
              <a:off x="328301" y="3881331"/>
              <a:ext cx="722921" cy="623207"/>
            </a:xfrm>
            <a:prstGeom prst="hexagon">
              <a:avLst>
                <a:gd name="adj" fmla="val 28905"/>
                <a:gd name="vf" fmla="val 115470"/>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67" name="Picture 6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grpSp>
        <p:nvGrpSpPr>
          <p:cNvPr id="68" name="Group 67"/>
          <p:cNvGrpSpPr/>
          <p:nvPr/>
        </p:nvGrpSpPr>
        <p:grpSpPr>
          <a:xfrm>
            <a:off x="3514323" y="1132409"/>
            <a:ext cx="722921" cy="623207"/>
            <a:chOff x="328301" y="3881331"/>
            <a:chExt cx="722921" cy="623207"/>
          </a:xfrm>
        </p:grpSpPr>
        <p:sp>
          <p:nvSpPr>
            <p:cNvPr id="69" name="Hexagon 68"/>
            <p:cNvSpPr/>
            <p:nvPr/>
          </p:nvSpPr>
          <p:spPr bwMode="auto">
            <a:xfrm rot="19780699">
              <a:off x="328301" y="3881331"/>
              <a:ext cx="722921" cy="623207"/>
            </a:xfrm>
            <a:prstGeom prst="hexagon">
              <a:avLst>
                <a:gd name="adj" fmla="val 28905"/>
                <a:gd name="vf" fmla="val 115470"/>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70" name="Picture 6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spTree>
    <p:extLst>
      <p:ext uri="{BB962C8B-B14F-4D97-AF65-F5344CB8AC3E}">
        <p14:creationId xmlns:p14="http://schemas.microsoft.com/office/powerpoint/2010/main" val="29685346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1000"/>
                                        <p:tgtEl>
                                          <p:spTgt spid="55"/>
                                        </p:tgtEl>
                                      </p:cBhvr>
                                    </p:animEffect>
                                    <p:anim calcmode="lin" valueType="num">
                                      <p:cBhvr>
                                        <p:cTn id="8" dur="1000" fill="hold"/>
                                        <p:tgtEl>
                                          <p:spTgt spid="55"/>
                                        </p:tgtEl>
                                        <p:attrNameLst>
                                          <p:attrName>ppt_x</p:attrName>
                                        </p:attrNameLst>
                                      </p:cBhvr>
                                      <p:tavLst>
                                        <p:tav tm="0">
                                          <p:val>
                                            <p:strVal val="#ppt_x"/>
                                          </p:val>
                                        </p:tav>
                                        <p:tav tm="100000">
                                          <p:val>
                                            <p:strVal val="#ppt_x"/>
                                          </p:val>
                                        </p:tav>
                                      </p:tavLst>
                                    </p:anim>
                                    <p:anim calcmode="lin" valueType="num">
                                      <p:cBhvr>
                                        <p:cTn id="9" dur="1000" fill="hold"/>
                                        <p:tgtEl>
                                          <p:spTgt spid="5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100"/>
                                  </p:stCondLst>
                                  <p:childTnLst>
                                    <p:set>
                                      <p:cBhvr>
                                        <p:cTn id="11" dur="1" fill="hold">
                                          <p:stCondLst>
                                            <p:cond delay="0"/>
                                          </p:stCondLst>
                                        </p:cTn>
                                        <p:tgtEl>
                                          <p:spTgt spid="58"/>
                                        </p:tgtEl>
                                        <p:attrNameLst>
                                          <p:attrName>style.visibility</p:attrName>
                                        </p:attrNameLst>
                                      </p:cBhvr>
                                      <p:to>
                                        <p:strVal val="visible"/>
                                      </p:to>
                                    </p:set>
                                    <p:animEffect transition="in" filter="fade">
                                      <p:cBhvr>
                                        <p:cTn id="12" dur="1200"/>
                                        <p:tgtEl>
                                          <p:spTgt spid="58"/>
                                        </p:tgtEl>
                                      </p:cBhvr>
                                    </p:animEffect>
                                    <p:anim calcmode="lin" valueType="num">
                                      <p:cBhvr>
                                        <p:cTn id="13" dur="1200" fill="hold"/>
                                        <p:tgtEl>
                                          <p:spTgt spid="58"/>
                                        </p:tgtEl>
                                        <p:attrNameLst>
                                          <p:attrName>ppt_x</p:attrName>
                                        </p:attrNameLst>
                                      </p:cBhvr>
                                      <p:tavLst>
                                        <p:tav tm="0">
                                          <p:val>
                                            <p:strVal val="#ppt_x"/>
                                          </p:val>
                                        </p:tav>
                                        <p:tav tm="100000">
                                          <p:val>
                                            <p:strVal val="#ppt_x"/>
                                          </p:val>
                                        </p:tav>
                                      </p:tavLst>
                                    </p:anim>
                                    <p:anim calcmode="lin" valueType="num">
                                      <p:cBhvr>
                                        <p:cTn id="14" dur="1200" fill="hold"/>
                                        <p:tgtEl>
                                          <p:spTgt spid="58"/>
                                        </p:tgtEl>
                                        <p:attrNameLst>
                                          <p:attrName>ppt_y</p:attrName>
                                        </p:attrNameLst>
                                      </p:cBhvr>
                                      <p:tavLst>
                                        <p:tav tm="0">
                                          <p:val>
                                            <p:strVal val="#ppt_y+.1"/>
                                          </p:val>
                                        </p:tav>
                                        <p:tav tm="100000">
                                          <p:val>
                                            <p:strVal val="#ppt_y"/>
                                          </p:val>
                                        </p:tav>
                                      </p:tavLst>
                                    </p:anim>
                                  </p:childTnLst>
                                </p:cTn>
                              </p:par>
                              <p:par>
                                <p:cTn id="15" presetID="10" presetClass="entr" presetSubtype="0" fill="hold" grpId="0" nodeType="withEffect">
                                  <p:stCondLst>
                                    <p:cond delay="100"/>
                                  </p:stCondLst>
                                  <p:childTnLst>
                                    <p:set>
                                      <p:cBhvr>
                                        <p:cTn id="16" dur="1" fill="hold">
                                          <p:stCondLst>
                                            <p:cond delay="0"/>
                                          </p:stCondLst>
                                        </p:cTn>
                                        <p:tgtEl>
                                          <p:spTgt spid="56"/>
                                        </p:tgtEl>
                                        <p:attrNameLst>
                                          <p:attrName>style.visibility</p:attrName>
                                        </p:attrNameLst>
                                      </p:cBhvr>
                                      <p:to>
                                        <p:strVal val="visible"/>
                                      </p:to>
                                    </p:set>
                                    <p:animEffect transition="in" filter="fade">
                                      <p:cBhvr>
                                        <p:cTn id="17" dur="1750"/>
                                        <p:tgtEl>
                                          <p:spTgt spid="56"/>
                                        </p:tgtEl>
                                      </p:cBhvr>
                                    </p:animEffect>
                                  </p:childTnLst>
                                </p:cTn>
                              </p:par>
                              <p:par>
                                <p:cTn id="18" presetID="42" presetClass="entr" presetSubtype="0" fill="hold" grpId="0" nodeType="withEffect">
                                  <p:stCondLst>
                                    <p:cond delay="200"/>
                                  </p:stCondLst>
                                  <p:childTnLst>
                                    <p:set>
                                      <p:cBhvr>
                                        <p:cTn id="19" dur="1" fill="hold">
                                          <p:stCondLst>
                                            <p:cond delay="0"/>
                                          </p:stCondLst>
                                        </p:cTn>
                                        <p:tgtEl>
                                          <p:spTgt spid="57"/>
                                        </p:tgtEl>
                                        <p:attrNameLst>
                                          <p:attrName>style.visibility</p:attrName>
                                        </p:attrNameLst>
                                      </p:cBhvr>
                                      <p:to>
                                        <p:strVal val="visible"/>
                                      </p:to>
                                    </p:set>
                                    <p:animEffect transition="in" filter="fade">
                                      <p:cBhvr>
                                        <p:cTn id="20" dur="1000"/>
                                        <p:tgtEl>
                                          <p:spTgt spid="57"/>
                                        </p:tgtEl>
                                      </p:cBhvr>
                                    </p:animEffect>
                                    <p:anim calcmode="lin" valueType="num">
                                      <p:cBhvr>
                                        <p:cTn id="21" dur="1000" fill="hold"/>
                                        <p:tgtEl>
                                          <p:spTgt spid="57"/>
                                        </p:tgtEl>
                                        <p:attrNameLst>
                                          <p:attrName>ppt_x</p:attrName>
                                        </p:attrNameLst>
                                      </p:cBhvr>
                                      <p:tavLst>
                                        <p:tav tm="0">
                                          <p:val>
                                            <p:strVal val="#ppt_x"/>
                                          </p:val>
                                        </p:tav>
                                        <p:tav tm="100000">
                                          <p:val>
                                            <p:strVal val="#ppt_x"/>
                                          </p:val>
                                        </p:tav>
                                      </p:tavLst>
                                    </p:anim>
                                    <p:anim calcmode="lin" valueType="num">
                                      <p:cBhvr>
                                        <p:cTn id="22" dur="1000" fill="hold"/>
                                        <p:tgtEl>
                                          <p:spTgt spid="57"/>
                                        </p:tgtEl>
                                        <p:attrNameLst>
                                          <p:attrName>ppt_y</p:attrName>
                                        </p:attrNameLst>
                                      </p:cBhvr>
                                      <p:tavLst>
                                        <p:tav tm="0">
                                          <p:val>
                                            <p:strVal val="#ppt_y+.1"/>
                                          </p:val>
                                        </p:tav>
                                        <p:tav tm="100000">
                                          <p:val>
                                            <p:strVal val="#ppt_y"/>
                                          </p:val>
                                        </p:tav>
                                      </p:tavLst>
                                    </p:anim>
                                  </p:childTnLst>
                                </p:cTn>
                              </p:par>
                              <p:par>
                                <p:cTn id="23" presetID="42" presetClass="entr" presetSubtype="0" fill="hold" grpId="0" nodeType="withEffect">
                                  <p:stCondLst>
                                    <p:cond delay="300"/>
                                  </p:stCondLst>
                                  <p:childTnLst>
                                    <p:set>
                                      <p:cBhvr>
                                        <p:cTn id="24" dur="1" fill="hold">
                                          <p:stCondLst>
                                            <p:cond delay="0"/>
                                          </p:stCondLst>
                                        </p:cTn>
                                        <p:tgtEl>
                                          <p:spTgt spid="52"/>
                                        </p:tgtEl>
                                        <p:attrNameLst>
                                          <p:attrName>style.visibility</p:attrName>
                                        </p:attrNameLst>
                                      </p:cBhvr>
                                      <p:to>
                                        <p:strVal val="visible"/>
                                      </p:to>
                                    </p:set>
                                    <p:animEffect transition="in" filter="fade">
                                      <p:cBhvr>
                                        <p:cTn id="25" dur="750"/>
                                        <p:tgtEl>
                                          <p:spTgt spid="52"/>
                                        </p:tgtEl>
                                      </p:cBhvr>
                                    </p:animEffect>
                                    <p:anim calcmode="lin" valueType="num">
                                      <p:cBhvr>
                                        <p:cTn id="26" dur="750" fill="hold"/>
                                        <p:tgtEl>
                                          <p:spTgt spid="52"/>
                                        </p:tgtEl>
                                        <p:attrNameLst>
                                          <p:attrName>ppt_x</p:attrName>
                                        </p:attrNameLst>
                                      </p:cBhvr>
                                      <p:tavLst>
                                        <p:tav tm="0">
                                          <p:val>
                                            <p:strVal val="#ppt_x"/>
                                          </p:val>
                                        </p:tav>
                                        <p:tav tm="100000">
                                          <p:val>
                                            <p:strVal val="#ppt_x"/>
                                          </p:val>
                                        </p:tav>
                                      </p:tavLst>
                                    </p:anim>
                                    <p:anim calcmode="lin" valueType="num">
                                      <p:cBhvr>
                                        <p:cTn id="27" dur="750" fill="hold"/>
                                        <p:tgtEl>
                                          <p:spTgt spid="52"/>
                                        </p:tgtEl>
                                        <p:attrNameLst>
                                          <p:attrName>ppt_y</p:attrName>
                                        </p:attrNameLst>
                                      </p:cBhvr>
                                      <p:tavLst>
                                        <p:tav tm="0">
                                          <p:val>
                                            <p:strVal val="#ppt_y+.1"/>
                                          </p:val>
                                        </p:tav>
                                        <p:tav tm="100000">
                                          <p:val>
                                            <p:strVal val="#ppt_y"/>
                                          </p:val>
                                        </p:tav>
                                      </p:tavLst>
                                    </p:anim>
                                  </p:childTnLst>
                                </p:cTn>
                              </p:par>
                              <p:par>
                                <p:cTn id="28" presetID="10" presetClass="entr" presetSubtype="0" fill="hold" grpId="0" nodeType="withEffect">
                                  <p:stCondLst>
                                    <p:cond delay="0"/>
                                  </p:stCondLst>
                                  <p:childTnLst>
                                    <p:set>
                                      <p:cBhvr>
                                        <p:cTn id="29" dur="1" fill="hold">
                                          <p:stCondLst>
                                            <p:cond delay="0"/>
                                          </p:stCondLst>
                                        </p:cTn>
                                        <p:tgtEl>
                                          <p:spTgt spid="62"/>
                                        </p:tgtEl>
                                        <p:attrNameLst>
                                          <p:attrName>style.visibility</p:attrName>
                                        </p:attrNameLst>
                                      </p:cBhvr>
                                      <p:to>
                                        <p:strVal val="visible"/>
                                      </p:to>
                                    </p:set>
                                    <p:animEffect transition="in" filter="fade">
                                      <p:cBhvr>
                                        <p:cTn id="30" dur="1000"/>
                                        <p:tgtEl>
                                          <p:spTgt spid="62"/>
                                        </p:tgtEl>
                                      </p:cBhvr>
                                    </p:animEffect>
                                  </p:childTnLst>
                                </p:cTn>
                              </p:par>
                            </p:childTnLst>
                          </p:cTn>
                        </p:par>
                        <p:par>
                          <p:cTn id="31" fill="hold">
                            <p:stCondLst>
                              <p:cond delay="1850"/>
                            </p:stCondLst>
                            <p:childTnLst>
                              <p:par>
                                <p:cTn id="32" presetID="10" presetClass="entr" presetSubtype="0" fill="hold" nodeType="afterEffect">
                                  <p:stCondLst>
                                    <p:cond delay="0"/>
                                  </p:stCondLst>
                                  <p:childTnLst>
                                    <p:set>
                                      <p:cBhvr>
                                        <p:cTn id="33" dur="1" fill="hold">
                                          <p:stCondLst>
                                            <p:cond delay="0"/>
                                          </p:stCondLst>
                                        </p:cTn>
                                        <p:tgtEl>
                                          <p:spTgt spid="80"/>
                                        </p:tgtEl>
                                        <p:attrNameLst>
                                          <p:attrName>style.visibility</p:attrName>
                                        </p:attrNameLst>
                                      </p:cBhvr>
                                      <p:to>
                                        <p:strVal val="visible"/>
                                      </p:to>
                                    </p:set>
                                    <p:animEffect transition="in" filter="fade">
                                      <p:cBhvr>
                                        <p:cTn id="34" dur="500"/>
                                        <p:tgtEl>
                                          <p:spTgt spid="80"/>
                                        </p:tgtEl>
                                      </p:cBhvr>
                                    </p:animEffect>
                                  </p:childTnLst>
                                </p:cTn>
                              </p:par>
                              <p:par>
                                <p:cTn id="35" presetID="10" presetClass="entr" presetSubtype="0" fill="hold" nodeType="withEffect">
                                  <p:stCondLst>
                                    <p:cond delay="100"/>
                                  </p:stCondLst>
                                  <p:childTnLst>
                                    <p:set>
                                      <p:cBhvr>
                                        <p:cTn id="36" dur="1" fill="hold">
                                          <p:stCondLst>
                                            <p:cond delay="0"/>
                                          </p:stCondLst>
                                        </p:cTn>
                                        <p:tgtEl>
                                          <p:spTgt spid="63"/>
                                        </p:tgtEl>
                                        <p:attrNameLst>
                                          <p:attrName>style.visibility</p:attrName>
                                        </p:attrNameLst>
                                      </p:cBhvr>
                                      <p:to>
                                        <p:strVal val="visible"/>
                                      </p:to>
                                    </p:set>
                                    <p:animEffect transition="in" filter="fade">
                                      <p:cBhvr>
                                        <p:cTn id="37" dur="500"/>
                                        <p:tgtEl>
                                          <p:spTgt spid="63"/>
                                        </p:tgtEl>
                                      </p:cBhvr>
                                    </p:animEffect>
                                  </p:childTnLst>
                                </p:cTn>
                              </p:par>
                              <p:par>
                                <p:cTn id="38" presetID="10" presetClass="entr" presetSubtype="0" fill="hold" nodeType="withEffect">
                                  <p:stCondLst>
                                    <p:cond delay="200"/>
                                  </p:stCondLst>
                                  <p:childTnLst>
                                    <p:set>
                                      <p:cBhvr>
                                        <p:cTn id="39" dur="1" fill="hold">
                                          <p:stCondLst>
                                            <p:cond delay="0"/>
                                          </p:stCondLst>
                                        </p:cTn>
                                        <p:tgtEl>
                                          <p:spTgt spid="74"/>
                                        </p:tgtEl>
                                        <p:attrNameLst>
                                          <p:attrName>style.visibility</p:attrName>
                                        </p:attrNameLst>
                                      </p:cBhvr>
                                      <p:to>
                                        <p:strVal val="visible"/>
                                      </p:to>
                                    </p:set>
                                    <p:animEffect transition="in" filter="fade">
                                      <p:cBhvr>
                                        <p:cTn id="40" dur="500"/>
                                        <p:tgtEl>
                                          <p:spTgt spid="74"/>
                                        </p:tgtEl>
                                      </p:cBhvr>
                                    </p:animEffect>
                                  </p:childTnLst>
                                </p:cTn>
                              </p:par>
                            </p:childTnLst>
                          </p:cTn>
                        </p:par>
                      </p:childTnLst>
                    </p:cTn>
                  </p:par>
                  <p:par>
                    <p:cTn id="41" fill="hold">
                      <p:stCondLst>
                        <p:cond delay="indefinite"/>
                      </p:stCondLst>
                      <p:childTnLst>
                        <p:par>
                          <p:cTn id="42" fill="hold">
                            <p:stCondLst>
                              <p:cond delay="0"/>
                            </p:stCondLst>
                            <p:childTnLst>
                              <p:par>
                                <p:cTn id="43" presetID="35" presetClass="path" presetSubtype="0" accel="50000" decel="50000" fill="hold" nodeType="clickEffect">
                                  <p:stCondLst>
                                    <p:cond delay="0"/>
                                  </p:stCondLst>
                                  <p:childTnLst>
                                    <p:animMotion origin="layout" path="M 2.91667E-6 -3.28707E-6 L 0.37981 -3.28707E-6 " pathEditMode="relative" rAng="0" ptsTypes="AA">
                                      <p:cBhvr>
                                        <p:cTn id="44" dur="2000" fill="hold"/>
                                        <p:tgtEl>
                                          <p:spTgt spid="68"/>
                                        </p:tgtEl>
                                        <p:attrNameLst>
                                          <p:attrName>ppt_x</p:attrName>
                                          <p:attrName>ppt_y</p:attrName>
                                        </p:attrNameLst>
                                      </p:cBhvr>
                                      <p:rCtr x="1898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55" grpId="0" animBg="1"/>
      <p:bldP spid="56" grpId="0" animBg="1"/>
      <p:bldP spid="57" grpId="0" animBg="1"/>
      <p:bldP spid="58" grpId="0" animBg="1"/>
      <p:bldP spid="6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ounded Rectangle 35"/>
          <p:cNvSpPr/>
          <p:nvPr/>
        </p:nvSpPr>
        <p:spPr bwMode="auto">
          <a:xfrm>
            <a:off x="6046002" y="2033253"/>
            <a:ext cx="5669220" cy="3380071"/>
          </a:xfrm>
          <a:prstGeom prst="roundRect">
            <a:avLst>
              <a:gd name="adj" fmla="val 3964"/>
            </a:avLst>
          </a:prstGeom>
          <a:solidFill>
            <a:srgbClr val="A6A6A6"/>
          </a:solidFill>
          <a:ln>
            <a:solidFill>
              <a:srgbClr val="A6A6A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dirty="0">
              <a:solidFill>
                <a:srgbClr val="FFFFFF"/>
              </a:solidFill>
            </a:endParaRPr>
          </a:p>
        </p:txBody>
      </p:sp>
      <p:grpSp>
        <p:nvGrpSpPr>
          <p:cNvPr id="26" name="Group 25"/>
          <p:cNvGrpSpPr/>
          <p:nvPr/>
        </p:nvGrpSpPr>
        <p:grpSpPr>
          <a:xfrm>
            <a:off x="1014873" y="2323450"/>
            <a:ext cx="2556726" cy="2204072"/>
            <a:chOff x="328301" y="3881331"/>
            <a:chExt cx="722921" cy="623207"/>
          </a:xfrm>
        </p:grpSpPr>
        <p:sp>
          <p:nvSpPr>
            <p:cNvPr id="27" name="Hexagon 26"/>
            <p:cNvSpPr/>
            <p:nvPr/>
          </p:nvSpPr>
          <p:spPr bwMode="auto">
            <a:xfrm rot="19780699">
              <a:off x="328301" y="3881331"/>
              <a:ext cx="722921" cy="623207"/>
            </a:xfrm>
            <a:prstGeom prst="hexagon">
              <a:avLst>
                <a:gd name="adj" fmla="val 28905"/>
                <a:gd name="vf" fmla="val 115470"/>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28" name="Picture 2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2298" y="4066827"/>
              <a:ext cx="314925" cy="284870"/>
            </a:xfrm>
            <a:prstGeom prst="rect">
              <a:avLst/>
            </a:prstGeom>
          </p:spPr>
        </p:pic>
      </p:grpSp>
      <p:sp>
        <p:nvSpPr>
          <p:cNvPr id="98" name="TextBox 97"/>
          <p:cNvSpPr txBox="1"/>
          <p:nvPr/>
        </p:nvSpPr>
        <p:spPr>
          <a:xfrm>
            <a:off x="7320525" y="5629641"/>
            <a:ext cx="3120174" cy="221599"/>
          </a:xfrm>
          <a:prstGeom prst="rect">
            <a:avLst/>
          </a:prstGeom>
          <a:noFill/>
        </p:spPr>
        <p:txBody>
          <a:bodyPr wrap="square" lIns="0" tIns="0" rIns="0" bIns="0" rtlCol="0">
            <a:spAutoFit/>
          </a:bodyPr>
          <a:lstStyle/>
          <a:p>
            <a:pPr algn="ctr">
              <a:lnSpc>
                <a:spcPct val="80000"/>
              </a:lnSpc>
              <a:spcBef>
                <a:spcPct val="20000"/>
              </a:spcBef>
              <a:buSzPct val="80000"/>
            </a:pPr>
            <a:r>
              <a:rPr lang="en-US" sz="1800" dirty="0">
                <a:solidFill>
                  <a:srgbClr val="5F5F5F">
                    <a:alpha val="99000"/>
                  </a:srgbClr>
                </a:solidFill>
              </a:rPr>
              <a:t>Windows Azure Storage</a:t>
            </a:r>
          </a:p>
        </p:txBody>
      </p:sp>
      <p:grpSp>
        <p:nvGrpSpPr>
          <p:cNvPr id="16" name="Group 15"/>
          <p:cNvGrpSpPr/>
          <p:nvPr/>
        </p:nvGrpSpPr>
        <p:grpSpPr>
          <a:xfrm>
            <a:off x="6257557" y="2252065"/>
            <a:ext cx="1671976" cy="2950074"/>
            <a:chOff x="3857138" y="-151910"/>
            <a:chExt cx="1671976" cy="2950074"/>
          </a:xfrm>
        </p:grpSpPr>
        <p:pic>
          <p:nvPicPr>
            <p:cNvPr id="10" name="Picture 9"/>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3857140" y="-151910"/>
              <a:ext cx="1671974" cy="303820"/>
            </a:xfrm>
            <a:prstGeom prst="rect">
              <a:avLst/>
            </a:prstGeom>
          </p:spPr>
        </p:pic>
        <p:sp>
          <p:nvSpPr>
            <p:cNvPr id="4" name="Rectangle 3"/>
            <p:cNvSpPr/>
            <p:nvPr/>
          </p:nvSpPr>
          <p:spPr bwMode="auto">
            <a:xfrm>
              <a:off x="3857138" y="151910"/>
              <a:ext cx="1671975" cy="2541479"/>
            </a:xfrm>
            <a:prstGeom prst="rect">
              <a:avLst/>
            </a:prstGeom>
            <a:gradFill>
              <a:gsLst>
                <a:gs pos="0">
                  <a:schemeClr val="bg2">
                    <a:lumMod val="16000"/>
                  </a:schemeClr>
                </a:gs>
                <a:gs pos="100000">
                  <a:schemeClr val="bg2">
                    <a:lumMod val="19000"/>
                  </a:schemeClr>
                </a:gs>
                <a:gs pos="86000">
                  <a:srgbClr val="434343"/>
                </a:gs>
                <a:gs pos="18000">
                  <a:schemeClr val="bg2">
                    <a:lumMod val="27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48" name="Picture 47"/>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3857140" y="2691324"/>
              <a:ext cx="1671974" cy="106840"/>
            </a:xfrm>
            <a:prstGeom prst="rect">
              <a:avLst/>
            </a:prstGeom>
          </p:spPr>
        </p:pic>
      </p:grpSp>
      <p:grpSp>
        <p:nvGrpSpPr>
          <p:cNvPr id="17" name="Group 16"/>
          <p:cNvGrpSpPr/>
          <p:nvPr/>
        </p:nvGrpSpPr>
        <p:grpSpPr>
          <a:xfrm>
            <a:off x="6371150" y="2709450"/>
            <a:ext cx="1427560" cy="2385378"/>
            <a:chOff x="6371150" y="2709450"/>
            <a:chExt cx="1427560" cy="2385378"/>
          </a:xfrm>
        </p:grpSpPr>
        <p:pic>
          <p:nvPicPr>
            <p:cNvPr id="56" name="Picture 5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161956" y="2709450"/>
              <a:ext cx="636754" cy="790047"/>
            </a:xfrm>
            <a:prstGeom prst="rect">
              <a:avLst/>
            </a:prstGeom>
          </p:spPr>
        </p:pic>
        <p:pic>
          <p:nvPicPr>
            <p:cNvPr id="57" name="Picture 5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371150" y="3582559"/>
              <a:ext cx="636754" cy="790047"/>
            </a:xfrm>
            <a:prstGeom prst="rect">
              <a:avLst/>
            </a:prstGeom>
          </p:spPr>
        </p:pic>
        <p:pic>
          <p:nvPicPr>
            <p:cNvPr id="64" name="Picture 6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161956" y="3582559"/>
              <a:ext cx="636754" cy="790047"/>
            </a:xfrm>
            <a:prstGeom prst="rect">
              <a:avLst/>
            </a:prstGeom>
          </p:spPr>
        </p:pic>
        <p:pic>
          <p:nvPicPr>
            <p:cNvPr id="66" name="Picture 65"/>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6371150" y="4461376"/>
              <a:ext cx="636754" cy="633452"/>
            </a:xfrm>
            <a:prstGeom prst="rect">
              <a:avLst/>
            </a:prstGeom>
          </p:spPr>
        </p:pic>
        <p:pic>
          <p:nvPicPr>
            <p:cNvPr id="67" name="Picture 66"/>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7161956" y="4461376"/>
              <a:ext cx="636754" cy="633452"/>
            </a:xfrm>
            <a:prstGeom prst="rect">
              <a:avLst/>
            </a:prstGeom>
          </p:spPr>
        </p:pic>
        <p:pic>
          <p:nvPicPr>
            <p:cNvPr id="77" name="Picture 7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371150" y="2709450"/>
              <a:ext cx="636754" cy="790047"/>
            </a:xfrm>
            <a:prstGeom prst="rect">
              <a:avLst/>
            </a:prstGeom>
          </p:spPr>
        </p:pic>
      </p:grpSp>
      <p:grpSp>
        <p:nvGrpSpPr>
          <p:cNvPr id="78" name="Group 77"/>
          <p:cNvGrpSpPr/>
          <p:nvPr/>
        </p:nvGrpSpPr>
        <p:grpSpPr>
          <a:xfrm>
            <a:off x="8045922" y="2252065"/>
            <a:ext cx="1671976" cy="2950074"/>
            <a:chOff x="3857138" y="-151910"/>
            <a:chExt cx="1671976" cy="2950074"/>
          </a:xfrm>
        </p:grpSpPr>
        <p:pic>
          <p:nvPicPr>
            <p:cNvPr id="79" name="Picture 78"/>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3857140" y="-151910"/>
              <a:ext cx="1671974" cy="303820"/>
            </a:xfrm>
            <a:prstGeom prst="rect">
              <a:avLst/>
            </a:prstGeom>
          </p:spPr>
        </p:pic>
        <p:sp>
          <p:nvSpPr>
            <p:cNvPr id="80" name="Rectangle 79"/>
            <p:cNvSpPr/>
            <p:nvPr/>
          </p:nvSpPr>
          <p:spPr bwMode="auto">
            <a:xfrm>
              <a:off x="3857138" y="151910"/>
              <a:ext cx="1671975" cy="2541479"/>
            </a:xfrm>
            <a:prstGeom prst="rect">
              <a:avLst/>
            </a:prstGeom>
            <a:gradFill>
              <a:gsLst>
                <a:gs pos="0">
                  <a:schemeClr val="bg2">
                    <a:lumMod val="16000"/>
                  </a:schemeClr>
                </a:gs>
                <a:gs pos="100000">
                  <a:schemeClr val="bg2">
                    <a:lumMod val="19000"/>
                  </a:schemeClr>
                </a:gs>
                <a:gs pos="86000">
                  <a:srgbClr val="434343"/>
                </a:gs>
                <a:gs pos="18000">
                  <a:schemeClr val="bg2">
                    <a:lumMod val="27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81" name="Picture 80"/>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3857140" y="2691324"/>
              <a:ext cx="1671974" cy="106840"/>
            </a:xfrm>
            <a:prstGeom prst="rect">
              <a:avLst/>
            </a:prstGeom>
          </p:spPr>
        </p:pic>
      </p:grpSp>
      <p:grpSp>
        <p:nvGrpSpPr>
          <p:cNvPr id="82" name="Group 81"/>
          <p:cNvGrpSpPr/>
          <p:nvPr/>
        </p:nvGrpSpPr>
        <p:grpSpPr>
          <a:xfrm>
            <a:off x="8159515" y="2709450"/>
            <a:ext cx="1427560" cy="2385378"/>
            <a:chOff x="6371150" y="2709450"/>
            <a:chExt cx="1427560" cy="2385378"/>
          </a:xfrm>
        </p:grpSpPr>
        <p:pic>
          <p:nvPicPr>
            <p:cNvPr id="83" name="Picture 8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161956" y="2709450"/>
              <a:ext cx="636754" cy="790047"/>
            </a:xfrm>
            <a:prstGeom prst="rect">
              <a:avLst/>
            </a:prstGeom>
          </p:spPr>
        </p:pic>
        <p:pic>
          <p:nvPicPr>
            <p:cNvPr id="84" name="Picture 8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371150" y="3582559"/>
              <a:ext cx="636754" cy="790047"/>
            </a:xfrm>
            <a:prstGeom prst="rect">
              <a:avLst/>
            </a:prstGeom>
          </p:spPr>
        </p:pic>
        <p:pic>
          <p:nvPicPr>
            <p:cNvPr id="85" name="Picture 8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161956" y="3582559"/>
              <a:ext cx="636754" cy="790047"/>
            </a:xfrm>
            <a:prstGeom prst="rect">
              <a:avLst/>
            </a:prstGeom>
          </p:spPr>
        </p:pic>
        <p:pic>
          <p:nvPicPr>
            <p:cNvPr id="86" name="Picture 85"/>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6371150" y="4461376"/>
              <a:ext cx="636754" cy="633452"/>
            </a:xfrm>
            <a:prstGeom prst="rect">
              <a:avLst/>
            </a:prstGeom>
          </p:spPr>
        </p:pic>
        <p:pic>
          <p:nvPicPr>
            <p:cNvPr id="87" name="Picture 86"/>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7161956" y="4461376"/>
              <a:ext cx="636754" cy="633452"/>
            </a:xfrm>
            <a:prstGeom prst="rect">
              <a:avLst/>
            </a:prstGeom>
          </p:spPr>
        </p:pic>
        <p:pic>
          <p:nvPicPr>
            <p:cNvPr id="88" name="Picture 8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371150" y="2709450"/>
              <a:ext cx="636754" cy="790047"/>
            </a:xfrm>
            <a:prstGeom prst="rect">
              <a:avLst/>
            </a:prstGeom>
          </p:spPr>
        </p:pic>
      </p:grpSp>
      <p:grpSp>
        <p:nvGrpSpPr>
          <p:cNvPr id="89" name="Group 88"/>
          <p:cNvGrpSpPr/>
          <p:nvPr/>
        </p:nvGrpSpPr>
        <p:grpSpPr>
          <a:xfrm>
            <a:off x="9834150" y="2252065"/>
            <a:ext cx="1671976" cy="2950074"/>
            <a:chOff x="3857138" y="-151910"/>
            <a:chExt cx="1671976" cy="2950074"/>
          </a:xfrm>
        </p:grpSpPr>
        <p:pic>
          <p:nvPicPr>
            <p:cNvPr id="90" name="Picture 89"/>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3857140" y="-151910"/>
              <a:ext cx="1671974" cy="303820"/>
            </a:xfrm>
            <a:prstGeom prst="rect">
              <a:avLst/>
            </a:prstGeom>
          </p:spPr>
        </p:pic>
        <p:sp>
          <p:nvSpPr>
            <p:cNvPr id="91" name="Rectangle 90"/>
            <p:cNvSpPr/>
            <p:nvPr/>
          </p:nvSpPr>
          <p:spPr bwMode="auto">
            <a:xfrm>
              <a:off x="3857138" y="151910"/>
              <a:ext cx="1671975" cy="2541479"/>
            </a:xfrm>
            <a:prstGeom prst="rect">
              <a:avLst/>
            </a:prstGeom>
            <a:gradFill>
              <a:gsLst>
                <a:gs pos="0">
                  <a:schemeClr val="bg2">
                    <a:lumMod val="16000"/>
                  </a:schemeClr>
                </a:gs>
                <a:gs pos="100000">
                  <a:schemeClr val="bg2">
                    <a:lumMod val="19000"/>
                  </a:schemeClr>
                </a:gs>
                <a:gs pos="86000">
                  <a:srgbClr val="434343"/>
                </a:gs>
                <a:gs pos="18000">
                  <a:schemeClr val="bg2">
                    <a:lumMod val="27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92" name="Picture 91"/>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3857140" y="2691324"/>
              <a:ext cx="1671974" cy="106840"/>
            </a:xfrm>
            <a:prstGeom prst="rect">
              <a:avLst/>
            </a:prstGeom>
          </p:spPr>
        </p:pic>
      </p:grpSp>
      <p:grpSp>
        <p:nvGrpSpPr>
          <p:cNvPr id="93" name="Group 92"/>
          <p:cNvGrpSpPr/>
          <p:nvPr/>
        </p:nvGrpSpPr>
        <p:grpSpPr>
          <a:xfrm>
            <a:off x="9947743" y="2709450"/>
            <a:ext cx="1427560" cy="2385378"/>
            <a:chOff x="6371150" y="2709450"/>
            <a:chExt cx="1427560" cy="2385378"/>
          </a:xfrm>
        </p:grpSpPr>
        <p:pic>
          <p:nvPicPr>
            <p:cNvPr id="94" name="Picture 9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161956" y="2709450"/>
              <a:ext cx="636754" cy="790047"/>
            </a:xfrm>
            <a:prstGeom prst="rect">
              <a:avLst/>
            </a:prstGeom>
          </p:spPr>
        </p:pic>
        <p:pic>
          <p:nvPicPr>
            <p:cNvPr id="97" name="Picture 9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371150" y="3582559"/>
              <a:ext cx="636754" cy="790047"/>
            </a:xfrm>
            <a:prstGeom prst="rect">
              <a:avLst/>
            </a:prstGeom>
          </p:spPr>
        </p:pic>
        <p:pic>
          <p:nvPicPr>
            <p:cNvPr id="112" name="Picture 11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161956" y="3582559"/>
              <a:ext cx="636754" cy="790047"/>
            </a:xfrm>
            <a:prstGeom prst="rect">
              <a:avLst/>
            </a:prstGeom>
          </p:spPr>
        </p:pic>
        <p:pic>
          <p:nvPicPr>
            <p:cNvPr id="113" name="Picture 112"/>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6371150" y="4461376"/>
              <a:ext cx="636754" cy="633452"/>
            </a:xfrm>
            <a:prstGeom prst="rect">
              <a:avLst/>
            </a:prstGeom>
          </p:spPr>
        </p:pic>
        <p:pic>
          <p:nvPicPr>
            <p:cNvPr id="114" name="Picture 113"/>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7161956" y="4461376"/>
              <a:ext cx="636754" cy="633452"/>
            </a:xfrm>
            <a:prstGeom prst="rect">
              <a:avLst/>
            </a:prstGeom>
          </p:spPr>
        </p:pic>
        <p:pic>
          <p:nvPicPr>
            <p:cNvPr id="115" name="Picture 11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371150" y="2709450"/>
              <a:ext cx="636754" cy="790047"/>
            </a:xfrm>
            <a:prstGeom prst="rect">
              <a:avLst/>
            </a:prstGeom>
          </p:spPr>
        </p:pic>
      </p:grpSp>
      <p:sp>
        <p:nvSpPr>
          <p:cNvPr id="49" name="Title 3"/>
          <p:cNvSpPr txBox="1">
            <a:spLocks/>
          </p:cNvSpPr>
          <p:nvPr/>
        </p:nvSpPr>
        <p:spPr>
          <a:xfrm>
            <a:off x="519112" y="402776"/>
            <a:ext cx="11149013" cy="747897"/>
          </a:xfrm>
          <a:prstGeom prst="rect">
            <a:avLst/>
          </a:prstGeom>
        </p:spPr>
        <p:txBody>
          <a:bodyPr vert="horz" wrap="square" lIns="0" tIns="0" rIns="0" bIns="0" rtlCol="0" anchor="ctr" anchorCtr="0">
            <a:noAutofit/>
          </a:bodyPr>
          <a:lstStyle>
            <a:lvl1pPr algn="l" defTabSz="914363" rtl="0" eaLnBrk="1" latinLnBrk="0" hangingPunct="1">
              <a:lnSpc>
                <a:spcPct val="90000"/>
              </a:lnSpc>
              <a:spcBef>
                <a:spcPct val="0"/>
              </a:spcBef>
              <a:buNone/>
              <a:defRPr lang="en-US" sz="6600" b="0" kern="1200" cap="none" spc="-100" baseline="0">
                <a:ln w="3175">
                  <a:noFill/>
                </a:ln>
                <a:solidFill>
                  <a:schemeClr val="bg1">
                    <a:alpha val="99000"/>
                  </a:schemeClr>
                </a:solidFill>
                <a:effectLst/>
                <a:latin typeface="Segoe UI Light" pitchFamily="34" charset="0"/>
                <a:ea typeface="+mn-ea"/>
                <a:cs typeface="Arial" charset="0"/>
              </a:defRPr>
            </a:lvl1pPr>
          </a:lstStyle>
          <a:p>
            <a:r>
              <a:rPr dirty="0" smtClean="0">
                <a:solidFill>
                  <a:srgbClr val="FFFFFF"/>
                </a:solidFill>
              </a:rPr>
              <a:t>VM with persistent drive</a:t>
            </a:r>
            <a:endParaRPr dirty="0">
              <a:solidFill>
                <a:srgbClr val="FFFFFF"/>
              </a:solidFill>
            </a:endParaRPr>
          </a:p>
        </p:txBody>
      </p:sp>
      <p:sp>
        <p:nvSpPr>
          <p:cNvPr id="2" name="Title 1"/>
          <p:cNvSpPr>
            <a:spLocks noGrp="1"/>
          </p:cNvSpPr>
          <p:nvPr>
            <p:ph type="title"/>
          </p:nvPr>
        </p:nvSpPr>
        <p:spPr/>
        <p:txBody>
          <a:bodyPr/>
          <a:lstStyle/>
          <a:p>
            <a:r>
              <a:rPr lang="en-US" dirty="0" smtClean="0"/>
              <a:t>VM with persistent drive</a:t>
            </a:r>
            <a:endParaRPr lang="en-US" dirty="0"/>
          </a:p>
        </p:txBody>
      </p:sp>
    </p:spTree>
    <p:extLst>
      <p:ext uri="{BB962C8B-B14F-4D97-AF65-F5344CB8AC3E}">
        <p14:creationId xmlns:p14="http://schemas.microsoft.com/office/powerpoint/2010/main" val="1578947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8"/>
                                        </p:tgtEl>
                                        <p:attrNameLst>
                                          <p:attrName>style.visibility</p:attrName>
                                        </p:attrNameLst>
                                      </p:cBhvr>
                                      <p:to>
                                        <p:strVal val="visible"/>
                                      </p:to>
                                    </p:set>
                                    <p:animEffect transition="in" filter="fade">
                                      <p:cBhvr>
                                        <p:cTn id="11" dur="500"/>
                                        <p:tgtEl>
                                          <p:spTgt spid="98"/>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49"/>
                                        </p:tgtEl>
                                        <p:attrNameLst>
                                          <p:attrName>style.visibility</p:attrName>
                                        </p:attrNameLst>
                                      </p:cBhvr>
                                      <p:to>
                                        <p:strVal val="visible"/>
                                      </p:to>
                                    </p:set>
                                    <p:animEffect transition="in" filter="fade">
                                      <p:cBhvr>
                                        <p:cTn id="14" dur="10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 grpId="0"/>
      <p:bldP spid="4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ight Arrow 3"/>
          <p:cNvSpPr/>
          <p:nvPr/>
        </p:nvSpPr>
        <p:spPr bwMode="auto">
          <a:xfrm>
            <a:off x="3401038" y="2969774"/>
            <a:ext cx="2325755" cy="882717"/>
          </a:xfrm>
          <a:prstGeom prst="rightArrow">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nvGrpSpPr>
          <p:cNvPr id="26" name="Group 25"/>
          <p:cNvGrpSpPr/>
          <p:nvPr/>
        </p:nvGrpSpPr>
        <p:grpSpPr>
          <a:xfrm>
            <a:off x="1017087" y="2325159"/>
            <a:ext cx="2556726" cy="2204072"/>
            <a:chOff x="328301" y="3881331"/>
            <a:chExt cx="722921" cy="623207"/>
          </a:xfrm>
        </p:grpSpPr>
        <p:sp>
          <p:nvSpPr>
            <p:cNvPr id="27" name="Hexagon 26"/>
            <p:cNvSpPr/>
            <p:nvPr/>
          </p:nvSpPr>
          <p:spPr bwMode="auto">
            <a:xfrm rot="19780699">
              <a:off x="328301" y="3881331"/>
              <a:ext cx="722921" cy="623207"/>
            </a:xfrm>
            <a:prstGeom prst="hexagon">
              <a:avLst>
                <a:gd name="adj" fmla="val 28905"/>
                <a:gd name="vf" fmla="val 115470"/>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28" name="Picture 2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2298" y="4066827"/>
              <a:ext cx="314925" cy="284870"/>
            </a:xfrm>
            <a:prstGeom prst="rect">
              <a:avLst/>
            </a:prstGeom>
          </p:spPr>
        </p:pic>
      </p:grpSp>
      <p:grpSp>
        <p:nvGrpSpPr>
          <p:cNvPr id="45" name="Group 44"/>
          <p:cNvGrpSpPr/>
          <p:nvPr/>
        </p:nvGrpSpPr>
        <p:grpSpPr>
          <a:xfrm>
            <a:off x="1013667" y="2325159"/>
            <a:ext cx="2556726" cy="2204072"/>
            <a:chOff x="328301" y="3881331"/>
            <a:chExt cx="722921" cy="623207"/>
          </a:xfrm>
        </p:grpSpPr>
        <p:sp>
          <p:nvSpPr>
            <p:cNvPr id="46" name="Hexagon 45"/>
            <p:cNvSpPr/>
            <p:nvPr/>
          </p:nvSpPr>
          <p:spPr bwMode="auto">
            <a:xfrm rot="19780699">
              <a:off x="328301" y="3881331"/>
              <a:ext cx="722921" cy="623207"/>
            </a:xfrm>
            <a:prstGeom prst="hexagon">
              <a:avLst>
                <a:gd name="adj" fmla="val 28905"/>
                <a:gd name="vf" fmla="val 115470"/>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47" name="Picture 4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2298" y="4066827"/>
              <a:ext cx="314925" cy="284870"/>
            </a:xfrm>
            <a:prstGeom prst="rect">
              <a:avLst/>
            </a:prstGeom>
          </p:spPr>
        </p:pic>
      </p:grpSp>
      <p:sp>
        <p:nvSpPr>
          <p:cNvPr id="56" name="Right Arrow 55"/>
          <p:cNvSpPr/>
          <p:nvPr/>
        </p:nvSpPr>
        <p:spPr bwMode="auto">
          <a:xfrm>
            <a:off x="3401038" y="2976311"/>
            <a:ext cx="2325755" cy="882717"/>
          </a:xfrm>
          <a:prstGeom prst="rightArrow">
            <a:avLst/>
          </a:prstGeom>
          <a:solidFill>
            <a:srgbClr val="92D050">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94" name="Rounded Rectangle 93"/>
          <p:cNvSpPr/>
          <p:nvPr/>
        </p:nvSpPr>
        <p:spPr bwMode="auto">
          <a:xfrm>
            <a:off x="6046002" y="2033253"/>
            <a:ext cx="5669220" cy="3380071"/>
          </a:xfrm>
          <a:prstGeom prst="roundRect">
            <a:avLst>
              <a:gd name="adj" fmla="val 3964"/>
            </a:avLst>
          </a:prstGeom>
          <a:solidFill>
            <a:srgbClr val="A6A6A6"/>
          </a:solidFill>
          <a:ln>
            <a:solidFill>
              <a:srgbClr val="A6A6A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dirty="0">
              <a:solidFill>
                <a:srgbClr val="FFFFFF"/>
              </a:solidFill>
            </a:endParaRPr>
          </a:p>
        </p:txBody>
      </p:sp>
      <p:grpSp>
        <p:nvGrpSpPr>
          <p:cNvPr id="97" name="Group 96"/>
          <p:cNvGrpSpPr/>
          <p:nvPr/>
        </p:nvGrpSpPr>
        <p:grpSpPr>
          <a:xfrm>
            <a:off x="6257557" y="2252065"/>
            <a:ext cx="1671976" cy="2950074"/>
            <a:chOff x="3857138" y="-151910"/>
            <a:chExt cx="1671976" cy="2950074"/>
          </a:xfrm>
        </p:grpSpPr>
        <p:pic>
          <p:nvPicPr>
            <p:cNvPr id="112" name="Picture 111"/>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3857140" y="-151910"/>
              <a:ext cx="1671974" cy="303820"/>
            </a:xfrm>
            <a:prstGeom prst="rect">
              <a:avLst/>
            </a:prstGeom>
          </p:spPr>
        </p:pic>
        <p:sp>
          <p:nvSpPr>
            <p:cNvPr id="113" name="Rectangle 112"/>
            <p:cNvSpPr/>
            <p:nvPr/>
          </p:nvSpPr>
          <p:spPr bwMode="auto">
            <a:xfrm>
              <a:off x="3857138" y="151910"/>
              <a:ext cx="1671975" cy="2541479"/>
            </a:xfrm>
            <a:prstGeom prst="rect">
              <a:avLst/>
            </a:prstGeom>
            <a:gradFill>
              <a:gsLst>
                <a:gs pos="0">
                  <a:schemeClr val="bg2">
                    <a:lumMod val="16000"/>
                  </a:schemeClr>
                </a:gs>
                <a:gs pos="100000">
                  <a:schemeClr val="bg2">
                    <a:lumMod val="19000"/>
                  </a:schemeClr>
                </a:gs>
                <a:gs pos="86000">
                  <a:srgbClr val="434343"/>
                </a:gs>
                <a:gs pos="18000">
                  <a:schemeClr val="bg2">
                    <a:lumMod val="27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114" name="Picture 113"/>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3857140" y="2691324"/>
              <a:ext cx="1671974" cy="106840"/>
            </a:xfrm>
            <a:prstGeom prst="rect">
              <a:avLst/>
            </a:prstGeom>
          </p:spPr>
        </p:pic>
      </p:grpSp>
      <p:grpSp>
        <p:nvGrpSpPr>
          <p:cNvPr id="122" name="Group 121"/>
          <p:cNvGrpSpPr/>
          <p:nvPr/>
        </p:nvGrpSpPr>
        <p:grpSpPr>
          <a:xfrm>
            <a:off x="8045922" y="2252065"/>
            <a:ext cx="1671976" cy="2950074"/>
            <a:chOff x="3857138" y="-151910"/>
            <a:chExt cx="1671976" cy="2950074"/>
          </a:xfrm>
        </p:grpSpPr>
        <p:pic>
          <p:nvPicPr>
            <p:cNvPr id="123" name="Picture 122"/>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3857140" y="-151910"/>
              <a:ext cx="1671974" cy="303820"/>
            </a:xfrm>
            <a:prstGeom prst="rect">
              <a:avLst/>
            </a:prstGeom>
          </p:spPr>
        </p:pic>
        <p:sp>
          <p:nvSpPr>
            <p:cNvPr id="124" name="Rectangle 123"/>
            <p:cNvSpPr/>
            <p:nvPr/>
          </p:nvSpPr>
          <p:spPr bwMode="auto">
            <a:xfrm>
              <a:off x="3857138" y="151910"/>
              <a:ext cx="1671975" cy="2541479"/>
            </a:xfrm>
            <a:prstGeom prst="rect">
              <a:avLst/>
            </a:prstGeom>
            <a:gradFill>
              <a:gsLst>
                <a:gs pos="0">
                  <a:schemeClr val="bg2">
                    <a:lumMod val="16000"/>
                  </a:schemeClr>
                </a:gs>
                <a:gs pos="100000">
                  <a:schemeClr val="bg2">
                    <a:lumMod val="19000"/>
                  </a:schemeClr>
                </a:gs>
                <a:gs pos="86000">
                  <a:srgbClr val="434343"/>
                </a:gs>
                <a:gs pos="18000">
                  <a:schemeClr val="bg2">
                    <a:lumMod val="27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125" name="Picture 124"/>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3857140" y="2691324"/>
              <a:ext cx="1671974" cy="106840"/>
            </a:xfrm>
            <a:prstGeom prst="rect">
              <a:avLst/>
            </a:prstGeom>
          </p:spPr>
        </p:pic>
      </p:grpSp>
      <p:grpSp>
        <p:nvGrpSpPr>
          <p:cNvPr id="133" name="Group 132"/>
          <p:cNvGrpSpPr/>
          <p:nvPr/>
        </p:nvGrpSpPr>
        <p:grpSpPr>
          <a:xfrm>
            <a:off x="9834150" y="2252065"/>
            <a:ext cx="1671976" cy="2950074"/>
            <a:chOff x="3857138" y="-151910"/>
            <a:chExt cx="1671976" cy="2950074"/>
          </a:xfrm>
        </p:grpSpPr>
        <p:pic>
          <p:nvPicPr>
            <p:cNvPr id="134" name="Picture 133"/>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3857140" y="-151910"/>
              <a:ext cx="1671974" cy="303820"/>
            </a:xfrm>
            <a:prstGeom prst="rect">
              <a:avLst/>
            </a:prstGeom>
          </p:spPr>
        </p:pic>
        <p:sp>
          <p:nvSpPr>
            <p:cNvPr id="135" name="Rectangle 134"/>
            <p:cNvSpPr/>
            <p:nvPr/>
          </p:nvSpPr>
          <p:spPr bwMode="auto">
            <a:xfrm>
              <a:off x="3857138" y="151910"/>
              <a:ext cx="1671975" cy="2541479"/>
            </a:xfrm>
            <a:prstGeom prst="rect">
              <a:avLst/>
            </a:prstGeom>
            <a:gradFill>
              <a:gsLst>
                <a:gs pos="0">
                  <a:schemeClr val="bg2">
                    <a:lumMod val="16000"/>
                  </a:schemeClr>
                </a:gs>
                <a:gs pos="100000">
                  <a:schemeClr val="bg2">
                    <a:lumMod val="19000"/>
                  </a:schemeClr>
                </a:gs>
                <a:gs pos="86000">
                  <a:srgbClr val="434343"/>
                </a:gs>
                <a:gs pos="18000">
                  <a:schemeClr val="bg2">
                    <a:lumMod val="27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136" name="Picture 135"/>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3857140" y="2691324"/>
              <a:ext cx="1671974" cy="106840"/>
            </a:xfrm>
            <a:prstGeom prst="rect">
              <a:avLst/>
            </a:prstGeom>
          </p:spPr>
        </p:pic>
      </p:grpSp>
      <p:sp>
        <p:nvSpPr>
          <p:cNvPr id="144" name="Rounded Rectangle 143"/>
          <p:cNvSpPr/>
          <p:nvPr/>
        </p:nvSpPr>
        <p:spPr bwMode="auto">
          <a:xfrm>
            <a:off x="6393534" y="2727717"/>
            <a:ext cx="614370" cy="752080"/>
          </a:xfrm>
          <a:prstGeom prst="roundRect">
            <a:avLst>
              <a:gd name="adj" fmla="val 8915"/>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45" name="Rounded Rectangle 144"/>
          <p:cNvSpPr/>
          <p:nvPr/>
        </p:nvSpPr>
        <p:spPr bwMode="auto">
          <a:xfrm>
            <a:off x="8159515" y="3602456"/>
            <a:ext cx="614370" cy="752080"/>
          </a:xfrm>
          <a:prstGeom prst="roundRect">
            <a:avLst>
              <a:gd name="adj" fmla="val 8915"/>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46" name="Rounded Rectangle 145"/>
          <p:cNvSpPr/>
          <p:nvPr/>
        </p:nvSpPr>
        <p:spPr bwMode="auto">
          <a:xfrm>
            <a:off x="10742612" y="2731008"/>
            <a:ext cx="614370" cy="752080"/>
          </a:xfrm>
          <a:prstGeom prst="roundRect">
            <a:avLst>
              <a:gd name="adj" fmla="val 8915"/>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nvGrpSpPr>
          <p:cNvPr id="115" name="Group 114"/>
          <p:cNvGrpSpPr/>
          <p:nvPr/>
        </p:nvGrpSpPr>
        <p:grpSpPr>
          <a:xfrm>
            <a:off x="6371150" y="2709450"/>
            <a:ext cx="1427560" cy="2385378"/>
            <a:chOff x="6371150" y="2709450"/>
            <a:chExt cx="1427560" cy="2385378"/>
          </a:xfrm>
        </p:grpSpPr>
        <p:pic>
          <p:nvPicPr>
            <p:cNvPr id="116" name="Picture 11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161956" y="2709450"/>
              <a:ext cx="636754" cy="790047"/>
            </a:xfrm>
            <a:prstGeom prst="rect">
              <a:avLst/>
            </a:prstGeom>
          </p:spPr>
        </p:pic>
        <p:pic>
          <p:nvPicPr>
            <p:cNvPr id="117" name="Picture 11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371150" y="3582559"/>
              <a:ext cx="636754" cy="790047"/>
            </a:xfrm>
            <a:prstGeom prst="rect">
              <a:avLst/>
            </a:prstGeom>
          </p:spPr>
        </p:pic>
        <p:pic>
          <p:nvPicPr>
            <p:cNvPr id="118" name="Picture 11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161956" y="3582559"/>
              <a:ext cx="636754" cy="790047"/>
            </a:xfrm>
            <a:prstGeom prst="rect">
              <a:avLst/>
            </a:prstGeom>
          </p:spPr>
        </p:pic>
        <p:pic>
          <p:nvPicPr>
            <p:cNvPr id="119" name="Picture 118"/>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6371150" y="4461376"/>
              <a:ext cx="636754" cy="633452"/>
            </a:xfrm>
            <a:prstGeom prst="rect">
              <a:avLst/>
            </a:prstGeom>
          </p:spPr>
        </p:pic>
        <p:pic>
          <p:nvPicPr>
            <p:cNvPr id="120" name="Picture 119"/>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7161956" y="4461376"/>
              <a:ext cx="636754" cy="633452"/>
            </a:xfrm>
            <a:prstGeom prst="rect">
              <a:avLst/>
            </a:prstGeom>
          </p:spPr>
        </p:pic>
        <p:pic>
          <p:nvPicPr>
            <p:cNvPr id="121" name="Picture 12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371150" y="2709450"/>
              <a:ext cx="636754" cy="790047"/>
            </a:xfrm>
            <a:prstGeom prst="rect">
              <a:avLst/>
            </a:prstGeom>
          </p:spPr>
        </p:pic>
      </p:grpSp>
      <p:grpSp>
        <p:nvGrpSpPr>
          <p:cNvPr id="126" name="Group 125"/>
          <p:cNvGrpSpPr/>
          <p:nvPr/>
        </p:nvGrpSpPr>
        <p:grpSpPr>
          <a:xfrm>
            <a:off x="8159515" y="2709450"/>
            <a:ext cx="1427560" cy="2385378"/>
            <a:chOff x="6371150" y="2709450"/>
            <a:chExt cx="1427560" cy="2385378"/>
          </a:xfrm>
        </p:grpSpPr>
        <p:pic>
          <p:nvPicPr>
            <p:cNvPr id="127" name="Picture 12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161956" y="2709450"/>
              <a:ext cx="636754" cy="790047"/>
            </a:xfrm>
            <a:prstGeom prst="rect">
              <a:avLst/>
            </a:prstGeom>
          </p:spPr>
        </p:pic>
        <p:pic>
          <p:nvPicPr>
            <p:cNvPr id="128" name="Picture 12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371150" y="3582559"/>
              <a:ext cx="636754" cy="790047"/>
            </a:xfrm>
            <a:prstGeom prst="rect">
              <a:avLst/>
            </a:prstGeom>
          </p:spPr>
        </p:pic>
        <p:pic>
          <p:nvPicPr>
            <p:cNvPr id="129" name="Picture 12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161956" y="3582559"/>
              <a:ext cx="636754" cy="790047"/>
            </a:xfrm>
            <a:prstGeom prst="rect">
              <a:avLst/>
            </a:prstGeom>
          </p:spPr>
        </p:pic>
        <p:pic>
          <p:nvPicPr>
            <p:cNvPr id="130" name="Picture 129"/>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6371150" y="4461376"/>
              <a:ext cx="636754" cy="633452"/>
            </a:xfrm>
            <a:prstGeom prst="rect">
              <a:avLst/>
            </a:prstGeom>
          </p:spPr>
        </p:pic>
        <p:pic>
          <p:nvPicPr>
            <p:cNvPr id="131" name="Picture 130"/>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7161956" y="4461376"/>
              <a:ext cx="636754" cy="633452"/>
            </a:xfrm>
            <a:prstGeom prst="rect">
              <a:avLst/>
            </a:prstGeom>
          </p:spPr>
        </p:pic>
        <p:pic>
          <p:nvPicPr>
            <p:cNvPr id="132" name="Picture 13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371150" y="2709450"/>
              <a:ext cx="636754" cy="790047"/>
            </a:xfrm>
            <a:prstGeom prst="rect">
              <a:avLst/>
            </a:prstGeom>
          </p:spPr>
        </p:pic>
      </p:grpSp>
      <p:grpSp>
        <p:nvGrpSpPr>
          <p:cNvPr id="137" name="Group 136"/>
          <p:cNvGrpSpPr/>
          <p:nvPr/>
        </p:nvGrpSpPr>
        <p:grpSpPr>
          <a:xfrm>
            <a:off x="9947743" y="2709450"/>
            <a:ext cx="1427560" cy="2385378"/>
            <a:chOff x="6371150" y="2709450"/>
            <a:chExt cx="1427560" cy="2385378"/>
          </a:xfrm>
        </p:grpSpPr>
        <p:pic>
          <p:nvPicPr>
            <p:cNvPr id="138" name="Picture 13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161956" y="2709450"/>
              <a:ext cx="636754" cy="790047"/>
            </a:xfrm>
            <a:prstGeom prst="rect">
              <a:avLst/>
            </a:prstGeom>
          </p:spPr>
        </p:pic>
        <p:pic>
          <p:nvPicPr>
            <p:cNvPr id="139" name="Picture 13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371150" y="3582559"/>
              <a:ext cx="636754" cy="790047"/>
            </a:xfrm>
            <a:prstGeom prst="rect">
              <a:avLst/>
            </a:prstGeom>
          </p:spPr>
        </p:pic>
        <p:pic>
          <p:nvPicPr>
            <p:cNvPr id="140" name="Picture 13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161956" y="3582559"/>
              <a:ext cx="636754" cy="790047"/>
            </a:xfrm>
            <a:prstGeom prst="rect">
              <a:avLst/>
            </a:prstGeom>
          </p:spPr>
        </p:pic>
        <p:pic>
          <p:nvPicPr>
            <p:cNvPr id="141" name="Picture 140"/>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6371150" y="4461376"/>
              <a:ext cx="636754" cy="633452"/>
            </a:xfrm>
            <a:prstGeom prst="rect">
              <a:avLst/>
            </a:prstGeom>
          </p:spPr>
        </p:pic>
        <p:pic>
          <p:nvPicPr>
            <p:cNvPr id="142" name="Picture 141"/>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7161956" y="4461376"/>
              <a:ext cx="636754" cy="633452"/>
            </a:xfrm>
            <a:prstGeom prst="rect">
              <a:avLst/>
            </a:prstGeom>
          </p:spPr>
        </p:pic>
        <p:pic>
          <p:nvPicPr>
            <p:cNvPr id="143" name="Picture 14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371150" y="2709450"/>
              <a:ext cx="636754" cy="790047"/>
            </a:xfrm>
            <a:prstGeom prst="rect">
              <a:avLst/>
            </a:prstGeom>
          </p:spPr>
        </p:pic>
      </p:grpSp>
      <p:sp>
        <p:nvSpPr>
          <p:cNvPr id="49" name="TextBox 48"/>
          <p:cNvSpPr txBox="1"/>
          <p:nvPr/>
        </p:nvSpPr>
        <p:spPr>
          <a:xfrm>
            <a:off x="7320525" y="5629641"/>
            <a:ext cx="3120174" cy="221599"/>
          </a:xfrm>
          <a:prstGeom prst="rect">
            <a:avLst/>
          </a:prstGeom>
          <a:noFill/>
        </p:spPr>
        <p:txBody>
          <a:bodyPr wrap="square" lIns="0" tIns="0" rIns="0" bIns="0" rtlCol="0">
            <a:spAutoFit/>
          </a:bodyPr>
          <a:lstStyle/>
          <a:p>
            <a:pPr algn="ctr">
              <a:lnSpc>
                <a:spcPct val="80000"/>
              </a:lnSpc>
              <a:spcBef>
                <a:spcPct val="20000"/>
              </a:spcBef>
              <a:buSzPct val="80000"/>
            </a:pPr>
            <a:r>
              <a:rPr lang="en-US" sz="1800" dirty="0">
                <a:solidFill>
                  <a:srgbClr val="5F5F5F">
                    <a:alpha val="99000"/>
                  </a:srgbClr>
                </a:solidFill>
              </a:rPr>
              <a:t>Windows Azure Storage</a:t>
            </a:r>
          </a:p>
        </p:txBody>
      </p:sp>
      <p:sp>
        <p:nvSpPr>
          <p:cNvPr id="50" name="Title 3"/>
          <p:cNvSpPr txBox="1">
            <a:spLocks/>
          </p:cNvSpPr>
          <p:nvPr/>
        </p:nvSpPr>
        <p:spPr>
          <a:xfrm>
            <a:off x="519112" y="402776"/>
            <a:ext cx="11149013" cy="747897"/>
          </a:xfrm>
          <a:prstGeom prst="rect">
            <a:avLst/>
          </a:prstGeom>
        </p:spPr>
        <p:txBody>
          <a:bodyPr vert="horz" wrap="square" lIns="0" tIns="0" rIns="0" bIns="0" rtlCol="0" anchor="ctr" anchorCtr="0">
            <a:noAutofit/>
          </a:bodyPr>
          <a:lstStyle>
            <a:lvl1pPr algn="l" defTabSz="914363" rtl="0" eaLnBrk="1" latinLnBrk="0" hangingPunct="1">
              <a:lnSpc>
                <a:spcPct val="90000"/>
              </a:lnSpc>
              <a:spcBef>
                <a:spcPct val="0"/>
              </a:spcBef>
              <a:buNone/>
              <a:defRPr lang="en-US" sz="6600" b="0" kern="1200" cap="none" spc="-100" baseline="0">
                <a:ln w="3175">
                  <a:noFill/>
                </a:ln>
                <a:solidFill>
                  <a:schemeClr val="bg1">
                    <a:alpha val="99000"/>
                  </a:schemeClr>
                </a:solidFill>
                <a:effectLst/>
                <a:latin typeface="Segoe UI Light" pitchFamily="34" charset="0"/>
                <a:ea typeface="+mn-ea"/>
                <a:cs typeface="Arial" charset="0"/>
              </a:defRPr>
            </a:lvl1pPr>
          </a:lstStyle>
          <a:p>
            <a:r>
              <a:rPr dirty="0" smtClean="0">
                <a:solidFill>
                  <a:srgbClr val="FFFFFF"/>
                </a:solidFill>
              </a:rPr>
              <a:t>VM with persistent drive</a:t>
            </a:r>
            <a:endParaRPr dirty="0">
              <a:solidFill>
                <a:srgbClr val="FFFFFF"/>
              </a:solidFill>
            </a:endParaRPr>
          </a:p>
        </p:txBody>
      </p:sp>
      <p:sp>
        <p:nvSpPr>
          <p:cNvPr id="3" name="Title 2"/>
          <p:cNvSpPr>
            <a:spLocks noGrp="1"/>
          </p:cNvSpPr>
          <p:nvPr>
            <p:ph type="title"/>
          </p:nvPr>
        </p:nvSpPr>
        <p:spPr/>
        <p:txBody>
          <a:bodyPr/>
          <a:lstStyle/>
          <a:p>
            <a:r>
              <a:rPr lang="en-US" dirty="0"/>
              <a:t>VM with persistent drive</a:t>
            </a:r>
          </a:p>
        </p:txBody>
      </p:sp>
    </p:spTree>
    <p:extLst>
      <p:ext uri="{BB962C8B-B14F-4D97-AF65-F5344CB8AC3E}">
        <p14:creationId xmlns:p14="http://schemas.microsoft.com/office/powerpoint/2010/main" val="226348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p:tgtEl>
                                          <p:spTgt spid="4"/>
                                        </p:tgtEl>
                                        <p:attrNameLst>
                                          <p:attrName>ppt_x</p:attrName>
                                        </p:attrNameLst>
                                      </p:cBhvr>
                                      <p:tavLst>
                                        <p:tav tm="0">
                                          <p:val>
                                            <p:strVal val="#ppt_x-#ppt_w*1.125000"/>
                                          </p:val>
                                        </p:tav>
                                        <p:tav tm="100000">
                                          <p:val>
                                            <p:strVal val="#ppt_x"/>
                                          </p:val>
                                        </p:tav>
                                      </p:tavLst>
                                    </p:anim>
                                    <p:animEffect transition="in" filter="wipe(right)">
                                      <p:cBhvr>
                                        <p:cTn id="8" dur="1000"/>
                                        <p:tgtEl>
                                          <p:spTgt spid="4"/>
                                        </p:tgtEl>
                                      </p:cBhvr>
                                    </p:animEffect>
                                  </p:childTnLst>
                                </p:cTn>
                              </p:par>
                            </p:childTnLst>
                          </p:cTn>
                        </p:par>
                        <p:par>
                          <p:cTn id="9" fill="hold">
                            <p:stCondLst>
                              <p:cond delay="1000"/>
                            </p:stCondLst>
                            <p:childTnLst>
                              <p:par>
                                <p:cTn id="10" presetID="10" presetClass="entr" presetSubtype="0" fill="hold" grpId="0" nodeType="afterEffect">
                                  <p:stCondLst>
                                    <p:cond delay="0"/>
                                  </p:stCondLst>
                                  <p:childTnLst>
                                    <p:set>
                                      <p:cBhvr>
                                        <p:cTn id="11" dur="1" fill="hold">
                                          <p:stCondLst>
                                            <p:cond delay="0"/>
                                          </p:stCondLst>
                                        </p:cTn>
                                        <p:tgtEl>
                                          <p:spTgt spid="56"/>
                                        </p:tgtEl>
                                        <p:attrNameLst>
                                          <p:attrName>style.visibility</p:attrName>
                                        </p:attrNameLst>
                                      </p:cBhvr>
                                      <p:to>
                                        <p:strVal val="visible"/>
                                      </p:to>
                                    </p:set>
                                    <p:animEffect transition="in" filter="fade">
                                      <p:cBhvr>
                                        <p:cTn id="12" dur="500"/>
                                        <p:tgtEl>
                                          <p:spTgt spid="56"/>
                                        </p:tgtEl>
                                      </p:cBhvr>
                                    </p:animEffect>
                                  </p:childTnLst>
                                </p:cTn>
                              </p:par>
                            </p:childTnLst>
                          </p:cTn>
                        </p:par>
                        <p:par>
                          <p:cTn id="13" fill="hold">
                            <p:stCondLst>
                              <p:cond delay="1500"/>
                            </p:stCondLst>
                            <p:childTnLst>
                              <p:par>
                                <p:cTn id="14" presetID="10" presetClass="entr" presetSubtype="0" fill="hold" grpId="0" nodeType="afterEffect">
                                  <p:stCondLst>
                                    <p:cond delay="0"/>
                                  </p:stCondLst>
                                  <p:childTnLst>
                                    <p:set>
                                      <p:cBhvr>
                                        <p:cTn id="15" dur="1" fill="hold">
                                          <p:stCondLst>
                                            <p:cond delay="0"/>
                                          </p:stCondLst>
                                        </p:cTn>
                                        <p:tgtEl>
                                          <p:spTgt spid="144"/>
                                        </p:tgtEl>
                                        <p:attrNameLst>
                                          <p:attrName>style.visibility</p:attrName>
                                        </p:attrNameLst>
                                      </p:cBhvr>
                                      <p:to>
                                        <p:strVal val="visible"/>
                                      </p:to>
                                    </p:set>
                                    <p:animEffect transition="in" filter="fade">
                                      <p:cBhvr>
                                        <p:cTn id="16" dur="250"/>
                                        <p:tgtEl>
                                          <p:spTgt spid="144"/>
                                        </p:tgtEl>
                                      </p:cBhvr>
                                    </p:animEffect>
                                  </p:childTnLst>
                                </p:cTn>
                              </p:par>
                            </p:childTnLst>
                          </p:cTn>
                        </p:par>
                        <p:par>
                          <p:cTn id="17" fill="hold">
                            <p:stCondLst>
                              <p:cond delay="1750"/>
                            </p:stCondLst>
                            <p:childTnLst>
                              <p:par>
                                <p:cTn id="18" presetID="10" presetClass="entr" presetSubtype="0" fill="hold" grpId="0" nodeType="afterEffect">
                                  <p:stCondLst>
                                    <p:cond delay="0"/>
                                  </p:stCondLst>
                                  <p:childTnLst>
                                    <p:set>
                                      <p:cBhvr>
                                        <p:cTn id="19" dur="1" fill="hold">
                                          <p:stCondLst>
                                            <p:cond delay="0"/>
                                          </p:stCondLst>
                                        </p:cTn>
                                        <p:tgtEl>
                                          <p:spTgt spid="146"/>
                                        </p:tgtEl>
                                        <p:attrNameLst>
                                          <p:attrName>style.visibility</p:attrName>
                                        </p:attrNameLst>
                                      </p:cBhvr>
                                      <p:to>
                                        <p:strVal val="visible"/>
                                      </p:to>
                                    </p:set>
                                    <p:animEffect transition="in" filter="fade">
                                      <p:cBhvr>
                                        <p:cTn id="20" dur="250"/>
                                        <p:tgtEl>
                                          <p:spTgt spid="146"/>
                                        </p:tgtEl>
                                      </p:cBhvr>
                                    </p:animEffect>
                                  </p:childTnLst>
                                </p:cTn>
                              </p:par>
                            </p:childTnLst>
                          </p:cTn>
                        </p:par>
                        <p:par>
                          <p:cTn id="21" fill="hold">
                            <p:stCondLst>
                              <p:cond delay="2000"/>
                            </p:stCondLst>
                            <p:childTnLst>
                              <p:par>
                                <p:cTn id="22" presetID="10" presetClass="entr" presetSubtype="0" fill="hold" grpId="0" nodeType="afterEffect">
                                  <p:stCondLst>
                                    <p:cond delay="0"/>
                                  </p:stCondLst>
                                  <p:childTnLst>
                                    <p:set>
                                      <p:cBhvr>
                                        <p:cTn id="23" dur="1" fill="hold">
                                          <p:stCondLst>
                                            <p:cond delay="0"/>
                                          </p:stCondLst>
                                        </p:cTn>
                                        <p:tgtEl>
                                          <p:spTgt spid="145"/>
                                        </p:tgtEl>
                                        <p:attrNameLst>
                                          <p:attrName>style.visibility</p:attrName>
                                        </p:attrNameLst>
                                      </p:cBhvr>
                                      <p:to>
                                        <p:strVal val="visible"/>
                                      </p:to>
                                    </p:set>
                                    <p:animEffect transition="in" filter="fade">
                                      <p:cBhvr>
                                        <p:cTn id="24" dur="250"/>
                                        <p:tgtEl>
                                          <p:spTgt spid="145"/>
                                        </p:tgtEl>
                                      </p:cBhvr>
                                    </p:animEffect>
                                  </p:childTnLst>
                                </p:cTn>
                              </p:par>
                            </p:childTnLst>
                          </p:cTn>
                        </p:par>
                        <p:par>
                          <p:cTn id="25" fill="hold">
                            <p:stCondLst>
                              <p:cond delay="2250"/>
                            </p:stCondLst>
                            <p:childTnLst>
                              <p:par>
                                <p:cTn id="26" presetID="10" presetClass="entr" presetSubtype="0" fill="hold" nodeType="afterEffect">
                                  <p:stCondLst>
                                    <p:cond delay="0"/>
                                  </p:stCondLst>
                                  <p:childTnLst>
                                    <p:set>
                                      <p:cBhvr>
                                        <p:cTn id="27" dur="1" fill="hold">
                                          <p:stCondLst>
                                            <p:cond delay="0"/>
                                          </p:stCondLst>
                                        </p:cTn>
                                        <p:tgtEl>
                                          <p:spTgt spid="45"/>
                                        </p:tgtEl>
                                        <p:attrNameLst>
                                          <p:attrName>style.visibility</p:attrName>
                                        </p:attrNameLst>
                                      </p:cBhvr>
                                      <p:to>
                                        <p:strVal val="visible"/>
                                      </p:to>
                                    </p:set>
                                    <p:animEffect transition="in" filter="fade">
                                      <p:cBhvr>
                                        <p:cTn id="28" dur="750"/>
                                        <p:tgtEl>
                                          <p:spTgt spid="45"/>
                                        </p:tgtEl>
                                      </p:cBhvr>
                                    </p:animEffect>
                                  </p:childTnLst>
                                </p:cTn>
                              </p:par>
                            </p:childTnLst>
                          </p:cTn>
                        </p:par>
                        <p:par>
                          <p:cTn id="29" fill="hold">
                            <p:stCondLst>
                              <p:cond delay="3000"/>
                            </p:stCondLst>
                            <p:childTnLst>
                              <p:par>
                                <p:cTn id="30" presetID="10" presetClass="exit" presetSubtype="0" fill="hold" grpId="1" nodeType="afterEffect">
                                  <p:stCondLst>
                                    <p:cond delay="0"/>
                                  </p:stCondLst>
                                  <p:childTnLst>
                                    <p:animEffect transition="out" filter="fade">
                                      <p:cBhvr>
                                        <p:cTn id="31" dur="1000"/>
                                        <p:tgtEl>
                                          <p:spTgt spid="4"/>
                                        </p:tgtEl>
                                      </p:cBhvr>
                                    </p:animEffect>
                                    <p:set>
                                      <p:cBhvr>
                                        <p:cTn id="32" dur="1" fill="hold">
                                          <p:stCondLst>
                                            <p:cond delay="9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6" grpId="0" animBg="1"/>
      <p:bldP spid="144" grpId="0" animBg="1"/>
      <p:bldP spid="145" grpId="0" animBg="1"/>
      <p:bldP spid="146"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Right Arrow 55"/>
          <p:cNvSpPr/>
          <p:nvPr/>
        </p:nvSpPr>
        <p:spPr bwMode="auto">
          <a:xfrm>
            <a:off x="3401038" y="2976311"/>
            <a:ext cx="2325755" cy="882717"/>
          </a:xfrm>
          <a:prstGeom prst="rightArrow">
            <a:avLst/>
          </a:prstGeom>
          <a:solidFill>
            <a:srgbClr val="92D050">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nvGrpSpPr>
          <p:cNvPr id="26" name="Group 25"/>
          <p:cNvGrpSpPr/>
          <p:nvPr/>
        </p:nvGrpSpPr>
        <p:grpSpPr>
          <a:xfrm>
            <a:off x="1017087" y="2325159"/>
            <a:ext cx="2556726" cy="2204072"/>
            <a:chOff x="328301" y="3881331"/>
            <a:chExt cx="722921" cy="623207"/>
          </a:xfrm>
        </p:grpSpPr>
        <p:sp>
          <p:nvSpPr>
            <p:cNvPr id="27" name="Hexagon 26"/>
            <p:cNvSpPr/>
            <p:nvPr/>
          </p:nvSpPr>
          <p:spPr bwMode="auto">
            <a:xfrm rot="19780699">
              <a:off x="328301" y="3881331"/>
              <a:ext cx="722921" cy="623207"/>
            </a:xfrm>
            <a:prstGeom prst="hexagon">
              <a:avLst>
                <a:gd name="adj" fmla="val 28905"/>
                <a:gd name="vf" fmla="val 115470"/>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28" name="Picture 2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2298" y="4066827"/>
              <a:ext cx="314925" cy="284870"/>
            </a:xfrm>
            <a:prstGeom prst="rect">
              <a:avLst/>
            </a:prstGeom>
          </p:spPr>
        </p:pic>
      </p:grpSp>
      <p:grpSp>
        <p:nvGrpSpPr>
          <p:cNvPr id="45" name="Group 44"/>
          <p:cNvGrpSpPr/>
          <p:nvPr/>
        </p:nvGrpSpPr>
        <p:grpSpPr>
          <a:xfrm>
            <a:off x="1013667" y="2325159"/>
            <a:ext cx="2556726" cy="2204072"/>
            <a:chOff x="328301" y="3881331"/>
            <a:chExt cx="722921" cy="623207"/>
          </a:xfrm>
        </p:grpSpPr>
        <p:sp>
          <p:nvSpPr>
            <p:cNvPr id="46" name="Hexagon 45"/>
            <p:cNvSpPr/>
            <p:nvPr/>
          </p:nvSpPr>
          <p:spPr bwMode="auto">
            <a:xfrm rot="19780699">
              <a:off x="328301" y="3881331"/>
              <a:ext cx="722921" cy="623207"/>
            </a:xfrm>
            <a:prstGeom prst="hexagon">
              <a:avLst>
                <a:gd name="adj" fmla="val 28905"/>
                <a:gd name="vf" fmla="val 115470"/>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47" name="Picture 4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2298" y="4066827"/>
              <a:ext cx="314925" cy="284870"/>
            </a:xfrm>
            <a:prstGeom prst="rect">
              <a:avLst/>
            </a:prstGeom>
          </p:spPr>
        </p:pic>
      </p:grpSp>
      <p:sp>
        <p:nvSpPr>
          <p:cNvPr id="94" name="Rounded Rectangle 93"/>
          <p:cNvSpPr/>
          <p:nvPr/>
        </p:nvSpPr>
        <p:spPr bwMode="auto">
          <a:xfrm>
            <a:off x="6046002" y="2033253"/>
            <a:ext cx="5669220" cy="3380071"/>
          </a:xfrm>
          <a:prstGeom prst="roundRect">
            <a:avLst>
              <a:gd name="adj" fmla="val 3964"/>
            </a:avLst>
          </a:prstGeom>
          <a:solidFill>
            <a:srgbClr val="A6A6A6"/>
          </a:solidFill>
          <a:ln>
            <a:solidFill>
              <a:srgbClr val="A6A6A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dirty="0">
              <a:solidFill>
                <a:srgbClr val="FFFFFF"/>
              </a:solidFill>
            </a:endParaRPr>
          </a:p>
        </p:txBody>
      </p:sp>
      <p:grpSp>
        <p:nvGrpSpPr>
          <p:cNvPr id="97" name="Group 96"/>
          <p:cNvGrpSpPr/>
          <p:nvPr/>
        </p:nvGrpSpPr>
        <p:grpSpPr>
          <a:xfrm>
            <a:off x="6257557" y="2252065"/>
            <a:ext cx="1671976" cy="2950074"/>
            <a:chOff x="3857138" y="-151910"/>
            <a:chExt cx="1671976" cy="2950074"/>
          </a:xfrm>
        </p:grpSpPr>
        <p:pic>
          <p:nvPicPr>
            <p:cNvPr id="112" name="Picture 111"/>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3857140" y="-151910"/>
              <a:ext cx="1671974" cy="303820"/>
            </a:xfrm>
            <a:prstGeom prst="rect">
              <a:avLst/>
            </a:prstGeom>
          </p:spPr>
        </p:pic>
        <p:sp>
          <p:nvSpPr>
            <p:cNvPr id="113" name="Rectangle 112"/>
            <p:cNvSpPr/>
            <p:nvPr/>
          </p:nvSpPr>
          <p:spPr bwMode="auto">
            <a:xfrm>
              <a:off x="3857138" y="151910"/>
              <a:ext cx="1671975" cy="2541479"/>
            </a:xfrm>
            <a:prstGeom prst="rect">
              <a:avLst/>
            </a:prstGeom>
            <a:gradFill>
              <a:gsLst>
                <a:gs pos="0">
                  <a:schemeClr val="bg2">
                    <a:lumMod val="16000"/>
                  </a:schemeClr>
                </a:gs>
                <a:gs pos="100000">
                  <a:schemeClr val="bg2">
                    <a:lumMod val="19000"/>
                  </a:schemeClr>
                </a:gs>
                <a:gs pos="86000">
                  <a:srgbClr val="434343"/>
                </a:gs>
                <a:gs pos="18000">
                  <a:schemeClr val="bg2">
                    <a:lumMod val="27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114" name="Picture 113"/>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3857140" y="2691324"/>
              <a:ext cx="1671974" cy="106840"/>
            </a:xfrm>
            <a:prstGeom prst="rect">
              <a:avLst/>
            </a:prstGeom>
          </p:spPr>
        </p:pic>
      </p:grpSp>
      <p:grpSp>
        <p:nvGrpSpPr>
          <p:cNvPr id="122" name="Group 121"/>
          <p:cNvGrpSpPr/>
          <p:nvPr/>
        </p:nvGrpSpPr>
        <p:grpSpPr>
          <a:xfrm>
            <a:off x="8045922" y="2252065"/>
            <a:ext cx="1671976" cy="2950074"/>
            <a:chOff x="3857138" y="-151910"/>
            <a:chExt cx="1671976" cy="2950074"/>
          </a:xfrm>
        </p:grpSpPr>
        <p:pic>
          <p:nvPicPr>
            <p:cNvPr id="123" name="Picture 122"/>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3857140" y="-151910"/>
              <a:ext cx="1671974" cy="303820"/>
            </a:xfrm>
            <a:prstGeom prst="rect">
              <a:avLst/>
            </a:prstGeom>
          </p:spPr>
        </p:pic>
        <p:sp>
          <p:nvSpPr>
            <p:cNvPr id="124" name="Rectangle 123"/>
            <p:cNvSpPr/>
            <p:nvPr/>
          </p:nvSpPr>
          <p:spPr bwMode="auto">
            <a:xfrm>
              <a:off x="3857138" y="151910"/>
              <a:ext cx="1671975" cy="2541479"/>
            </a:xfrm>
            <a:prstGeom prst="rect">
              <a:avLst/>
            </a:prstGeom>
            <a:gradFill>
              <a:gsLst>
                <a:gs pos="0">
                  <a:schemeClr val="bg2">
                    <a:lumMod val="16000"/>
                  </a:schemeClr>
                </a:gs>
                <a:gs pos="100000">
                  <a:schemeClr val="bg2">
                    <a:lumMod val="19000"/>
                  </a:schemeClr>
                </a:gs>
                <a:gs pos="86000">
                  <a:srgbClr val="434343"/>
                </a:gs>
                <a:gs pos="18000">
                  <a:schemeClr val="bg2">
                    <a:lumMod val="27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125" name="Picture 124"/>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3857140" y="2691324"/>
              <a:ext cx="1671974" cy="106840"/>
            </a:xfrm>
            <a:prstGeom prst="rect">
              <a:avLst/>
            </a:prstGeom>
          </p:spPr>
        </p:pic>
      </p:grpSp>
      <p:grpSp>
        <p:nvGrpSpPr>
          <p:cNvPr id="133" name="Group 132"/>
          <p:cNvGrpSpPr/>
          <p:nvPr/>
        </p:nvGrpSpPr>
        <p:grpSpPr>
          <a:xfrm>
            <a:off x="9834150" y="2252065"/>
            <a:ext cx="1671976" cy="2950074"/>
            <a:chOff x="3857138" y="-151910"/>
            <a:chExt cx="1671976" cy="2950074"/>
          </a:xfrm>
        </p:grpSpPr>
        <p:pic>
          <p:nvPicPr>
            <p:cNvPr id="134" name="Picture 133"/>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3857140" y="-151910"/>
              <a:ext cx="1671974" cy="303820"/>
            </a:xfrm>
            <a:prstGeom prst="rect">
              <a:avLst/>
            </a:prstGeom>
          </p:spPr>
        </p:pic>
        <p:sp>
          <p:nvSpPr>
            <p:cNvPr id="135" name="Rectangle 134"/>
            <p:cNvSpPr/>
            <p:nvPr/>
          </p:nvSpPr>
          <p:spPr bwMode="auto">
            <a:xfrm>
              <a:off x="3857138" y="151910"/>
              <a:ext cx="1671975" cy="2541479"/>
            </a:xfrm>
            <a:prstGeom prst="rect">
              <a:avLst/>
            </a:prstGeom>
            <a:gradFill>
              <a:gsLst>
                <a:gs pos="0">
                  <a:schemeClr val="bg2">
                    <a:lumMod val="16000"/>
                  </a:schemeClr>
                </a:gs>
                <a:gs pos="100000">
                  <a:schemeClr val="bg2">
                    <a:lumMod val="19000"/>
                  </a:schemeClr>
                </a:gs>
                <a:gs pos="86000">
                  <a:srgbClr val="434343"/>
                </a:gs>
                <a:gs pos="18000">
                  <a:schemeClr val="bg2">
                    <a:lumMod val="27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136" name="Picture 135"/>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3857140" y="2691324"/>
              <a:ext cx="1671974" cy="106840"/>
            </a:xfrm>
            <a:prstGeom prst="rect">
              <a:avLst/>
            </a:prstGeom>
          </p:spPr>
        </p:pic>
      </p:grpSp>
      <p:sp>
        <p:nvSpPr>
          <p:cNvPr id="144" name="Rounded Rectangle 143"/>
          <p:cNvSpPr/>
          <p:nvPr/>
        </p:nvSpPr>
        <p:spPr bwMode="auto">
          <a:xfrm>
            <a:off x="8959674" y="3607404"/>
            <a:ext cx="614370" cy="752080"/>
          </a:xfrm>
          <a:prstGeom prst="roundRect">
            <a:avLst>
              <a:gd name="adj" fmla="val 8915"/>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45" name="Rounded Rectangle 144"/>
          <p:cNvSpPr/>
          <p:nvPr/>
        </p:nvSpPr>
        <p:spPr bwMode="auto">
          <a:xfrm>
            <a:off x="8159515" y="3602456"/>
            <a:ext cx="614370" cy="752080"/>
          </a:xfrm>
          <a:prstGeom prst="roundRect">
            <a:avLst>
              <a:gd name="adj" fmla="val 8915"/>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46" name="Rounded Rectangle 145"/>
          <p:cNvSpPr/>
          <p:nvPr/>
        </p:nvSpPr>
        <p:spPr bwMode="auto">
          <a:xfrm>
            <a:off x="10742612" y="2731008"/>
            <a:ext cx="614370" cy="752080"/>
          </a:xfrm>
          <a:prstGeom prst="roundRect">
            <a:avLst>
              <a:gd name="adj" fmla="val 8915"/>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nvGrpSpPr>
          <p:cNvPr id="126" name="Group 125"/>
          <p:cNvGrpSpPr/>
          <p:nvPr/>
        </p:nvGrpSpPr>
        <p:grpSpPr>
          <a:xfrm>
            <a:off x="8159515" y="2709450"/>
            <a:ext cx="1427560" cy="2385378"/>
            <a:chOff x="6371150" y="2709450"/>
            <a:chExt cx="1427560" cy="2385378"/>
          </a:xfrm>
        </p:grpSpPr>
        <p:pic>
          <p:nvPicPr>
            <p:cNvPr id="127" name="Picture 12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161956" y="2709450"/>
              <a:ext cx="636754" cy="790047"/>
            </a:xfrm>
            <a:prstGeom prst="rect">
              <a:avLst/>
            </a:prstGeom>
          </p:spPr>
        </p:pic>
        <p:pic>
          <p:nvPicPr>
            <p:cNvPr id="128" name="Picture 12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371150" y="3582559"/>
              <a:ext cx="636754" cy="790047"/>
            </a:xfrm>
            <a:prstGeom prst="rect">
              <a:avLst/>
            </a:prstGeom>
          </p:spPr>
        </p:pic>
        <p:pic>
          <p:nvPicPr>
            <p:cNvPr id="129" name="Picture 12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161956" y="3582559"/>
              <a:ext cx="636754" cy="790047"/>
            </a:xfrm>
            <a:prstGeom prst="rect">
              <a:avLst/>
            </a:prstGeom>
          </p:spPr>
        </p:pic>
        <p:pic>
          <p:nvPicPr>
            <p:cNvPr id="130" name="Picture 129"/>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6371150" y="4461376"/>
              <a:ext cx="636754" cy="633452"/>
            </a:xfrm>
            <a:prstGeom prst="rect">
              <a:avLst/>
            </a:prstGeom>
          </p:spPr>
        </p:pic>
        <p:pic>
          <p:nvPicPr>
            <p:cNvPr id="131" name="Picture 130"/>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7161956" y="4461376"/>
              <a:ext cx="636754" cy="633452"/>
            </a:xfrm>
            <a:prstGeom prst="rect">
              <a:avLst/>
            </a:prstGeom>
          </p:spPr>
        </p:pic>
        <p:pic>
          <p:nvPicPr>
            <p:cNvPr id="132" name="Picture 13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371150" y="2709450"/>
              <a:ext cx="636754" cy="790047"/>
            </a:xfrm>
            <a:prstGeom prst="rect">
              <a:avLst/>
            </a:prstGeom>
          </p:spPr>
        </p:pic>
      </p:grpSp>
      <p:grpSp>
        <p:nvGrpSpPr>
          <p:cNvPr id="137" name="Group 136"/>
          <p:cNvGrpSpPr/>
          <p:nvPr/>
        </p:nvGrpSpPr>
        <p:grpSpPr>
          <a:xfrm>
            <a:off x="9947743" y="2709450"/>
            <a:ext cx="1427560" cy="2385378"/>
            <a:chOff x="6371150" y="2709450"/>
            <a:chExt cx="1427560" cy="2385378"/>
          </a:xfrm>
        </p:grpSpPr>
        <p:pic>
          <p:nvPicPr>
            <p:cNvPr id="138" name="Picture 13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161956" y="2709450"/>
              <a:ext cx="636754" cy="790047"/>
            </a:xfrm>
            <a:prstGeom prst="rect">
              <a:avLst/>
            </a:prstGeom>
          </p:spPr>
        </p:pic>
        <p:pic>
          <p:nvPicPr>
            <p:cNvPr id="139" name="Picture 13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371150" y="3582559"/>
              <a:ext cx="636754" cy="790047"/>
            </a:xfrm>
            <a:prstGeom prst="rect">
              <a:avLst/>
            </a:prstGeom>
          </p:spPr>
        </p:pic>
        <p:pic>
          <p:nvPicPr>
            <p:cNvPr id="140" name="Picture 13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161956" y="3582559"/>
              <a:ext cx="636754" cy="790047"/>
            </a:xfrm>
            <a:prstGeom prst="rect">
              <a:avLst/>
            </a:prstGeom>
          </p:spPr>
        </p:pic>
        <p:pic>
          <p:nvPicPr>
            <p:cNvPr id="141" name="Picture 140"/>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6371150" y="4461376"/>
              <a:ext cx="636754" cy="633452"/>
            </a:xfrm>
            <a:prstGeom prst="rect">
              <a:avLst/>
            </a:prstGeom>
          </p:spPr>
        </p:pic>
        <p:pic>
          <p:nvPicPr>
            <p:cNvPr id="142" name="Picture 141"/>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7161956" y="4461376"/>
              <a:ext cx="636754" cy="633452"/>
            </a:xfrm>
            <a:prstGeom prst="rect">
              <a:avLst/>
            </a:prstGeom>
          </p:spPr>
        </p:pic>
        <p:pic>
          <p:nvPicPr>
            <p:cNvPr id="143" name="Picture 14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371150" y="2709450"/>
              <a:ext cx="636754" cy="790047"/>
            </a:xfrm>
            <a:prstGeom prst="rect">
              <a:avLst/>
            </a:prstGeom>
          </p:spPr>
        </p:pic>
      </p:grpSp>
      <p:grpSp>
        <p:nvGrpSpPr>
          <p:cNvPr id="2" name="Group 1"/>
          <p:cNvGrpSpPr/>
          <p:nvPr/>
        </p:nvGrpSpPr>
        <p:grpSpPr>
          <a:xfrm>
            <a:off x="8173259" y="3602456"/>
            <a:ext cx="600626" cy="752080"/>
            <a:chOff x="8173259" y="3602456"/>
            <a:chExt cx="600626" cy="752080"/>
          </a:xfrm>
        </p:grpSpPr>
        <p:sp>
          <p:nvSpPr>
            <p:cNvPr id="49" name="Rounded Rectangle 48"/>
            <p:cNvSpPr/>
            <p:nvPr/>
          </p:nvSpPr>
          <p:spPr bwMode="auto">
            <a:xfrm>
              <a:off x="8173259" y="3602456"/>
              <a:ext cx="600626" cy="752080"/>
            </a:xfrm>
            <a:prstGeom prst="roundRect">
              <a:avLst>
                <a:gd name="adj" fmla="val 10276"/>
              </a:avLst>
            </a:prstGeom>
            <a:solidFill>
              <a:srgbClr val="ED1E79"/>
            </a:solid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50" name="Picture 49"/>
            <p:cNvPicPr>
              <a:picLocks noChangeAspect="1"/>
            </p:cNvPicPr>
            <p:nvPr/>
          </p:nvPicPr>
          <p:blipFill>
            <a:blip r:embed="rId9" cstate="print">
              <a:extLst>
                <a:ext uri="{BEBA8EAE-BF5A-486C-A8C5-ECC9F3942E4B}">
                  <a14:imgProps xmlns:a14="http://schemas.microsoft.com/office/drawing/2010/main">
                    <a14:imgLayer r:embed="rId10">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8262809" y="3757835"/>
              <a:ext cx="434829" cy="434829"/>
            </a:xfrm>
            <a:prstGeom prst="rect">
              <a:avLst/>
            </a:prstGeom>
          </p:spPr>
        </p:pic>
      </p:grpSp>
      <p:sp>
        <p:nvSpPr>
          <p:cNvPr id="5" name="Rounded Rectangle 4"/>
          <p:cNvSpPr/>
          <p:nvPr/>
        </p:nvSpPr>
        <p:spPr bwMode="auto">
          <a:xfrm>
            <a:off x="8159515" y="3582559"/>
            <a:ext cx="636754" cy="790047"/>
          </a:xfrm>
          <a:prstGeom prst="roundRect">
            <a:avLst>
              <a:gd name="adj" fmla="val 8320"/>
            </a:avLst>
          </a:prstGeom>
          <a:solidFill>
            <a:srgbClr val="59595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54" name="Rounded Rectangle 53"/>
          <p:cNvSpPr/>
          <p:nvPr/>
        </p:nvSpPr>
        <p:spPr bwMode="auto">
          <a:xfrm>
            <a:off x="6393534" y="2727717"/>
            <a:ext cx="614370" cy="752080"/>
          </a:xfrm>
          <a:prstGeom prst="roundRect">
            <a:avLst>
              <a:gd name="adj" fmla="val 8915"/>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nvGrpSpPr>
          <p:cNvPr id="115" name="Group 114"/>
          <p:cNvGrpSpPr/>
          <p:nvPr/>
        </p:nvGrpSpPr>
        <p:grpSpPr>
          <a:xfrm>
            <a:off x="6371150" y="2709450"/>
            <a:ext cx="1427560" cy="2385378"/>
            <a:chOff x="6371150" y="2709450"/>
            <a:chExt cx="1427560" cy="2385378"/>
          </a:xfrm>
        </p:grpSpPr>
        <p:pic>
          <p:nvPicPr>
            <p:cNvPr id="116" name="Picture 11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161956" y="2709450"/>
              <a:ext cx="636754" cy="790047"/>
            </a:xfrm>
            <a:prstGeom prst="rect">
              <a:avLst/>
            </a:prstGeom>
          </p:spPr>
        </p:pic>
        <p:pic>
          <p:nvPicPr>
            <p:cNvPr id="117" name="Picture 11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371150" y="3582559"/>
              <a:ext cx="636754" cy="790047"/>
            </a:xfrm>
            <a:prstGeom prst="rect">
              <a:avLst/>
            </a:prstGeom>
          </p:spPr>
        </p:pic>
        <p:pic>
          <p:nvPicPr>
            <p:cNvPr id="118" name="Picture 11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161956" y="3582559"/>
              <a:ext cx="636754" cy="790047"/>
            </a:xfrm>
            <a:prstGeom prst="rect">
              <a:avLst/>
            </a:prstGeom>
          </p:spPr>
        </p:pic>
        <p:pic>
          <p:nvPicPr>
            <p:cNvPr id="119" name="Picture 118"/>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6371150" y="4461376"/>
              <a:ext cx="636754" cy="633452"/>
            </a:xfrm>
            <a:prstGeom prst="rect">
              <a:avLst/>
            </a:prstGeom>
          </p:spPr>
        </p:pic>
        <p:pic>
          <p:nvPicPr>
            <p:cNvPr id="120" name="Picture 119"/>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7161956" y="4461376"/>
              <a:ext cx="636754" cy="633452"/>
            </a:xfrm>
            <a:prstGeom prst="rect">
              <a:avLst/>
            </a:prstGeom>
          </p:spPr>
        </p:pic>
        <p:pic>
          <p:nvPicPr>
            <p:cNvPr id="121" name="Picture 12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371150" y="2709450"/>
              <a:ext cx="636754" cy="790047"/>
            </a:xfrm>
            <a:prstGeom prst="rect">
              <a:avLst/>
            </a:prstGeom>
          </p:spPr>
        </p:pic>
      </p:grpSp>
      <p:sp>
        <p:nvSpPr>
          <p:cNvPr id="53" name="TextBox 52"/>
          <p:cNvSpPr txBox="1"/>
          <p:nvPr/>
        </p:nvSpPr>
        <p:spPr>
          <a:xfrm>
            <a:off x="7320525" y="5629641"/>
            <a:ext cx="3120174" cy="221599"/>
          </a:xfrm>
          <a:prstGeom prst="rect">
            <a:avLst/>
          </a:prstGeom>
          <a:noFill/>
        </p:spPr>
        <p:txBody>
          <a:bodyPr wrap="square" lIns="0" tIns="0" rIns="0" bIns="0" rtlCol="0">
            <a:spAutoFit/>
          </a:bodyPr>
          <a:lstStyle/>
          <a:p>
            <a:pPr algn="ctr">
              <a:lnSpc>
                <a:spcPct val="80000"/>
              </a:lnSpc>
              <a:spcBef>
                <a:spcPct val="20000"/>
              </a:spcBef>
              <a:buSzPct val="80000"/>
            </a:pPr>
            <a:r>
              <a:rPr lang="en-US" sz="1800" dirty="0">
                <a:solidFill>
                  <a:srgbClr val="5F5F5F">
                    <a:alpha val="99000"/>
                  </a:srgbClr>
                </a:solidFill>
              </a:rPr>
              <a:t>Windows Azure Storage</a:t>
            </a:r>
          </a:p>
        </p:txBody>
      </p:sp>
      <p:sp>
        <p:nvSpPr>
          <p:cNvPr id="55" name="Title 3"/>
          <p:cNvSpPr txBox="1">
            <a:spLocks/>
          </p:cNvSpPr>
          <p:nvPr/>
        </p:nvSpPr>
        <p:spPr>
          <a:xfrm>
            <a:off x="519112" y="402776"/>
            <a:ext cx="11149013" cy="747897"/>
          </a:xfrm>
          <a:prstGeom prst="rect">
            <a:avLst/>
          </a:prstGeom>
        </p:spPr>
        <p:txBody>
          <a:bodyPr vert="horz" wrap="square" lIns="0" tIns="0" rIns="0" bIns="0" rtlCol="0" anchor="ctr" anchorCtr="0">
            <a:noAutofit/>
          </a:bodyPr>
          <a:lstStyle>
            <a:lvl1pPr algn="l" defTabSz="914363" rtl="0" eaLnBrk="1" latinLnBrk="0" hangingPunct="1">
              <a:lnSpc>
                <a:spcPct val="90000"/>
              </a:lnSpc>
              <a:spcBef>
                <a:spcPct val="0"/>
              </a:spcBef>
              <a:buNone/>
              <a:defRPr lang="en-US" sz="6600" b="0" kern="1200" cap="none" spc="-100" baseline="0">
                <a:ln w="3175">
                  <a:noFill/>
                </a:ln>
                <a:solidFill>
                  <a:schemeClr val="bg1">
                    <a:alpha val="99000"/>
                  </a:schemeClr>
                </a:solidFill>
                <a:effectLst/>
                <a:latin typeface="Segoe UI Light" pitchFamily="34" charset="0"/>
                <a:ea typeface="+mn-ea"/>
                <a:cs typeface="Arial" charset="0"/>
              </a:defRPr>
            </a:lvl1pPr>
          </a:lstStyle>
          <a:p>
            <a:r>
              <a:rPr dirty="0" smtClean="0">
                <a:solidFill>
                  <a:srgbClr val="FFFFFF"/>
                </a:solidFill>
              </a:rPr>
              <a:t>VM with persistent drive</a:t>
            </a:r>
            <a:endParaRPr dirty="0">
              <a:solidFill>
                <a:srgbClr val="FFFFFF"/>
              </a:solidFill>
            </a:endParaRPr>
          </a:p>
        </p:txBody>
      </p:sp>
      <p:sp>
        <p:nvSpPr>
          <p:cNvPr id="4" name="Title 3"/>
          <p:cNvSpPr>
            <a:spLocks noGrp="1"/>
          </p:cNvSpPr>
          <p:nvPr>
            <p:ph type="title"/>
          </p:nvPr>
        </p:nvSpPr>
        <p:spPr/>
        <p:txBody>
          <a:bodyPr/>
          <a:lstStyle/>
          <a:p>
            <a:r>
              <a:rPr lang="en-US" dirty="0"/>
              <a:t>VM with persistent drive</a:t>
            </a:r>
          </a:p>
        </p:txBody>
      </p:sp>
    </p:spTree>
    <p:extLst>
      <p:ext uri="{BB962C8B-B14F-4D97-AF65-F5344CB8AC3E}">
        <p14:creationId xmlns:p14="http://schemas.microsoft.com/office/powerpoint/2010/main" val="1749957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4"/>
                                        </p:tgtEl>
                                        <p:attrNameLst>
                                          <p:attrName>style.visibility</p:attrName>
                                        </p:attrNameLst>
                                      </p:cBhvr>
                                      <p:to>
                                        <p:strVal val="visible"/>
                                      </p:to>
                                    </p:set>
                                    <p:animEffect transition="in" filter="fade">
                                      <p:cBhvr>
                                        <p:cTn id="12" dur="250"/>
                                        <p:tgtEl>
                                          <p:spTgt spid="144"/>
                                        </p:tgtEl>
                                      </p:cBhvr>
                                    </p:animEffect>
                                  </p:childTnLst>
                                </p:cTn>
                              </p:par>
                            </p:childTnLst>
                          </p:cTn>
                        </p:par>
                        <p:par>
                          <p:cTn id="13" fill="hold">
                            <p:stCondLst>
                              <p:cond delay="250"/>
                            </p:stCondLst>
                            <p:childTnLst>
                              <p:par>
                                <p:cTn id="14" presetID="10" presetClass="entr" presetSubtype="0" fill="hold" grpId="0" nodeType="after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4" grpId="0" animBg="1"/>
      <p:bldP spid="5"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Rounded Rectangle 93"/>
          <p:cNvSpPr/>
          <p:nvPr/>
        </p:nvSpPr>
        <p:spPr bwMode="auto">
          <a:xfrm>
            <a:off x="6046002" y="2033253"/>
            <a:ext cx="5669220" cy="3380071"/>
          </a:xfrm>
          <a:prstGeom prst="roundRect">
            <a:avLst>
              <a:gd name="adj" fmla="val 3964"/>
            </a:avLst>
          </a:prstGeom>
          <a:solidFill>
            <a:srgbClr val="A6A6A6"/>
          </a:solidFill>
          <a:ln>
            <a:solidFill>
              <a:srgbClr val="A6A6A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dirty="0">
              <a:solidFill>
                <a:srgbClr val="FFFFFF"/>
              </a:solidFill>
            </a:endParaRPr>
          </a:p>
        </p:txBody>
      </p:sp>
      <p:grpSp>
        <p:nvGrpSpPr>
          <p:cNvPr id="97" name="Group 96"/>
          <p:cNvGrpSpPr/>
          <p:nvPr/>
        </p:nvGrpSpPr>
        <p:grpSpPr>
          <a:xfrm>
            <a:off x="6257557" y="2252065"/>
            <a:ext cx="1671976" cy="2950074"/>
            <a:chOff x="3857138" y="-151910"/>
            <a:chExt cx="1671976" cy="2950074"/>
          </a:xfrm>
        </p:grpSpPr>
        <p:pic>
          <p:nvPicPr>
            <p:cNvPr id="112" name="Picture 111"/>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3857140" y="-151910"/>
              <a:ext cx="1671974" cy="303820"/>
            </a:xfrm>
            <a:prstGeom prst="rect">
              <a:avLst/>
            </a:prstGeom>
          </p:spPr>
        </p:pic>
        <p:sp>
          <p:nvSpPr>
            <p:cNvPr id="113" name="Rectangle 112"/>
            <p:cNvSpPr/>
            <p:nvPr/>
          </p:nvSpPr>
          <p:spPr bwMode="auto">
            <a:xfrm>
              <a:off x="3857138" y="151910"/>
              <a:ext cx="1671975" cy="2541479"/>
            </a:xfrm>
            <a:prstGeom prst="rect">
              <a:avLst/>
            </a:prstGeom>
            <a:gradFill>
              <a:gsLst>
                <a:gs pos="0">
                  <a:schemeClr val="bg2">
                    <a:lumMod val="16000"/>
                  </a:schemeClr>
                </a:gs>
                <a:gs pos="100000">
                  <a:schemeClr val="bg2">
                    <a:lumMod val="19000"/>
                  </a:schemeClr>
                </a:gs>
                <a:gs pos="86000">
                  <a:srgbClr val="434343"/>
                </a:gs>
                <a:gs pos="18000">
                  <a:schemeClr val="bg2">
                    <a:lumMod val="27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114" name="Picture 113"/>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3857140" y="2691324"/>
              <a:ext cx="1671974" cy="106840"/>
            </a:xfrm>
            <a:prstGeom prst="rect">
              <a:avLst/>
            </a:prstGeom>
          </p:spPr>
        </p:pic>
      </p:grpSp>
      <p:grpSp>
        <p:nvGrpSpPr>
          <p:cNvPr id="122" name="Group 121"/>
          <p:cNvGrpSpPr/>
          <p:nvPr/>
        </p:nvGrpSpPr>
        <p:grpSpPr>
          <a:xfrm>
            <a:off x="8045922" y="2252065"/>
            <a:ext cx="1671976" cy="2950074"/>
            <a:chOff x="3857138" y="-151910"/>
            <a:chExt cx="1671976" cy="2950074"/>
          </a:xfrm>
        </p:grpSpPr>
        <p:pic>
          <p:nvPicPr>
            <p:cNvPr id="123" name="Picture 122"/>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3857140" y="-151910"/>
              <a:ext cx="1671974" cy="303820"/>
            </a:xfrm>
            <a:prstGeom prst="rect">
              <a:avLst/>
            </a:prstGeom>
          </p:spPr>
        </p:pic>
        <p:sp>
          <p:nvSpPr>
            <p:cNvPr id="124" name="Rectangle 123"/>
            <p:cNvSpPr/>
            <p:nvPr/>
          </p:nvSpPr>
          <p:spPr bwMode="auto">
            <a:xfrm>
              <a:off x="3857138" y="151910"/>
              <a:ext cx="1671975" cy="2541479"/>
            </a:xfrm>
            <a:prstGeom prst="rect">
              <a:avLst/>
            </a:prstGeom>
            <a:gradFill>
              <a:gsLst>
                <a:gs pos="0">
                  <a:schemeClr val="bg2">
                    <a:lumMod val="16000"/>
                  </a:schemeClr>
                </a:gs>
                <a:gs pos="100000">
                  <a:schemeClr val="bg2">
                    <a:lumMod val="19000"/>
                  </a:schemeClr>
                </a:gs>
                <a:gs pos="86000">
                  <a:srgbClr val="434343"/>
                </a:gs>
                <a:gs pos="18000">
                  <a:schemeClr val="bg2">
                    <a:lumMod val="27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125" name="Picture 124"/>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3857140" y="2691324"/>
              <a:ext cx="1671974" cy="106840"/>
            </a:xfrm>
            <a:prstGeom prst="rect">
              <a:avLst/>
            </a:prstGeom>
          </p:spPr>
        </p:pic>
      </p:grpSp>
      <p:grpSp>
        <p:nvGrpSpPr>
          <p:cNvPr id="133" name="Group 132"/>
          <p:cNvGrpSpPr/>
          <p:nvPr/>
        </p:nvGrpSpPr>
        <p:grpSpPr>
          <a:xfrm>
            <a:off x="9834150" y="2252065"/>
            <a:ext cx="1671976" cy="2950074"/>
            <a:chOff x="3857138" y="-151910"/>
            <a:chExt cx="1671976" cy="2950074"/>
          </a:xfrm>
        </p:grpSpPr>
        <p:pic>
          <p:nvPicPr>
            <p:cNvPr id="134" name="Picture 133"/>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3857140" y="-151910"/>
              <a:ext cx="1671974" cy="303820"/>
            </a:xfrm>
            <a:prstGeom prst="rect">
              <a:avLst/>
            </a:prstGeom>
          </p:spPr>
        </p:pic>
        <p:sp>
          <p:nvSpPr>
            <p:cNvPr id="135" name="Rectangle 134"/>
            <p:cNvSpPr/>
            <p:nvPr/>
          </p:nvSpPr>
          <p:spPr bwMode="auto">
            <a:xfrm>
              <a:off x="3857138" y="151910"/>
              <a:ext cx="1671975" cy="2541479"/>
            </a:xfrm>
            <a:prstGeom prst="rect">
              <a:avLst/>
            </a:prstGeom>
            <a:gradFill>
              <a:gsLst>
                <a:gs pos="0">
                  <a:schemeClr val="bg2">
                    <a:lumMod val="16000"/>
                  </a:schemeClr>
                </a:gs>
                <a:gs pos="100000">
                  <a:schemeClr val="bg2">
                    <a:lumMod val="19000"/>
                  </a:schemeClr>
                </a:gs>
                <a:gs pos="86000">
                  <a:srgbClr val="434343"/>
                </a:gs>
                <a:gs pos="18000">
                  <a:schemeClr val="bg2">
                    <a:lumMod val="27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136" name="Picture 135"/>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3857140" y="2691324"/>
              <a:ext cx="1671974" cy="106840"/>
            </a:xfrm>
            <a:prstGeom prst="rect">
              <a:avLst/>
            </a:prstGeom>
          </p:spPr>
        </p:pic>
      </p:grpSp>
      <p:sp>
        <p:nvSpPr>
          <p:cNvPr id="144" name="Rounded Rectangle 143"/>
          <p:cNvSpPr/>
          <p:nvPr/>
        </p:nvSpPr>
        <p:spPr bwMode="auto">
          <a:xfrm>
            <a:off x="8959674" y="3607404"/>
            <a:ext cx="614370" cy="752080"/>
          </a:xfrm>
          <a:prstGeom prst="roundRect">
            <a:avLst>
              <a:gd name="adj" fmla="val 8915"/>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45" name="Rounded Rectangle 144"/>
          <p:cNvSpPr/>
          <p:nvPr/>
        </p:nvSpPr>
        <p:spPr bwMode="auto">
          <a:xfrm>
            <a:off x="8159515" y="3602456"/>
            <a:ext cx="614370" cy="752080"/>
          </a:xfrm>
          <a:prstGeom prst="roundRect">
            <a:avLst>
              <a:gd name="adj" fmla="val 8915"/>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46" name="Rounded Rectangle 145"/>
          <p:cNvSpPr/>
          <p:nvPr/>
        </p:nvSpPr>
        <p:spPr bwMode="auto">
          <a:xfrm>
            <a:off x="10742612" y="2731008"/>
            <a:ext cx="614370" cy="752080"/>
          </a:xfrm>
          <a:prstGeom prst="roundRect">
            <a:avLst>
              <a:gd name="adj" fmla="val 8915"/>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nvGrpSpPr>
          <p:cNvPr id="126" name="Group 125"/>
          <p:cNvGrpSpPr/>
          <p:nvPr/>
        </p:nvGrpSpPr>
        <p:grpSpPr>
          <a:xfrm>
            <a:off x="8159515" y="2709450"/>
            <a:ext cx="1427560" cy="2385378"/>
            <a:chOff x="6371150" y="2709450"/>
            <a:chExt cx="1427560" cy="2385378"/>
          </a:xfrm>
        </p:grpSpPr>
        <p:pic>
          <p:nvPicPr>
            <p:cNvPr id="127" name="Picture 12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61956" y="2709450"/>
              <a:ext cx="636754" cy="790047"/>
            </a:xfrm>
            <a:prstGeom prst="rect">
              <a:avLst/>
            </a:prstGeom>
          </p:spPr>
        </p:pic>
        <p:pic>
          <p:nvPicPr>
            <p:cNvPr id="128" name="Picture 12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71150" y="3582559"/>
              <a:ext cx="636754" cy="790047"/>
            </a:xfrm>
            <a:prstGeom prst="rect">
              <a:avLst/>
            </a:prstGeom>
          </p:spPr>
        </p:pic>
        <p:pic>
          <p:nvPicPr>
            <p:cNvPr id="129" name="Picture 12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61956" y="3582559"/>
              <a:ext cx="636754" cy="790047"/>
            </a:xfrm>
            <a:prstGeom prst="rect">
              <a:avLst/>
            </a:prstGeom>
          </p:spPr>
        </p:pic>
        <p:pic>
          <p:nvPicPr>
            <p:cNvPr id="130" name="Picture 129"/>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6371150" y="4461376"/>
              <a:ext cx="636754" cy="633452"/>
            </a:xfrm>
            <a:prstGeom prst="rect">
              <a:avLst/>
            </a:prstGeom>
          </p:spPr>
        </p:pic>
        <p:pic>
          <p:nvPicPr>
            <p:cNvPr id="131" name="Picture 130"/>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7161956" y="4461376"/>
              <a:ext cx="636754" cy="633452"/>
            </a:xfrm>
            <a:prstGeom prst="rect">
              <a:avLst/>
            </a:prstGeom>
          </p:spPr>
        </p:pic>
        <p:pic>
          <p:nvPicPr>
            <p:cNvPr id="132" name="Picture 13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71150" y="2709450"/>
              <a:ext cx="636754" cy="790047"/>
            </a:xfrm>
            <a:prstGeom prst="rect">
              <a:avLst/>
            </a:prstGeom>
          </p:spPr>
        </p:pic>
      </p:grpSp>
      <p:grpSp>
        <p:nvGrpSpPr>
          <p:cNvPr id="137" name="Group 136"/>
          <p:cNvGrpSpPr/>
          <p:nvPr/>
        </p:nvGrpSpPr>
        <p:grpSpPr>
          <a:xfrm>
            <a:off x="9947743" y="2709450"/>
            <a:ext cx="1427560" cy="2385378"/>
            <a:chOff x="6371150" y="2709450"/>
            <a:chExt cx="1427560" cy="2385378"/>
          </a:xfrm>
        </p:grpSpPr>
        <p:pic>
          <p:nvPicPr>
            <p:cNvPr id="138" name="Picture 13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61956" y="2709450"/>
              <a:ext cx="636754" cy="790047"/>
            </a:xfrm>
            <a:prstGeom prst="rect">
              <a:avLst/>
            </a:prstGeom>
          </p:spPr>
        </p:pic>
        <p:pic>
          <p:nvPicPr>
            <p:cNvPr id="139" name="Picture 13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71150" y="3582559"/>
              <a:ext cx="636754" cy="790047"/>
            </a:xfrm>
            <a:prstGeom prst="rect">
              <a:avLst/>
            </a:prstGeom>
          </p:spPr>
        </p:pic>
        <p:pic>
          <p:nvPicPr>
            <p:cNvPr id="140" name="Picture 13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61956" y="3582559"/>
              <a:ext cx="636754" cy="790047"/>
            </a:xfrm>
            <a:prstGeom prst="rect">
              <a:avLst/>
            </a:prstGeom>
          </p:spPr>
        </p:pic>
        <p:pic>
          <p:nvPicPr>
            <p:cNvPr id="141" name="Picture 140"/>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6371150" y="4461376"/>
              <a:ext cx="636754" cy="633452"/>
            </a:xfrm>
            <a:prstGeom prst="rect">
              <a:avLst/>
            </a:prstGeom>
          </p:spPr>
        </p:pic>
        <p:pic>
          <p:nvPicPr>
            <p:cNvPr id="142" name="Picture 141"/>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7161956" y="4461376"/>
              <a:ext cx="636754" cy="633452"/>
            </a:xfrm>
            <a:prstGeom prst="rect">
              <a:avLst/>
            </a:prstGeom>
          </p:spPr>
        </p:pic>
        <p:pic>
          <p:nvPicPr>
            <p:cNvPr id="143" name="Picture 14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71150" y="2709450"/>
              <a:ext cx="636754" cy="790047"/>
            </a:xfrm>
            <a:prstGeom prst="rect">
              <a:avLst/>
            </a:prstGeom>
          </p:spPr>
        </p:pic>
      </p:grpSp>
      <p:grpSp>
        <p:nvGrpSpPr>
          <p:cNvPr id="2" name="Group 1"/>
          <p:cNvGrpSpPr/>
          <p:nvPr/>
        </p:nvGrpSpPr>
        <p:grpSpPr>
          <a:xfrm>
            <a:off x="8173259" y="3602456"/>
            <a:ext cx="600626" cy="752080"/>
            <a:chOff x="8173259" y="3602456"/>
            <a:chExt cx="600626" cy="752080"/>
          </a:xfrm>
        </p:grpSpPr>
        <p:sp>
          <p:nvSpPr>
            <p:cNvPr id="49" name="Rounded Rectangle 48"/>
            <p:cNvSpPr/>
            <p:nvPr/>
          </p:nvSpPr>
          <p:spPr bwMode="auto">
            <a:xfrm>
              <a:off x="8173259" y="3602456"/>
              <a:ext cx="600626" cy="752080"/>
            </a:xfrm>
            <a:prstGeom prst="roundRect">
              <a:avLst>
                <a:gd name="adj" fmla="val 10276"/>
              </a:avLst>
            </a:prstGeom>
            <a:solidFill>
              <a:srgbClr val="ED1E79"/>
            </a:solid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50" name="Picture 49"/>
            <p:cNvPicPr>
              <a:picLocks noChangeAspect="1"/>
            </p:cNvPicPr>
            <p:nvPr/>
          </p:nvPicPr>
          <p:blipFill>
            <a:blip r:embed="rId7" cstate="print">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8262809" y="3757835"/>
              <a:ext cx="434829" cy="434829"/>
            </a:xfrm>
            <a:prstGeom prst="rect">
              <a:avLst/>
            </a:prstGeom>
          </p:spPr>
        </p:pic>
      </p:grpSp>
      <p:sp>
        <p:nvSpPr>
          <p:cNvPr id="5" name="Rounded Rectangle 4"/>
          <p:cNvSpPr/>
          <p:nvPr/>
        </p:nvSpPr>
        <p:spPr bwMode="auto">
          <a:xfrm>
            <a:off x="8159515" y="3582559"/>
            <a:ext cx="636754" cy="790047"/>
          </a:xfrm>
          <a:prstGeom prst="roundRect">
            <a:avLst>
              <a:gd name="adj" fmla="val 8320"/>
            </a:avLst>
          </a:prstGeom>
          <a:solidFill>
            <a:srgbClr val="59595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54" name="Rounded Rectangle 53"/>
          <p:cNvSpPr/>
          <p:nvPr/>
        </p:nvSpPr>
        <p:spPr bwMode="auto">
          <a:xfrm>
            <a:off x="6393534" y="2727717"/>
            <a:ext cx="614370" cy="752080"/>
          </a:xfrm>
          <a:prstGeom prst="roundRect">
            <a:avLst>
              <a:gd name="adj" fmla="val 8915"/>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nvGrpSpPr>
          <p:cNvPr id="115" name="Group 114"/>
          <p:cNvGrpSpPr/>
          <p:nvPr/>
        </p:nvGrpSpPr>
        <p:grpSpPr>
          <a:xfrm>
            <a:off x="6371150" y="2709450"/>
            <a:ext cx="1427560" cy="2385378"/>
            <a:chOff x="6371150" y="2709450"/>
            <a:chExt cx="1427560" cy="2385378"/>
          </a:xfrm>
        </p:grpSpPr>
        <p:pic>
          <p:nvPicPr>
            <p:cNvPr id="116" name="Picture 11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61956" y="2709450"/>
              <a:ext cx="636754" cy="790047"/>
            </a:xfrm>
            <a:prstGeom prst="rect">
              <a:avLst/>
            </a:prstGeom>
          </p:spPr>
        </p:pic>
        <p:pic>
          <p:nvPicPr>
            <p:cNvPr id="117" name="Picture 11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71150" y="3582559"/>
              <a:ext cx="636754" cy="790047"/>
            </a:xfrm>
            <a:prstGeom prst="rect">
              <a:avLst/>
            </a:prstGeom>
          </p:spPr>
        </p:pic>
        <p:pic>
          <p:nvPicPr>
            <p:cNvPr id="118" name="Picture 11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61956" y="3582559"/>
              <a:ext cx="636754" cy="790047"/>
            </a:xfrm>
            <a:prstGeom prst="rect">
              <a:avLst/>
            </a:prstGeom>
          </p:spPr>
        </p:pic>
        <p:pic>
          <p:nvPicPr>
            <p:cNvPr id="119" name="Picture 118"/>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6371150" y="4461376"/>
              <a:ext cx="636754" cy="633452"/>
            </a:xfrm>
            <a:prstGeom prst="rect">
              <a:avLst/>
            </a:prstGeom>
          </p:spPr>
        </p:pic>
        <p:pic>
          <p:nvPicPr>
            <p:cNvPr id="120" name="Picture 119"/>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7161956" y="4461376"/>
              <a:ext cx="636754" cy="633452"/>
            </a:xfrm>
            <a:prstGeom prst="rect">
              <a:avLst/>
            </a:prstGeom>
          </p:spPr>
        </p:pic>
        <p:pic>
          <p:nvPicPr>
            <p:cNvPr id="121" name="Picture 12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71150" y="2709450"/>
              <a:ext cx="636754" cy="790047"/>
            </a:xfrm>
            <a:prstGeom prst="rect">
              <a:avLst/>
            </a:prstGeom>
          </p:spPr>
        </p:pic>
      </p:grpSp>
      <p:sp>
        <p:nvSpPr>
          <p:cNvPr id="53" name="Title 3"/>
          <p:cNvSpPr txBox="1">
            <a:spLocks/>
          </p:cNvSpPr>
          <p:nvPr/>
        </p:nvSpPr>
        <p:spPr>
          <a:xfrm>
            <a:off x="628009" y="2554470"/>
            <a:ext cx="4586070" cy="1994392"/>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r>
              <a:rPr sz="7200" dirty="0" smtClean="0">
                <a:solidFill>
                  <a:srgbClr val="5F5F5F">
                    <a:alpha val="99000"/>
                  </a:srgbClr>
                </a:solidFill>
              </a:rPr>
              <a:t>Reliable and always on</a:t>
            </a:r>
            <a:endParaRPr sz="7200" dirty="0">
              <a:solidFill>
                <a:srgbClr val="5F5F5F">
                  <a:alpha val="99000"/>
                </a:srgbClr>
              </a:solidFill>
            </a:endParaRPr>
          </a:p>
        </p:txBody>
      </p:sp>
      <p:sp>
        <p:nvSpPr>
          <p:cNvPr id="46" name="TextBox 45"/>
          <p:cNvSpPr txBox="1"/>
          <p:nvPr/>
        </p:nvSpPr>
        <p:spPr>
          <a:xfrm>
            <a:off x="7320525" y="5629641"/>
            <a:ext cx="3120174" cy="221599"/>
          </a:xfrm>
          <a:prstGeom prst="rect">
            <a:avLst/>
          </a:prstGeom>
          <a:noFill/>
        </p:spPr>
        <p:txBody>
          <a:bodyPr wrap="square" lIns="0" tIns="0" rIns="0" bIns="0" rtlCol="0">
            <a:spAutoFit/>
          </a:bodyPr>
          <a:lstStyle/>
          <a:p>
            <a:pPr algn="ctr">
              <a:lnSpc>
                <a:spcPct val="80000"/>
              </a:lnSpc>
              <a:spcBef>
                <a:spcPct val="20000"/>
              </a:spcBef>
              <a:buSzPct val="80000"/>
            </a:pPr>
            <a:r>
              <a:rPr lang="en-US" sz="1800" dirty="0">
                <a:solidFill>
                  <a:srgbClr val="5F5F5F">
                    <a:alpha val="99000"/>
                  </a:srgbClr>
                </a:solidFill>
              </a:rPr>
              <a:t>Windows Azure Storage</a:t>
            </a:r>
          </a:p>
        </p:txBody>
      </p:sp>
      <p:sp>
        <p:nvSpPr>
          <p:cNvPr id="3" name="Title 2"/>
          <p:cNvSpPr>
            <a:spLocks noGrp="1"/>
          </p:cNvSpPr>
          <p:nvPr>
            <p:ph type="title"/>
          </p:nvPr>
        </p:nvSpPr>
        <p:spPr/>
        <p:txBody>
          <a:bodyPr/>
          <a:lstStyle/>
          <a:p>
            <a:r>
              <a:rPr lang="en-US" dirty="0"/>
              <a:t>VM with persistent drive</a:t>
            </a:r>
          </a:p>
        </p:txBody>
      </p:sp>
    </p:spTree>
    <p:extLst>
      <p:ext uri="{BB962C8B-B14F-4D97-AF65-F5344CB8AC3E}">
        <p14:creationId xmlns:p14="http://schemas.microsoft.com/office/powerpoint/2010/main" val="2665973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75371" y="89419"/>
            <a:ext cx="3257097" cy="3257097"/>
          </a:xfrm>
          <a:prstGeom prst="rect">
            <a:avLst/>
          </a:prstGeom>
        </p:spPr>
      </p:pic>
      <p:pic>
        <p:nvPicPr>
          <p:cNvPr id="8" name="Picture 7"/>
          <p:cNvPicPr>
            <a:picLocks noChangeAspect="1"/>
          </p:cNvPicPr>
          <p:nvPr/>
        </p:nvPicPr>
        <p:blipFill rotWithShape="1">
          <a:blip r:embed="rId4">
            <a:extLst>
              <a:ext uri="{28A0092B-C50C-407E-A947-70E740481C1C}">
                <a14:useLocalDpi xmlns:a14="http://schemas.microsoft.com/office/drawing/2010/main" val="0"/>
              </a:ext>
            </a:extLst>
          </a:blip>
          <a:srcRect l="33655" t="39490" r="33815"/>
          <a:stretch/>
        </p:blipFill>
        <p:spPr>
          <a:xfrm>
            <a:off x="1727200" y="3779519"/>
            <a:ext cx="2214880" cy="2527311"/>
          </a:xfrm>
          <a:prstGeom prst="rect">
            <a:avLst/>
          </a:prstGeom>
        </p:spPr>
      </p:pic>
      <p:sp>
        <p:nvSpPr>
          <p:cNvPr id="4" name="Rectangle 3"/>
          <p:cNvSpPr/>
          <p:nvPr/>
        </p:nvSpPr>
        <p:spPr bwMode="auto">
          <a:xfrm>
            <a:off x="5363848" y="1466705"/>
            <a:ext cx="6156620" cy="817871"/>
          </a:xfrm>
          <a:prstGeom prst="rect">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61" tIns="0" rIns="121861" bIns="0" numCol="1" rtlCol="0" anchor="ctr" anchorCtr="0" compatLnSpc="1">
            <a:prstTxWarp prst="textNoShape">
              <a:avLst/>
            </a:prstTxWarp>
          </a:bodyPr>
          <a:lstStyle/>
          <a:p>
            <a:pPr fontAlgn="base">
              <a:spcBef>
                <a:spcPct val="0"/>
              </a:spcBef>
              <a:spcAft>
                <a:spcPct val="0"/>
              </a:spcAft>
              <a:buClr>
                <a:srgbClr val="FFFF99"/>
              </a:buClr>
              <a:buSzPct val="120000"/>
              <a:defRPr/>
            </a:pPr>
            <a:r>
              <a:rPr lang="en-US" sz="5400" spc="-100" dirty="0">
                <a:ln w="3175">
                  <a:noFill/>
                </a:ln>
                <a:gradFill flip="none" rotWithShape="1">
                  <a:gsLst>
                    <a:gs pos="0">
                      <a:srgbClr val="595959"/>
                    </a:gs>
                    <a:gs pos="86000">
                      <a:srgbClr val="595959"/>
                    </a:gs>
                  </a:gsLst>
                  <a:lin ang="5400000" scaled="0"/>
                  <a:tileRect/>
                </a:gradFill>
                <a:latin typeface="Segoe UI Light" pitchFamily="34" charset="0"/>
                <a:cs typeface="Arial" charset="0"/>
              </a:rPr>
              <a:t>What is the cloud?</a:t>
            </a:r>
            <a:endParaRPr lang="en-US" altLang="zh-CN" sz="5400" spc="-100" dirty="0">
              <a:ln w="3175">
                <a:noFill/>
              </a:ln>
              <a:gradFill flip="none" rotWithShape="1">
                <a:gsLst>
                  <a:gs pos="0">
                    <a:srgbClr val="595959"/>
                  </a:gs>
                  <a:gs pos="86000">
                    <a:srgbClr val="595959"/>
                  </a:gs>
                </a:gsLst>
                <a:lin ang="5400000" scaled="0"/>
                <a:tileRect/>
              </a:gradFill>
              <a:latin typeface="Segoe UI Light" pitchFamily="34" charset="0"/>
              <a:cs typeface="Arial" charset="0"/>
            </a:endParaRPr>
          </a:p>
        </p:txBody>
      </p:sp>
      <p:sp>
        <p:nvSpPr>
          <p:cNvPr id="3" name="Text Placeholder 2"/>
          <p:cNvSpPr>
            <a:spLocks noGrp="1"/>
          </p:cNvSpPr>
          <p:nvPr>
            <p:ph idx="4294967295"/>
          </p:nvPr>
        </p:nvSpPr>
        <p:spPr>
          <a:xfrm>
            <a:off x="6032500" y="2590800"/>
            <a:ext cx="6156325" cy="2536825"/>
          </a:xfrm>
          <a:prstGeom prst="rect">
            <a:avLst/>
          </a:prstGeom>
        </p:spPr>
        <p:txBody>
          <a:bodyPr>
            <a:normAutofit/>
          </a:bodyPr>
          <a:lstStyle/>
          <a:p>
            <a:pPr marL="0" indent="0">
              <a:buNone/>
            </a:pPr>
            <a:r>
              <a:rPr lang="en-US" sz="4000" dirty="0">
                <a:solidFill>
                  <a:srgbClr val="00B0F0">
                    <a:alpha val="99000"/>
                  </a:srgbClr>
                </a:solidFill>
                <a:latin typeface="Segoe UI Light" pitchFamily="34" charset="0"/>
              </a:rPr>
              <a:t>An approach to computing that’s about internet scale </a:t>
            </a:r>
            <a:r>
              <a:rPr lang="en-US" sz="4000" dirty="0" smtClean="0">
                <a:solidFill>
                  <a:srgbClr val="00B0F0">
                    <a:alpha val="99000"/>
                  </a:srgbClr>
                </a:solidFill>
                <a:latin typeface="Segoe UI Light" pitchFamily="34" charset="0"/>
              </a:rPr>
              <a:t/>
            </a:r>
            <a:br>
              <a:rPr lang="en-US" sz="4000" dirty="0" smtClean="0">
                <a:solidFill>
                  <a:srgbClr val="00B0F0">
                    <a:alpha val="99000"/>
                  </a:srgbClr>
                </a:solidFill>
                <a:latin typeface="Segoe UI Light" pitchFamily="34" charset="0"/>
              </a:rPr>
            </a:br>
            <a:r>
              <a:rPr lang="en-US" sz="4000" dirty="0" smtClean="0">
                <a:solidFill>
                  <a:srgbClr val="00B0F0">
                    <a:alpha val="99000"/>
                  </a:srgbClr>
                </a:solidFill>
                <a:latin typeface="Segoe UI Light" pitchFamily="34" charset="0"/>
              </a:rPr>
              <a:t>and </a:t>
            </a:r>
            <a:r>
              <a:rPr lang="en-US" sz="4000" dirty="0">
                <a:solidFill>
                  <a:srgbClr val="00B0F0">
                    <a:alpha val="99000"/>
                  </a:srgbClr>
                </a:solidFill>
                <a:latin typeface="Segoe UI Light" pitchFamily="34" charset="0"/>
              </a:rPr>
              <a:t>connecting to a variety of devices and endpoints</a:t>
            </a:r>
          </a:p>
        </p:txBody>
      </p:sp>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45839" y="1054023"/>
            <a:ext cx="1348677" cy="1333085"/>
          </a:xfrm>
          <a:prstGeom prst="rect">
            <a:avLst/>
          </a:prstGeom>
        </p:spPr>
      </p:pic>
    </p:spTree>
    <p:extLst>
      <p:ext uri="{BB962C8B-B14F-4D97-AF65-F5344CB8AC3E}">
        <p14:creationId xmlns:p14="http://schemas.microsoft.com/office/powerpoint/2010/main" val="2940443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par>
                                <p:cTn id="20" presetID="10" presetClass="entr" presetSubtype="0" fill="hold"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par>
                          <p:cTn id="23" fill="hold">
                            <p:stCondLst>
                              <p:cond delay="2000"/>
                            </p:stCondLst>
                            <p:childTnLst>
                              <p:par>
                                <p:cTn id="24" presetID="8" presetClass="emph" presetSubtype="0" repeatCount="indefinite" fill="hold" nodeType="afterEffect">
                                  <p:stCondLst>
                                    <p:cond delay="200"/>
                                  </p:stCondLst>
                                  <p:childTnLst>
                                    <p:animRot by="-21600000">
                                      <p:cBhvr>
                                        <p:cTn id="25" dur="30000" fill="hold"/>
                                        <p:tgtEl>
                                          <p:spTgt spid="1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Oval 63"/>
          <p:cNvSpPr/>
          <p:nvPr/>
        </p:nvSpPr>
        <p:spPr bwMode="auto">
          <a:xfrm>
            <a:off x="856902" y="4188370"/>
            <a:ext cx="499919" cy="499919"/>
          </a:xfrm>
          <a:prstGeom prst="ellipse">
            <a:avLst/>
          </a:prstGeom>
          <a:solidFill>
            <a:srgbClr val="92D050">
              <a:alpha val="50196"/>
            </a:srgbClr>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62" name="Oval 61"/>
          <p:cNvSpPr/>
          <p:nvPr/>
        </p:nvSpPr>
        <p:spPr bwMode="auto">
          <a:xfrm>
            <a:off x="4494212" y="4188370"/>
            <a:ext cx="499919" cy="499919"/>
          </a:xfrm>
          <a:prstGeom prst="ellipse">
            <a:avLst/>
          </a:prstGeom>
          <a:solidFill>
            <a:srgbClr val="92D050">
              <a:alpha val="50196"/>
            </a:srgbClr>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nvGrpSpPr>
          <p:cNvPr id="27" name="Group 26"/>
          <p:cNvGrpSpPr/>
          <p:nvPr/>
        </p:nvGrpSpPr>
        <p:grpSpPr>
          <a:xfrm>
            <a:off x="484093" y="2191962"/>
            <a:ext cx="4873213" cy="2749491"/>
            <a:chOff x="484093" y="1352838"/>
            <a:chExt cx="4873213" cy="2749491"/>
          </a:xfrm>
        </p:grpSpPr>
        <p:cxnSp>
          <p:nvCxnSpPr>
            <p:cNvPr id="1350" name="Straight Connector 1349"/>
            <p:cNvCxnSpPr/>
            <p:nvPr/>
          </p:nvCxnSpPr>
          <p:spPr>
            <a:xfrm rot="5400000">
              <a:off x="2920700" y="-1083769"/>
              <a:ext cx="0" cy="4873213"/>
            </a:xfrm>
            <a:prstGeom prst="line">
              <a:avLst/>
            </a:prstGeom>
            <a:ln>
              <a:solidFill>
                <a:srgbClr val="A6A6A6"/>
              </a:solidFill>
              <a:prstDash val="sysDash"/>
            </a:ln>
          </p:spPr>
          <p:style>
            <a:lnRef idx="1">
              <a:schemeClr val="accent1"/>
            </a:lnRef>
            <a:fillRef idx="0">
              <a:schemeClr val="accent1"/>
            </a:fillRef>
            <a:effectRef idx="0">
              <a:schemeClr val="accent1"/>
            </a:effectRef>
            <a:fontRef idx="minor">
              <a:schemeClr val="tx1"/>
            </a:fontRef>
          </p:style>
        </p:cxnSp>
        <p:cxnSp>
          <p:nvCxnSpPr>
            <p:cNvPr id="1351" name="Straight Connector 1350"/>
            <p:cNvCxnSpPr/>
            <p:nvPr/>
          </p:nvCxnSpPr>
          <p:spPr>
            <a:xfrm rot="5400000">
              <a:off x="2920700" y="-167272"/>
              <a:ext cx="0" cy="4873213"/>
            </a:xfrm>
            <a:prstGeom prst="line">
              <a:avLst/>
            </a:prstGeom>
            <a:ln>
              <a:solidFill>
                <a:srgbClr val="A6A6A6"/>
              </a:solidFill>
              <a:prstDash val="sysDash"/>
            </a:ln>
          </p:spPr>
          <p:style>
            <a:lnRef idx="1">
              <a:schemeClr val="accent1"/>
            </a:lnRef>
            <a:fillRef idx="0">
              <a:schemeClr val="accent1"/>
            </a:fillRef>
            <a:effectRef idx="0">
              <a:schemeClr val="accent1"/>
            </a:effectRef>
            <a:fontRef idx="minor">
              <a:schemeClr val="tx1"/>
            </a:fontRef>
          </p:style>
        </p:cxnSp>
        <p:cxnSp>
          <p:nvCxnSpPr>
            <p:cNvPr id="1352" name="Straight Connector 1351"/>
            <p:cNvCxnSpPr/>
            <p:nvPr/>
          </p:nvCxnSpPr>
          <p:spPr>
            <a:xfrm rot="5400000">
              <a:off x="2920700" y="749226"/>
              <a:ext cx="0" cy="4873213"/>
            </a:xfrm>
            <a:prstGeom prst="line">
              <a:avLst/>
            </a:prstGeom>
            <a:ln>
              <a:solidFill>
                <a:srgbClr val="A6A6A6"/>
              </a:solidFill>
              <a:prstDash val="sysDash"/>
            </a:ln>
          </p:spPr>
          <p:style>
            <a:lnRef idx="1">
              <a:schemeClr val="accent1"/>
            </a:lnRef>
            <a:fillRef idx="0">
              <a:schemeClr val="accent1"/>
            </a:fillRef>
            <a:effectRef idx="0">
              <a:schemeClr val="accent1"/>
            </a:effectRef>
            <a:fontRef idx="minor">
              <a:schemeClr val="tx1"/>
            </a:fontRef>
          </p:style>
        </p:cxnSp>
        <p:cxnSp>
          <p:nvCxnSpPr>
            <p:cNvPr id="1353" name="Straight Connector 1352"/>
            <p:cNvCxnSpPr/>
            <p:nvPr/>
          </p:nvCxnSpPr>
          <p:spPr>
            <a:xfrm rot="5400000">
              <a:off x="2920700" y="1665722"/>
              <a:ext cx="0" cy="4873213"/>
            </a:xfrm>
            <a:prstGeom prst="line">
              <a:avLst/>
            </a:prstGeom>
            <a:ln>
              <a:solidFill>
                <a:srgbClr val="A6A6A6"/>
              </a:solidFill>
              <a:prstDash val="sysDash"/>
            </a:ln>
          </p:spPr>
          <p:style>
            <a:lnRef idx="1">
              <a:schemeClr val="accent1"/>
            </a:lnRef>
            <a:fillRef idx="0">
              <a:schemeClr val="accent1"/>
            </a:fillRef>
            <a:effectRef idx="0">
              <a:schemeClr val="accent1"/>
            </a:effectRef>
            <a:fontRef idx="minor">
              <a:schemeClr val="tx1"/>
            </a:fontRef>
          </p:style>
        </p:cxnSp>
      </p:grpSp>
      <p:sp>
        <p:nvSpPr>
          <p:cNvPr id="61" name="Title 3"/>
          <p:cNvSpPr txBox="1">
            <a:spLocks/>
          </p:cNvSpPr>
          <p:nvPr/>
        </p:nvSpPr>
        <p:spPr>
          <a:xfrm>
            <a:off x="628009" y="5160219"/>
            <a:ext cx="4586070" cy="1107996"/>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lgn="ctr"/>
            <a:r>
              <a:rPr sz="4000" dirty="0" smtClean="0">
                <a:solidFill>
                  <a:srgbClr val="5F5F5F">
                    <a:alpha val="99000"/>
                  </a:srgbClr>
                </a:solidFill>
              </a:rPr>
              <a:t>Continuous storage </a:t>
            </a:r>
            <a:br>
              <a:rPr sz="4000" dirty="0" smtClean="0">
                <a:solidFill>
                  <a:srgbClr val="5F5F5F">
                    <a:alpha val="99000"/>
                  </a:srgbClr>
                </a:solidFill>
              </a:rPr>
            </a:br>
            <a:r>
              <a:rPr sz="4000" dirty="0" smtClean="0">
                <a:solidFill>
                  <a:srgbClr val="5F5F5F">
                    <a:alpha val="99000"/>
                  </a:srgbClr>
                </a:solidFill>
              </a:rPr>
              <a:t>geo-replication</a:t>
            </a:r>
            <a:endParaRPr sz="4000" dirty="0">
              <a:solidFill>
                <a:srgbClr val="5F5F5F">
                  <a:alpha val="99000"/>
                </a:srgbClr>
              </a:solidFill>
            </a:endParaRPr>
          </a:p>
        </p:txBody>
      </p:sp>
      <p:sp>
        <p:nvSpPr>
          <p:cNvPr id="1339" name="Oval 536"/>
          <p:cNvSpPr>
            <a:spLocks noChangeAspect="1" noChangeArrowheads="1"/>
          </p:cNvSpPr>
          <p:nvPr/>
        </p:nvSpPr>
        <p:spPr bwMode="auto">
          <a:xfrm>
            <a:off x="1053913" y="4390922"/>
            <a:ext cx="105894" cy="105894"/>
          </a:xfrm>
          <a:prstGeom prst="ellipse">
            <a:avLst/>
          </a:prstGeom>
          <a:solidFill>
            <a:srgbClr val="92D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292929"/>
              </a:solidFill>
            </a:endParaRPr>
          </a:p>
        </p:txBody>
      </p:sp>
      <p:grpSp>
        <p:nvGrpSpPr>
          <p:cNvPr id="21" name="Group 20"/>
          <p:cNvGrpSpPr/>
          <p:nvPr/>
        </p:nvGrpSpPr>
        <p:grpSpPr>
          <a:xfrm>
            <a:off x="628009" y="2058323"/>
            <a:ext cx="4582487" cy="2941875"/>
            <a:chOff x="628009" y="1463040"/>
            <a:chExt cx="4582487" cy="2460962"/>
          </a:xfrm>
        </p:grpSpPr>
        <p:cxnSp>
          <p:nvCxnSpPr>
            <p:cNvPr id="20" name="Straight Connector 19"/>
            <p:cNvCxnSpPr/>
            <p:nvPr/>
          </p:nvCxnSpPr>
          <p:spPr>
            <a:xfrm>
              <a:off x="628009" y="1463040"/>
              <a:ext cx="0" cy="2460962"/>
            </a:xfrm>
            <a:prstGeom prst="line">
              <a:avLst/>
            </a:prstGeom>
            <a:ln>
              <a:solidFill>
                <a:srgbClr val="A6A6A6"/>
              </a:solidFill>
              <a:prstDash val="sysDash"/>
            </a:ln>
          </p:spPr>
          <p:style>
            <a:lnRef idx="1">
              <a:schemeClr val="accent1"/>
            </a:lnRef>
            <a:fillRef idx="0">
              <a:schemeClr val="accent1"/>
            </a:fillRef>
            <a:effectRef idx="0">
              <a:schemeClr val="accent1"/>
            </a:effectRef>
            <a:fontRef idx="minor">
              <a:schemeClr val="tx1"/>
            </a:fontRef>
          </p:style>
        </p:cxnSp>
        <p:cxnSp>
          <p:nvCxnSpPr>
            <p:cNvPr id="1342" name="Straight Connector 1341"/>
            <p:cNvCxnSpPr/>
            <p:nvPr/>
          </p:nvCxnSpPr>
          <p:spPr>
            <a:xfrm>
              <a:off x="1544506" y="1463040"/>
              <a:ext cx="0" cy="2460962"/>
            </a:xfrm>
            <a:prstGeom prst="line">
              <a:avLst/>
            </a:prstGeom>
            <a:ln>
              <a:solidFill>
                <a:srgbClr val="A6A6A6"/>
              </a:solidFill>
              <a:prstDash val="sysDash"/>
            </a:ln>
          </p:spPr>
          <p:style>
            <a:lnRef idx="1">
              <a:schemeClr val="accent1"/>
            </a:lnRef>
            <a:fillRef idx="0">
              <a:schemeClr val="accent1"/>
            </a:fillRef>
            <a:effectRef idx="0">
              <a:schemeClr val="accent1"/>
            </a:effectRef>
            <a:fontRef idx="minor">
              <a:schemeClr val="tx1"/>
            </a:fontRef>
          </p:style>
        </p:cxnSp>
        <p:cxnSp>
          <p:nvCxnSpPr>
            <p:cNvPr id="1343" name="Straight Connector 1342"/>
            <p:cNvCxnSpPr/>
            <p:nvPr/>
          </p:nvCxnSpPr>
          <p:spPr>
            <a:xfrm>
              <a:off x="2461003" y="1463040"/>
              <a:ext cx="0" cy="2460962"/>
            </a:xfrm>
            <a:prstGeom prst="line">
              <a:avLst/>
            </a:prstGeom>
            <a:ln>
              <a:solidFill>
                <a:srgbClr val="A6A6A6"/>
              </a:solidFill>
              <a:prstDash val="sysDash"/>
            </a:ln>
          </p:spPr>
          <p:style>
            <a:lnRef idx="1">
              <a:schemeClr val="accent1"/>
            </a:lnRef>
            <a:fillRef idx="0">
              <a:schemeClr val="accent1"/>
            </a:fillRef>
            <a:effectRef idx="0">
              <a:schemeClr val="accent1"/>
            </a:effectRef>
            <a:fontRef idx="minor">
              <a:schemeClr val="tx1"/>
            </a:fontRef>
          </p:style>
        </p:cxnSp>
        <p:cxnSp>
          <p:nvCxnSpPr>
            <p:cNvPr id="1344" name="Straight Connector 1343"/>
            <p:cNvCxnSpPr/>
            <p:nvPr/>
          </p:nvCxnSpPr>
          <p:spPr>
            <a:xfrm>
              <a:off x="3377500" y="1463040"/>
              <a:ext cx="0" cy="2460962"/>
            </a:xfrm>
            <a:prstGeom prst="line">
              <a:avLst/>
            </a:prstGeom>
            <a:ln>
              <a:solidFill>
                <a:srgbClr val="A6A6A6"/>
              </a:solidFill>
              <a:prstDash val="sysDash"/>
            </a:ln>
          </p:spPr>
          <p:style>
            <a:lnRef idx="1">
              <a:schemeClr val="accent1"/>
            </a:lnRef>
            <a:fillRef idx="0">
              <a:schemeClr val="accent1"/>
            </a:fillRef>
            <a:effectRef idx="0">
              <a:schemeClr val="accent1"/>
            </a:effectRef>
            <a:fontRef idx="minor">
              <a:schemeClr val="tx1"/>
            </a:fontRef>
          </p:style>
        </p:cxnSp>
        <p:cxnSp>
          <p:nvCxnSpPr>
            <p:cNvPr id="1345" name="Straight Connector 1344"/>
            <p:cNvCxnSpPr/>
            <p:nvPr/>
          </p:nvCxnSpPr>
          <p:spPr>
            <a:xfrm>
              <a:off x="4293997" y="1463040"/>
              <a:ext cx="0" cy="2460962"/>
            </a:xfrm>
            <a:prstGeom prst="line">
              <a:avLst/>
            </a:prstGeom>
            <a:ln>
              <a:solidFill>
                <a:srgbClr val="A6A6A6"/>
              </a:solidFill>
              <a:prstDash val="sysDash"/>
            </a:ln>
          </p:spPr>
          <p:style>
            <a:lnRef idx="1">
              <a:schemeClr val="accent1"/>
            </a:lnRef>
            <a:fillRef idx="0">
              <a:schemeClr val="accent1"/>
            </a:fillRef>
            <a:effectRef idx="0">
              <a:schemeClr val="accent1"/>
            </a:effectRef>
            <a:fontRef idx="minor">
              <a:schemeClr val="tx1"/>
            </a:fontRef>
          </p:style>
        </p:cxnSp>
        <p:cxnSp>
          <p:nvCxnSpPr>
            <p:cNvPr id="1346" name="Straight Connector 1345"/>
            <p:cNvCxnSpPr/>
            <p:nvPr/>
          </p:nvCxnSpPr>
          <p:spPr>
            <a:xfrm>
              <a:off x="5210496" y="1463040"/>
              <a:ext cx="0" cy="2460962"/>
            </a:xfrm>
            <a:prstGeom prst="line">
              <a:avLst/>
            </a:prstGeom>
            <a:ln>
              <a:solidFill>
                <a:srgbClr val="A6A6A6"/>
              </a:solidFill>
              <a:prstDash val="sysDash"/>
            </a:ln>
          </p:spPr>
          <p:style>
            <a:lnRef idx="1">
              <a:schemeClr val="accent1"/>
            </a:lnRef>
            <a:fillRef idx="0">
              <a:schemeClr val="accent1"/>
            </a:fillRef>
            <a:effectRef idx="0">
              <a:schemeClr val="accent1"/>
            </a:effectRef>
            <a:fontRef idx="minor">
              <a:schemeClr val="tx1"/>
            </a:fontRef>
          </p:style>
        </p:cxnSp>
      </p:grpSp>
      <p:sp>
        <p:nvSpPr>
          <p:cNvPr id="18" name="Pentagon 17"/>
          <p:cNvSpPr/>
          <p:nvPr/>
        </p:nvSpPr>
        <p:spPr bwMode="auto">
          <a:xfrm rot="5400000">
            <a:off x="389090" y="2806107"/>
            <a:ext cx="1435542" cy="783245"/>
          </a:xfrm>
          <a:prstGeom prst="homePlat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vert270"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800" b="1" dirty="0" smtClean="0">
                <a:gradFill>
                  <a:gsLst>
                    <a:gs pos="0">
                      <a:srgbClr val="FFFFFF"/>
                    </a:gs>
                    <a:gs pos="100000">
                      <a:srgbClr val="FFFFFF"/>
                    </a:gs>
                  </a:gsLst>
                  <a:lin ang="5400000" scaled="0"/>
                </a:gradFill>
              </a:rPr>
              <a:t>WEST</a:t>
            </a:r>
          </a:p>
          <a:p>
            <a:pPr algn="ctr" defTabSz="914099" fontAlgn="base">
              <a:spcBef>
                <a:spcPct val="0"/>
              </a:spcBef>
              <a:spcAft>
                <a:spcPct val="0"/>
              </a:spcAft>
            </a:pPr>
            <a:r>
              <a:rPr lang="en-US" sz="1800" b="1" dirty="0" smtClean="0">
                <a:gradFill>
                  <a:gsLst>
                    <a:gs pos="0">
                      <a:srgbClr val="FFFFFF"/>
                    </a:gs>
                    <a:gs pos="100000">
                      <a:srgbClr val="FFFFFF"/>
                    </a:gs>
                  </a:gsLst>
                  <a:lin ang="5400000" scaled="0"/>
                </a:gradFill>
              </a:rPr>
              <a:t>DC</a:t>
            </a:r>
          </a:p>
        </p:txBody>
      </p:sp>
      <p:sp>
        <p:nvSpPr>
          <p:cNvPr id="1355" name="Pentagon 1354"/>
          <p:cNvSpPr/>
          <p:nvPr/>
        </p:nvSpPr>
        <p:spPr bwMode="auto">
          <a:xfrm rot="5400000">
            <a:off x="4038074" y="2806108"/>
            <a:ext cx="1435542" cy="783245"/>
          </a:xfrm>
          <a:prstGeom prst="homePlat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vert270"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800" b="1" dirty="0" smtClean="0">
                <a:gradFill>
                  <a:gsLst>
                    <a:gs pos="0">
                      <a:srgbClr val="FFFFFF"/>
                    </a:gs>
                    <a:gs pos="100000">
                      <a:srgbClr val="FFFFFF"/>
                    </a:gs>
                  </a:gsLst>
                  <a:lin ang="5400000" scaled="0"/>
                </a:gradFill>
              </a:rPr>
              <a:t>EAST</a:t>
            </a:r>
          </a:p>
          <a:p>
            <a:pPr algn="ctr" defTabSz="914099" fontAlgn="base">
              <a:spcBef>
                <a:spcPct val="0"/>
              </a:spcBef>
              <a:spcAft>
                <a:spcPct val="0"/>
              </a:spcAft>
            </a:pPr>
            <a:r>
              <a:rPr lang="en-US" sz="1800" b="1" dirty="0" smtClean="0">
                <a:gradFill>
                  <a:gsLst>
                    <a:gs pos="0">
                      <a:srgbClr val="FFFFFF"/>
                    </a:gs>
                    <a:gs pos="100000">
                      <a:srgbClr val="FFFFFF"/>
                    </a:gs>
                  </a:gsLst>
                  <a:lin ang="5400000" scaled="0"/>
                </a:gradFill>
              </a:rPr>
              <a:t>DC</a:t>
            </a:r>
          </a:p>
        </p:txBody>
      </p:sp>
      <p:sp>
        <p:nvSpPr>
          <p:cNvPr id="1358" name="Oval 536"/>
          <p:cNvSpPr>
            <a:spLocks noChangeAspect="1" noChangeArrowheads="1"/>
          </p:cNvSpPr>
          <p:nvPr/>
        </p:nvSpPr>
        <p:spPr bwMode="auto">
          <a:xfrm>
            <a:off x="4691224" y="4390922"/>
            <a:ext cx="105894" cy="105894"/>
          </a:xfrm>
          <a:prstGeom prst="ellipse">
            <a:avLst/>
          </a:prstGeom>
          <a:solidFill>
            <a:srgbClr val="92D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292929"/>
              </a:solidFill>
            </a:endParaRPr>
          </a:p>
        </p:txBody>
      </p:sp>
      <p:sp>
        <p:nvSpPr>
          <p:cNvPr id="23" name="TextBox 22"/>
          <p:cNvSpPr txBox="1"/>
          <p:nvPr/>
        </p:nvSpPr>
        <p:spPr>
          <a:xfrm>
            <a:off x="2247465" y="4593702"/>
            <a:ext cx="1183016" cy="249299"/>
          </a:xfrm>
          <a:prstGeom prst="rect">
            <a:avLst/>
          </a:prstGeom>
          <a:noFill/>
        </p:spPr>
        <p:txBody>
          <a:bodyPr wrap="none" lIns="0" tIns="0" rIns="0" bIns="0" rtlCol="0">
            <a:spAutoFit/>
          </a:bodyPr>
          <a:lstStyle/>
          <a:p>
            <a:pPr>
              <a:lnSpc>
                <a:spcPct val="90000"/>
              </a:lnSpc>
              <a:spcBef>
                <a:spcPct val="20000"/>
              </a:spcBef>
              <a:buSzPct val="80000"/>
            </a:pPr>
            <a:r>
              <a:rPr lang="en-US" sz="1800" i="1" dirty="0" smtClean="0">
                <a:solidFill>
                  <a:srgbClr val="FFFFFF"/>
                </a:solidFill>
              </a:rPr>
              <a:t>&gt; 500 miles</a:t>
            </a:r>
            <a:endParaRPr lang="en-US" sz="1800" i="1" dirty="0">
              <a:solidFill>
                <a:srgbClr val="FFFFFF"/>
              </a:solidFill>
            </a:endParaRPr>
          </a:p>
        </p:txBody>
      </p:sp>
      <p:cxnSp>
        <p:nvCxnSpPr>
          <p:cNvPr id="1359" name="Straight Connector 1358"/>
          <p:cNvCxnSpPr/>
          <p:nvPr/>
        </p:nvCxnSpPr>
        <p:spPr>
          <a:xfrm>
            <a:off x="1106861" y="4443869"/>
            <a:ext cx="3584363" cy="0"/>
          </a:xfrm>
          <a:prstGeom prst="line">
            <a:avLst/>
          </a:prstGeom>
          <a:ln w="28575">
            <a:solidFill>
              <a:srgbClr val="92D050"/>
            </a:solidFill>
            <a:prstDash val="sysDash"/>
          </a:ln>
        </p:spPr>
        <p:style>
          <a:lnRef idx="1">
            <a:schemeClr val="accent1"/>
          </a:lnRef>
          <a:fillRef idx="0">
            <a:schemeClr val="accent1"/>
          </a:fillRef>
          <a:effectRef idx="0">
            <a:schemeClr val="accent1"/>
          </a:effectRef>
          <a:fontRef idx="minor">
            <a:schemeClr val="tx1"/>
          </a:fontRef>
        </p:style>
      </p:cxnSp>
      <p:sp>
        <p:nvSpPr>
          <p:cNvPr id="63" name="Rounded Rectangle 62"/>
          <p:cNvSpPr/>
          <p:nvPr/>
        </p:nvSpPr>
        <p:spPr bwMode="auto">
          <a:xfrm>
            <a:off x="6046002" y="2033253"/>
            <a:ext cx="5669220" cy="3380071"/>
          </a:xfrm>
          <a:prstGeom prst="roundRect">
            <a:avLst>
              <a:gd name="adj" fmla="val 3964"/>
            </a:avLst>
          </a:prstGeom>
          <a:solidFill>
            <a:srgbClr val="A6A6A6"/>
          </a:solidFill>
          <a:ln>
            <a:solidFill>
              <a:srgbClr val="A6A6A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dirty="0">
              <a:solidFill>
                <a:srgbClr val="FFFFFF"/>
              </a:solidFill>
            </a:endParaRPr>
          </a:p>
        </p:txBody>
      </p:sp>
      <p:grpSp>
        <p:nvGrpSpPr>
          <p:cNvPr id="65" name="Group 64"/>
          <p:cNvGrpSpPr/>
          <p:nvPr/>
        </p:nvGrpSpPr>
        <p:grpSpPr>
          <a:xfrm>
            <a:off x="6257557" y="2252065"/>
            <a:ext cx="1671976" cy="2950074"/>
            <a:chOff x="3857138" y="-151910"/>
            <a:chExt cx="1671976" cy="2950074"/>
          </a:xfrm>
        </p:grpSpPr>
        <p:pic>
          <p:nvPicPr>
            <p:cNvPr id="66" name="Picture 65"/>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3857140" y="-151910"/>
              <a:ext cx="1671974" cy="303820"/>
            </a:xfrm>
            <a:prstGeom prst="rect">
              <a:avLst/>
            </a:prstGeom>
          </p:spPr>
        </p:pic>
        <p:sp>
          <p:nvSpPr>
            <p:cNvPr id="67" name="Rectangle 66"/>
            <p:cNvSpPr/>
            <p:nvPr/>
          </p:nvSpPr>
          <p:spPr bwMode="auto">
            <a:xfrm>
              <a:off x="3857138" y="151910"/>
              <a:ext cx="1671975" cy="2541479"/>
            </a:xfrm>
            <a:prstGeom prst="rect">
              <a:avLst/>
            </a:prstGeom>
            <a:gradFill>
              <a:gsLst>
                <a:gs pos="0">
                  <a:schemeClr val="bg2">
                    <a:lumMod val="16000"/>
                  </a:schemeClr>
                </a:gs>
                <a:gs pos="100000">
                  <a:schemeClr val="bg2">
                    <a:lumMod val="19000"/>
                  </a:schemeClr>
                </a:gs>
                <a:gs pos="86000">
                  <a:srgbClr val="434343"/>
                </a:gs>
                <a:gs pos="18000">
                  <a:schemeClr val="bg2">
                    <a:lumMod val="27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68" name="Picture 67"/>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3857140" y="2691324"/>
              <a:ext cx="1671974" cy="106840"/>
            </a:xfrm>
            <a:prstGeom prst="rect">
              <a:avLst/>
            </a:prstGeom>
          </p:spPr>
        </p:pic>
      </p:grpSp>
      <p:grpSp>
        <p:nvGrpSpPr>
          <p:cNvPr id="69" name="Group 68"/>
          <p:cNvGrpSpPr/>
          <p:nvPr/>
        </p:nvGrpSpPr>
        <p:grpSpPr>
          <a:xfrm>
            <a:off x="8045922" y="2252065"/>
            <a:ext cx="1671976" cy="2950074"/>
            <a:chOff x="3857138" y="-151910"/>
            <a:chExt cx="1671976" cy="2950074"/>
          </a:xfrm>
        </p:grpSpPr>
        <p:pic>
          <p:nvPicPr>
            <p:cNvPr id="70" name="Picture 69"/>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3857140" y="-151910"/>
              <a:ext cx="1671974" cy="303820"/>
            </a:xfrm>
            <a:prstGeom prst="rect">
              <a:avLst/>
            </a:prstGeom>
          </p:spPr>
        </p:pic>
        <p:sp>
          <p:nvSpPr>
            <p:cNvPr id="71" name="Rectangle 70"/>
            <p:cNvSpPr/>
            <p:nvPr/>
          </p:nvSpPr>
          <p:spPr bwMode="auto">
            <a:xfrm>
              <a:off x="3857138" y="151910"/>
              <a:ext cx="1671975" cy="2541479"/>
            </a:xfrm>
            <a:prstGeom prst="rect">
              <a:avLst/>
            </a:prstGeom>
            <a:gradFill>
              <a:gsLst>
                <a:gs pos="0">
                  <a:schemeClr val="bg2">
                    <a:lumMod val="16000"/>
                  </a:schemeClr>
                </a:gs>
                <a:gs pos="100000">
                  <a:schemeClr val="bg2">
                    <a:lumMod val="19000"/>
                  </a:schemeClr>
                </a:gs>
                <a:gs pos="86000">
                  <a:srgbClr val="434343"/>
                </a:gs>
                <a:gs pos="18000">
                  <a:schemeClr val="bg2">
                    <a:lumMod val="27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72" name="Picture 71"/>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3857140" y="2691324"/>
              <a:ext cx="1671974" cy="106840"/>
            </a:xfrm>
            <a:prstGeom prst="rect">
              <a:avLst/>
            </a:prstGeom>
          </p:spPr>
        </p:pic>
      </p:grpSp>
      <p:grpSp>
        <p:nvGrpSpPr>
          <p:cNvPr id="73" name="Group 72"/>
          <p:cNvGrpSpPr/>
          <p:nvPr/>
        </p:nvGrpSpPr>
        <p:grpSpPr>
          <a:xfrm>
            <a:off x="9834150" y="2252065"/>
            <a:ext cx="1671976" cy="2950074"/>
            <a:chOff x="3857138" y="-151910"/>
            <a:chExt cx="1671976" cy="2950074"/>
          </a:xfrm>
        </p:grpSpPr>
        <p:pic>
          <p:nvPicPr>
            <p:cNvPr id="74" name="Picture 73"/>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3857140" y="-151910"/>
              <a:ext cx="1671974" cy="303820"/>
            </a:xfrm>
            <a:prstGeom prst="rect">
              <a:avLst/>
            </a:prstGeom>
          </p:spPr>
        </p:pic>
        <p:sp>
          <p:nvSpPr>
            <p:cNvPr id="75" name="Rectangle 74"/>
            <p:cNvSpPr/>
            <p:nvPr/>
          </p:nvSpPr>
          <p:spPr bwMode="auto">
            <a:xfrm>
              <a:off x="3857138" y="151910"/>
              <a:ext cx="1671975" cy="2541479"/>
            </a:xfrm>
            <a:prstGeom prst="rect">
              <a:avLst/>
            </a:prstGeom>
            <a:gradFill>
              <a:gsLst>
                <a:gs pos="0">
                  <a:schemeClr val="bg2">
                    <a:lumMod val="16000"/>
                  </a:schemeClr>
                </a:gs>
                <a:gs pos="100000">
                  <a:schemeClr val="bg2">
                    <a:lumMod val="19000"/>
                  </a:schemeClr>
                </a:gs>
                <a:gs pos="86000">
                  <a:srgbClr val="434343"/>
                </a:gs>
                <a:gs pos="18000">
                  <a:schemeClr val="bg2">
                    <a:lumMod val="27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77" name="Picture 76"/>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3857140" y="2691324"/>
              <a:ext cx="1671974" cy="106840"/>
            </a:xfrm>
            <a:prstGeom prst="rect">
              <a:avLst/>
            </a:prstGeom>
          </p:spPr>
        </p:pic>
      </p:grpSp>
      <p:sp>
        <p:nvSpPr>
          <p:cNvPr id="78" name="Rounded Rectangle 77"/>
          <p:cNvSpPr/>
          <p:nvPr/>
        </p:nvSpPr>
        <p:spPr bwMode="auto">
          <a:xfrm>
            <a:off x="8959674" y="3607404"/>
            <a:ext cx="614370" cy="752080"/>
          </a:xfrm>
          <a:prstGeom prst="roundRect">
            <a:avLst>
              <a:gd name="adj" fmla="val 8915"/>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79" name="Rounded Rectangle 78"/>
          <p:cNvSpPr/>
          <p:nvPr/>
        </p:nvSpPr>
        <p:spPr bwMode="auto">
          <a:xfrm>
            <a:off x="8159515" y="3602456"/>
            <a:ext cx="614370" cy="752080"/>
          </a:xfrm>
          <a:prstGeom prst="roundRect">
            <a:avLst>
              <a:gd name="adj" fmla="val 8915"/>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80" name="Rounded Rectangle 79"/>
          <p:cNvSpPr/>
          <p:nvPr/>
        </p:nvSpPr>
        <p:spPr bwMode="auto">
          <a:xfrm>
            <a:off x="10742612" y="2731008"/>
            <a:ext cx="614370" cy="752080"/>
          </a:xfrm>
          <a:prstGeom prst="roundRect">
            <a:avLst>
              <a:gd name="adj" fmla="val 8915"/>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nvGrpSpPr>
          <p:cNvPr id="81" name="Group 80"/>
          <p:cNvGrpSpPr/>
          <p:nvPr/>
        </p:nvGrpSpPr>
        <p:grpSpPr>
          <a:xfrm>
            <a:off x="8159515" y="2709450"/>
            <a:ext cx="1427560" cy="2385378"/>
            <a:chOff x="6371150" y="2709450"/>
            <a:chExt cx="1427560" cy="2385378"/>
          </a:xfrm>
        </p:grpSpPr>
        <p:pic>
          <p:nvPicPr>
            <p:cNvPr id="82" name="Picture 8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61956" y="2709450"/>
              <a:ext cx="636754" cy="790047"/>
            </a:xfrm>
            <a:prstGeom prst="rect">
              <a:avLst/>
            </a:prstGeom>
          </p:spPr>
        </p:pic>
        <p:pic>
          <p:nvPicPr>
            <p:cNvPr id="83" name="Picture 8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71150" y="3582559"/>
              <a:ext cx="636754" cy="790047"/>
            </a:xfrm>
            <a:prstGeom prst="rect">
              <a:avLst/>
            </a:prstGeom>
          </p:spPr>
        </p:pic>
        <p:pic>
          <p:nvPicPr>
            <p:cNvPr id="84" name="Picture 8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61956" y="3582559"/>
              <a:ext cx="636754" cy="790047"/>
            </a:xfrm>
            <a:prstGeom prst="rect">
              <a:avLst/>
            </a:prstGeom>
          </p:spPr>
        </p:pic>
        <p:pic>
          <p:nvPicPr>
            <p:cNvPr id="85" name="Picture 84"/>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6371150" y="4461376"/>
              <a:ext cx="636754" cy="633452"/>
            </a:xfrm>
            <a:prstGeom prst="rect">
              <a:avLst/>
            </a:prstGeom>
          </p:spPr>
        </p:pic>
        <p:pic>
          <p:nvPicPr>
            <p:cNvPr id="86" name="Picture 85"/>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7161956" y="4461376"/>
              <a:ext cx="636754" cy="633452"/>
            </a:xfrm>
            <a:prstGeom prst="rect">
              <a:avLst/>
            </a:prstGeom>
          </p:spPr>
        </p:pic>
        <p:pic>
          <p:nvPicPr>
            <p:cNvPr id="87" name="Picture 8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71150" y="2709450"/>
              <a:ext cx="636754" cy="790047"/>
            </a:xfrm>
            <a:prstGeom prst="rect">
              <a:avLst/>
            </a:prstGeom>
          </p:spPr>
        </p:pic>
      </p:grpSp>
      <p:grpSp>
        <p:nvGrpSpPr>
          <p:cNvPr id="88" name="Group 87"/>
          <p:cNvGrpSpPr/>
          <p:nvPr/>
        </p:nvGrpSpPr>
        <p:grpSpPr>
          <a:xfrm>
            <a:off x="9947743" y="2709450"/>
            <a:ext cx="1427560" cy="2385378"/>
            <a:chOff x="6371150" y="2709450"/>
            <a:chExt cx="1427560" cy="2385378"/>
          </a:xfrm>
        </p:grpSpPr>
        <p:pic>
          <p:nvPicPr>
            <p:cNvPr id="89" name="Picture 8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61956" y="2709450"/>
              <a:ext cx="636754" cy="790047"/>
            </a:xfrm>
            <a:prstGeom prst="rect">
              <a:avLst/>
            </a:prstGeom>
          </p:spPr>
        </p:pic>
        <p:pic>
          <p:nvPicPr>
            <p:cNvPr id="90" name="Picture 8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71150" y="3582559"/>
              <a:ext cx="636754" cy="790047"/>
            </a:xfrm>
            <a:prstGeom prst="rect">
              <a:avLst/>
            </a:prstGeom>
          </p:spPr>
        </p:pic>
        <p:pic>
          <p:nvPicPr>
            <p:cNvPr id="91" name="Picture 9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61956" y="3582559"/>
              <a:ext cx="636754" cy="790047"/>
            </a:xfrm>
            <a:prstGeom prst="rect">
              <a:avLst/>
            </a:prstGeom>
          </p:spPr>
        </p:pic>
        <p:pic>
          <p:nvPicPr>
            <p:cNvPr id="92" name="Picture 91"/>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6371150" y="4461376"/>
              <a:ext cx="636754" cy="633452"/>
            </a:xfrm>
            <a:prstGeom prst="rect">
              <a:avLst/>
            </a:prstGeom>
          </p:spPr>
        </p:pic>
        <p:pic>
          <p:nvPicPr>
            <p:cNvPr id="93" name="Picture 92"/>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7161956" y="4461376"/>
              <a:ext cx="636754" cy="633452"/>
            </a:xfrm>
            <a:prstGeom prst="rect">
              <a:avLst/>
            </a:prstGeom>
          </p:spPr>
        </p:pic>
        <p:pic>
          <p:nvPicPr>
            <p:cNvPr id="94" name="Picture 9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71150" y="2709450"/>
              <a:ext cx="636754" cy="790047"/>
            </a:xfrm>
            <a:prstGeom prst="rect">
              <a:avLst/>
            </a:prstGeom>
          </p:spPr>
        </p:pic>
      </p:grpSp>
      <p:grpSp>
        <p:nvGrpSpPr>
          <p:cNvPr id="95" name="Group 94"/>
          <p:cNvGrpSpPr/>
          <p:nvPr/>
        </p:nvGrpSpPr>
        <p:grpSpPr>
          <a:xfrm>
            <a:off x="8173259" y="3602456"/>
            <a:ext cx="600626" cy="752080"/>
            <a:chOff x="8173259" y="3602456"/>
            <a:chExt cx="600626" cy="752080"/>
          </a:xfrm>
        </p:grpSpPr>
        <p:sp>
          <p:nvSpPr>
            <p:cNvPr id="96" name="Rounded Rectangle 95"/>
            <p:cNvSpPr/>
            <p:nvPr/>
          </p:nvSpPr>
          <p:spPr bwMode="auto">
            <a:xfrm>
              <a:off x="8173259" y="3602456"/>
              <a:ext cx="600626" cy="752080"/>
            </a:xfrm>
            <a:prstGeom prst="roundRect">
              <a:avLst>
                <a:gd name="adj" fmla="val 10276"/>
              </a:avLst>
            </a:prstGeom>
            <a:solidFill>
              <a:srgbClr val="ED1E79"/>
            </a:solid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97" name="Picture 96"/>
            <p:cNvPicPr>
              <a:picLocks noChangeAspect="1"/>
            </p:cNvPicPr>
            <p:nvPr/>
          </p:nvPicPr>
          <p:blipFill>
            <a:blip r:embed="rId7" cstate="print">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8262809" y="3757835"/>
              <a:ext cx="434829" cy="434829"/>
            </a:xfrm>
            <a:prstGeom prst="rect">
              <a:avLst/>
            </a:prstGeom>
          </p:spPr>
        </p:pic>
      </p:grpSp>
      <p:sp>
        <p:nvSpPr>
          <p:cNvPr id="112" name="Rounded Rectangle 111"/>
          <p:cNvSpPr/>
          <p:nvPr/>
        </p:nvSpPr>
        <p:spPr bwMode="auto">
          <a:xfrm>
            <a:off x="8159515" y="3582559"/>
            <a:ext cx="636754" cy="790047"/>
          </a:xfrm>
          <a:prstGeom prst="roundRect">
            <a:avLst>
              <a:gd name="adj" fmla="val 8320"/>
            </a:avLst>
          </a:prstGeom>
          <a:solidFill>
            <a:srgbClr val="59595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13" name="Rounded Rectangle 112"/>
          <p:cNvSpPr/>
          <p:nvPr/>
        </p:nvSpPr>
        <p:spPr bwMode="auto">
          <a:xfrm>
            <a:off x="6393534" y="2727717"/>
            <a:ext cx="614370" cy="752080"/>
          </a:xfrm>
          <a:prstGeom prst="roundRect">
            <a:avLst>
              <a:gd name="adj" fmla="val 8915"/>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nvGrpSpPr>
          <p:cNvPr id="114" name="Group 113"/>
          <p:cNvGrpSpPr/>
          <p:nvPr/>
        </p:nvGrpSpPr>
        <p:grpSpPr>
          <a:xfrm>
            <a:off x="6371150" y="2709450"/>
            <a:ext cx="1427560" cy="2385378"/>
            <a:chOff x="6371150" y="2709450"/>
            <a:chExt cx="1427560" cy="2385378"/>
          </a:xfrm>
        </p:grpSpPr>
        <p:pic>
          <p:nvPicPr>
            <p:cNvPr id="115" name="Picture 1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61956" y="2709450"/>
              <a:ext cx="636754" cy="790047"/>
            </a:xfrm>
            <a:prstGeom prst="rect">
              <a:avLst/>
            </a:prstGeom>
          </p:spPr>
        </p:pic>
        <p:pic>
          <p:nvPicPr>
            <p:cNvPr id="116" name="Picture 11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71150" y="3582559"/>
              <a:ext cx="636754" cy="790047"/>
            </a:xfrm>
            <a:prstGeom prst="rect">
              <a:avLst/>
            </a:prstGeom>
          </p:spPr>
        </p:pic>
        <p:pic>
          <p:nvPicPr>
            <p:cNvPr id="117" name="Picture 11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61956" y="3582559"/>
              <a:ext cx="636754" cy="790047"/>
            </a:xfrm>
            <a:prstGeom prst="rect">
              <a:avLst/>
            </a:prstGeom>
          </p:spPr>
        </p:pic>
        <p:pic>
          <p:nvPicPr>
            <p:cNvPr id="118" name="Picture 117"/>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6371150" y="4461376"/>
              <a:ext cx="636754" cy="633452"/>
            </a:xfrm>
            <a:prstGeom prst="rect">
              <a:avLst/>
            </a:prstGeom>
          </p:spPr>
        </p:pic>
        <p:pic>
          <p:nvPicPr>
            <p:cNvPr id="119" name="Picture 118"/>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7161956" y="4461376"/>
              <a:ext cx="636754" cy="633452"/>
            </a:xfrm>
            <a:prstGeom prst="rect">
              <a:avLst/>
            </a:prstGeom>
          </p:spPr>
        </p:pic>
        <p:pic>
          <p:nvPicPr>
            <p:cNvPr id="120" name="Picture 11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71150" y="2709450"/>
              <a:ext cx="636754" cy="790047"/>
            </a:xfrm>
            <a:prstGeom prst="rect">
              <a:avLst/>
            </a:prstGeom>
          </p:spPr>
        </p:pic>
      </p:grpSp>
      <p:sp>
        <p:nvSpPr>
          <p:cNvPr id="2" name="Oval 1"/>
          <p:cNvSpPr/>
          <p:nvPr/>
        </p:nvSpPr>
        <p:spPr bwMode="auto">
          <a:xfrm>
            <a:off x="1016625" y="4352439"/>
            <a:ext cx="180473" cy="180473"/>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200" dirty="0" smtClean="0">
                <a:gradFill>
                  <a:gsLst>
                    <a:gs pos="0">
                      <a:srgbClr val="FFFFFF"/>
                    </a:gs>
                    <a:gs pos="100000">
                      <a:srgbClr val="FFFFFF"/>
                    </a:gs>
                  </a:gsLst>
                  <a:lin ang="5400000" scaled="0"/>
                </a:gradFill>
              </a:rPr>
              <a:t> </a:t>
            </a:r>
          </a:p>
        </p:txBody>
      </p:sp>
      <p:sp>
        <p:nvSpPr>
          <p:cNvPr id="98" name="Oval 97"/>
          <p:cNvSpPr/>
          <p:nvPr/>
        </p:nvSpPr>
        <p:spPr bwMode="auto">
          <a:xfrm>
            <a:off x="1014915" y="4350729"/>
            <a:ext cx="180473" cy="180473"/>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200" dirty="0" smtClean="0">
                <a:gradFill>
                  <a:gsLst>
                    <a:gs pos="0">
                      <a:srgbClr val="FFFFFF"/>
                    </a:gs>
                    <a:gs pos="100000">
                      <a:srgbClr val="FFFFFF"/>
                    </a:gs>
                  </a:gsLst>
                  <a:lin ang="5400000" scaled="0"/>
                </a:gradFill>
              </a:rPr>
              <a:t> </a:t>
            </a:r>
          </a:p>
        </p:txBody>
      </p:sp>
      <p:sp>
        <p:nvSpPr>
          <p:cNvPr id="99" name="TextBox 98"/>
          <p:cNvSpPr txBox="1"/>
          <p:nvPr/>
        </p:nvSpPr>
        <p:spPr>
          <a:xfrm>
            <a:off x="7320525" y="5629641"/>
            <a:ext cx="3120174" cy="221599"/>
          </a:xfrm>
          <a:prstGeom prst="rect">
            <a:avLst/>
          </a:prstGeom>
          <a:noFill/>
        </p:spPr>
        <p:txBody>
          <a:bodyPr wrap="square" lIns="0" tIns="0" rIns="0" bIns="0" rtlCol="0">
            <a:spAutoFit/>
          </a:bodyPr>
          <a:lstStyle/>
          <a:p>
            <a:pPr algn="ctr">
              <a:lnSpc>
                <a:spcPct val="80000"/>
              </a:lnSpc>
              <a:spcBef>
                <a:spcPct val="20000"/>
              </a:spcBef>
              <a:buSzPct val="80000"/>
            </a:pPr>
            <a:r>
              <a:rPr lang="en-US" sz="1800" dirty="0">
                <a:solidFill>
                  <a:srgbClr val="5F5F5F">
                    <a:alpha val="99000"/>
                  </a:srgbClr>
                </a:solidFill>
              </a:rPr>
              <a:t>Windows Azure Storage</a:t>
            </a:r>
          </a:p>
        </p:txBody>
      </p:sp>
      <p:sp>
        <p:nvSpPr>
          <p:cNvPr id="4" name="Title 3"/>
          <p:cNvSpPr>
            <a:spLocks noGrp="1"/>
          </p:cNvSpPr>
          <p:nvPr>
            <p:ph type="title"/>
          </p:nvPr>
        </p:nvSpPr>
        <p:spPr/>
        <p:txBody>
          <a:bodyPr/>
          <a:lstStyle/>
          <a:p>
            <a:endParaRPr lang="en-US"/>
          </a:p>
        </p:txBody>
      </p:sp>
    </p:spTree>
    <p:extLst>
      <p:ext uri="{BB962C8B-B14F-4D97-AF65-F5344CB8AC3E}">
        <p14:creationId xmlns:p14="http://schemas.microsoft.com/office/powerpoint/2010/main" val="2072282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up)">
                                      <p:cBhvr>
                                        <p:cTn id="7" dur="500"/>
                                        <p:tgtEl>
                                          <p:spTgt spid="21"/>
                                        </p:tgtEl>
                                      </p:cBhvr>
                                    </p:animEffect>
                                  </p:childTnLst>
                                </p:cTn>
                              </p:par>
                              <p:par>
                                <p:cTn id="8" presetID="22" presetClass="entr" presetSubtype="8" fill="hold"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wipe(left)">
                                      <p:cBhvr>
                                        <p:cTn id="10" dur="500"/>
                                        <p:tgtEl>
                                          <p:spTgt spid="27"/>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61"/>
                                        </p:tgtEl>
                                        <p:attrNameLst>
                                          <p:attrName>style.visibility</p:attrName>
                                        </p:attrNameLst>
                                      </p:cBhvr>
                                      <p:to>
                                        <p:strVal val="visible"/>
                                      </p:to>
                                    </p:set>
                                    <p:animEffect transition="in" filter="fade">
                                      <p:cBhvr>
                                        <p:cTn id="14" dur="500"/>
                                        <p:tgtEl>
                                          <p:spTgt spid="61"/>
                                        </p:tgtEl>
                                      </p:cBhvr>
                                    </p:animEffect>
                                  </p:childTnLst>
                                </p:cTn>
                              </p:par>
                            </p:childTnLst>
                          </p:cTn>
                        </p:par>
                        <p:par>
                          <p:cTn id="15" fill="hold">
                            <p:stCondLst>
                              <p:cond delay="1500"/>
                            </p:stCondLst>
                            <p:childTnLst>
                              <p:par>
                                <p:cTn id="16" presetID="22" presetClass="entr" presetSubtype="4" fill="hold" grpId="0" nodeType="after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wipe(down)">
                                      <p:cBhvr>
                                        <p:cTn id="18" dur="500"/>
                                        <p:tgtEl>
                                          <p:spTgt spid="18"/>
                                        </p:tgtEl>
                                      </p:cBhvr>
                                    </p:animEffect>
                                  </p:childTnLst>
                                </p:cTn>
                              </p:par>
                            </p:childTnLst>
                          </p:cTn>
                        </p:par>
                        <p:par>
                          <p:cTn id="19" fill="hold">
                            <p:stCondLst>
                              <p:cond delay="2000"/>
                            </p:stCondLst>
                            <p:childTnLst>
                              <p:par>
                                <p:cTn id="20" presetID="10" presetClass="entr" presetSubtype="0" fill="hold" grpId="0" nodeType="afterEffect">
                                  <p:stCondLst>
                                    <p:cond delay="0"/>
                                  </p:stCondLst>
                                  <p:childTnLst>
                                    <p:set>
                                      <p:cBhvr>
                                        <p:cTn id="21" dur="1" fill="hold">
                                          <p:stCondLst>
                                            <p:cond delay="0"/>
                                          </p:stCondLst>
                                        </p:cTn>
                                        <p:tgtEl>
                                          <p:spTgt spid="1339"/>
                                        </p:tgtEl>
                                        <p:attrNameLst>
                                          <p:attrName>style.visibility</p:attrName>
                                        </p:attrNameLst>
                                      </p:cBhvr>
                                      <p:to>
                                        <p:strVal val="visible"/>
                                      </p:to>
                                    </p:set>
                                    <p:animEffect transition="in" filter="fade">
                                      <p:cBhvr>
                                        <p:cTn id="22" dur="250"/>
                                        <p:tgtEl>
                                          <p:spTgt spid="1339"/>
                                        </p:tgtEl>
                                      </p:cBhvr>
                                    </p:animEffect>
                                  </p:childTnLst>
                                </p:cTn>
                              </p:par>
                            </p:childTnLst>
                          </p:cTn>
                        </p:par>
                        <p:par>
                          <p:cTn id="23" fill="hold">
                            <p:stCondLst>
                              <p:cond delay="2250"/>
                            </p:stCondLst>
                            <p:childTnLst>
                              <p:par>
                                <p:cTn id="24" presetID="22" presetClass="entr" presetSubtype="4" fill="hold" grpId="0" nodeType="afterEffect">
                                  <p:stCondLst>
                                    <p:cond delay="0"/>
                                  </p:stCondLst>
                                  <p:childTnLst>
                                    <p:set>
                                      <p:cBhvr>
                                        <p:cTn id="25" dur="1" fill="hold">
                                          <p:stCondLst>
                                            <p:cond delay="0"/>
                                          </p:stCondLst>
                                        </p:cTn>
                                        <p:tgtEl>
                                          <p:spTgt spid="1355"/>
                                        </p:tgtEl>
                                        <p:attrNameLst>
                                          <p:attrName>style.visibility</p:attrName>
                                        </p:attrNameLst>
                                      </p:cBhvr>
                                      <p:to>
                                        <p:strVal val="visible"/>
                                      </p:to>
                                    </p:set>
                                    <p:animEffect transition="in" filter="wipe(down)">
                                      <p:cBhvr>
                                        <p:cTn id="26" dur="500"/>
                                        <p:tgtEl>
                                          <p:spTgt spid="1355"/>
                                        </p:tgtEl>
                                      </p:cBhvr>
                                    </p:animEffect>
                                  </p:childTnLst>
                                </p:cTn>
                              </p:par>
                            </p:childTnLst>
                          </p:cTn>
                        </p:par>
                        <p:par>
                          <p:cTn id="27" fill="hold">
                            <p:stCondLst>
                              <p:cond delay="2750"/>
                            </p:stCondLst>
                            <p:childTnLst>
                              <p:par>
                                <p:cTn id="28" presetID="10" presetClass="entr" presetSubtype="0" fill="hold" grpId="0" nodeType="afterEffect">
                                  <p:stCondLst>
                                    <p:cond delay="0"/>
                                  </p:stCondLst>
                                  <p:childTnLst>
                                    <p:set>
                                      <p:cBhvr>
                                        <p:cTn id="29" dur="1" fill="hold">
                                          <p:stCondLst>
                                            <p:cond delay="0"/>
                                          </p:stCondLst>
                                        </p:cTn>
                                        <p:tgtEl>
                                          <p:spTgt spid="1358"/>
                                        </p:tgtEl>
                                        <p:attrNameLst>
                                          <p:attrName>style.visibility</p:attrName>
                                        </p:attrNameLst>
                                      </p:cBhvr>
                                      <p:to>
                                        <p:strVal val="visible"/>
                                      </p:to>
                                    </p:set>
                                    <p:animEffect transition="in" filter="fade">
                                      <p:cBhvr>
                                        <p:cTn id="30" dur="250"/>
                                        <p:tgtEl>
                                          <p:spTgt spid="1358"/>
                                        </p:tgtEl>
                                      </p:cBhvr>
                                    </p:animEffect>
                                  </p:childTnLst>
                                </p:cTn>
                              </p:par>
                            </p:childTnLst>
                          </p:cTn>
                        </p:par>
                        <p:par>
                          <p:cTn id="31" fill="hold">
                            <p:stCondLst>
                              <p:cond delay="3000"/>
                            </p:stCondLst>
                            <p:childTnLst>
                              <p:par>
                                <p:cTn id="32" presetID="10" presetClass="entr" presetSubtype="0" fill="hold" grpId="0" nodeType="afterEffect">
                                  <p:stCondLst>
                                    <p:cond delay="1000"/>
                                  </p:stCondLst>
                                  <p:childTnLst>
                                    <p:set>
                                      <p:cBhvr>
                                        <p:cTn id="33" dur="1" fill="hold">
                                          <p:stCondLst>
                                            <p:cond delay="0"/>
                                          </p:stCondLst>
                                        </p:cTn>
                                        <p:tgtEl>
                                          <p:spTgt spid="64"/>
                                        </p:tgtEl>
                                        <p:attrNameLst>
                                          <p:attrName>style.visibility</p:attrName>
                                        </p:attrNameLst>
                                      </p:cBhvr>
                                      <p:to>
                                        <p:strVal val="visible"/>
                                      </p:to>
                                    </p:set>
                                    <p:animEffect transition="in" filter="fade">
                                      <p:cBhvr>
                                        <p:cTn id="34" dur="250"/>
                                        <p:tgtEl>
                                          <p:spTgt spid="64"/>
                                        </p:tgtEl>
                                      </p:cBhvr>
                                    </p:animEffect>
                                  </p:childTnLst>
                                </p:cTn>
                              </p:par>
                              <p:par>
                                <p:cTn id="35" presetID="22" presetClass="entr" presetSubtype="8" fill="hold" nodeType="withEffect">
                                  <p:stCondLst>
                                    <p:cond delay="1000"/>
                                  </p:stCondLst>
                                  <p:childTnLst>
                                    <p:set>
                                      <p:cBhvr>
                                        <p:cTn id="36" dur="1" fill="hold">
                                          <p:stCondLst>
                                            <p:cond delay="0"/>
                                          </p:stCondLst>
                                        </p:cTn>
                                        <p:tgtEl>
                                          <p:spTgt spid="1359"/>
                                        </p:tgtEl>
                                        <p:attrNameLst>
                                          <p:attrName>style.visibility</p:attrName>
                                        </p:attrNameLst>
                                      </p:cBhvr>
                                      <p:to>
                                        <p:strVal val="visible"/>
                                      </p:to>
                                    </p:set>
                                    <p:animEffect transition="in" filter="wipe(left)">
                                      <p:cBhvr>
                                        <p:cTn id="37" dur="1000"/>
                                        <p:tgtEl>
                                          <p:spTgt spid="1359"/>
                                        </p:tgtEl>
                                      </p:cBhvr>
                                    </p:animEffect>
                                  </p:childTnLst>
                                </p:cTn>
                              </p:par>
                            </p:childTnLst>
                          </p:cTn>
                        </p:par>
                        <p:par>
                          <p:cTn id="38" fill="hold">
                            <p:stCondLst>
                              <p:cond delay="5000"/>
                            </p:stCondLst>
                            <p:childTnLst>
                              <p:par>
                                <p:cTn id="39" presetID="10" presetClass="entr" presetSubtype="0" fill="hold" grpId="0" nodeType="afterEffect">
                                  <p:stCondLst>
                                    <p:cond delay="0"/>
                                  </p:stCondLst>
                                  <p:childTnLst>
                                    <p:set>
                                      <p:cBhvr>
                                        <p:cTn id="40" dur="1" fill="hold">
                                          <p:stCondLst>
                                            <p:cond delay="0"/>
                                          </p:stCondLst>
                                        </p:cTn>
                                        <p:tgtEl>
                                          <p:spTgt spid="62"/>
                                        </p:tgtEl>
                                        <p:attrNameLst>
                                          <p:attrName>style.visibility</p:attrName>
                                        </p:attrNameLst>
                                      </p:cBhvr>
                                      <p:to>
                                        <p:strVal val="visible"/>
                                      </p:to>
                                    </p:set>
                                    <p:animEffect transition="in" filter="fade">
                                      <p:cBhvr>
                                        <p:cTn id="41" dur="250"/>
                                        <p:tgtEl>
                                          <p:spTgt spid="62"/>
                                        </p:tgtEl>
                                      </p:cBhvr>
                                    </p:animEffect>
                                  </p:childTnLst>
                                </p:cTn>
                              </p:par>
                            </p:childTnLst>
                          </p:cTn>
                        </p:par>
                        <p:par>
                          <p:cTn id="42" fill="hold">
                            <p:stCondLst>
                              <p:cond delay="5250"/>
                            </p:stCondLst>
                            <p:childTnLst>
                              <p:par>
                                <p:cTn id="43" presetID="10" presetClass="entr" presetSubtype="0" fill="hold" grpId="0" nodeType="afterEffect">
                                  <p:stCondLst>
                                    <p:cond delay="0"/>
                                  </p:stCondLst>
                                  <p:childTnLst>
                                    <p:set>
                                      <p:cBhvr>
                                        <p:cTn id="44" dur="1" fill="hold">
                                          <p:stCondLst>
                                            <p:cond delay="0"/>
                                          </p:stCondLst>
                                        </p:cTn>
                                        <p:tgtEl>
                                          <p:spTgt spid="2"/>
                                        </p:tgtEl>
                                        <p:attrNameLst>
                                          <p:attrName>style.visibility</p:attrName>
                                        </p:attrNameLst>
                                      </p:cBhvr>
                                      <p:to>
                                        <p:strVal val="visible"/>
                                      </p:to>
                                    </p:set>
                                    <p:animEffect transition="in" filter="fade">
                                      <p:cBhvr>
                                        <p:cTn id="45" dur="500"/>
                                        <p:tgtEl>
                                          <p:spTgt spid="2"/>
                                        </p:tgtEl>
                                      </p:cBhvr>
                                    </p:animEffect>
                                  </p:childTnLst>
                                </p:cTn>
                              </p:par>
                              <p:par>
                                <p:cTn id="46" presetID="63" presetClass="path" presetSubtype="0" repeatCount="indefinite" accel="50000" decel="50000" fill="hold" grpId="1" nodeType="withEffect">
                                  <p:stCondLst>
                                    <p:cond delay="0"/>
                                  </p:stCondLst>
                                  <p:childTnLst>
                                    <p:animMotion origin="layout" path="M -2.5013E-6 4.28406E-6 L 0.29886 4.28406E-6 " pathEditMode="relative" rAng="0" ptsTypes="AA">
                                      <p:cBhvr>
                                        <p:cTn id="47" dur="2000" fill="hold"/>
                                        <p:tgtEl>
                                          <p:spTgt spid="2"/>
                                        </p:tgtEl>
                                        <p:attrNameLst>
                                          <p:attrName>ppt_x</p:attrName>
                                          <p:attrName>ppt_y</p:attrName>
                                        </p:attrNameLst>
                                      </p:cBhvr>
                                      <p:rCtr x="14943" y="0"/>
                                    </p:animMotion>
                                  </p:childTnLst>
                                </p:cTn>
                              </p:par>
                              <p:par>
                                <p:cTn id="48" presetID="10" presetClass="entr" presetSubtype="0" fill="hold" grpId="0" nodeType="withEffect">
                                  <p:stCondLst>
                                    <p:cond delay="500"/>
                                  </p:stCondLst>
                                  <p:childTnLst>
                                    <p:set>
                                      <p:cBhvr>
                                        <p:cTn id="49" dur="1" fill="hold">
                                          <p:stCondLst>
                                            <p:cond delay="0"/>
                                          </p:stCondLst>
                                        </p:cTn>
                                        <p:tgtEl>
                                          <p:spTgt spid="98"/>
                                        </p:tgtEl>
                                        <p:attrNameLst>
                                          <p:attrName>style.visibility</p:attrName>
                                        </p:attrNameLst>
                                      </p:cBhvr>
                                      <p:to>
                                        <p:strVal val="visible"/>
                                      </p:to>
                                    </p:set>
                                    <p:animEffect transition="in" filter="fade">
                                      <p:cBhvr>
                                        <p:cTn id="50" dur="500"/>
                                        <p:tgtEl>
                                          <p:spTgt spid="98"/>
                                        </p:tgtEl>
                                      </p:cBhvr>
                                    </p:animEffect>
                                  </p:childTnLst>
                                </p:cTn>
                              </p:par>
                              <p:par>
                                <p:cTn id="51" presetID="63" presetClass="path" presetSubtype="0" repeatCount="indefinite" accel="50000" decel="50000" fill="hold" grpId="1" nodeType="withEffect">
                                  <p:stCondLst>
                                    <p:cond delay="500"/>
                                  </p:stCondLst>
                                  <p:childTnLst>
                                    <p:animMotion origin="layout" path="M -2.5013E-6 4.28406E-6 L 0.29886 4.28406E-6 " pathEditMode="relative" rAng="0" ptsTypes="AA">
                                      <p:cBhvr>
                                        <p:cTn id="52" dur="2000" fill="hold"/>
                                        <p:tgtEl>
                                          <p:spTgt spid="98"/>
                                        </p:tgtEl>
                                        <p:attrNameLst>
                                          <p:attrName>ppt_x</p:attrName>
                                          <p:attrName>ppt_y</p:attrName>
                                        </p:attrNameLst>
                                      </p:cBhvr>
                                      <p:rCtr x="14943" y="0"/>
                                    </p:animMotion>
                                  </p:childTnLst>
                                </p:cTn>
                              </p:par>
                            </p:childTnLst>
                          </p:cTn>
                        </p:par>
                        <p:par>
                          <p:cTn id="53" fill="hold">
                            <p:stCondLst>
                              <p:cond delay="7750"/>
                            </p:stCondLst>
                            <p:childTnLst>
                              <p:par>
                                <p:cTn id="54" presetID="10" presetClass="entr" presetSubtype="0" fill="hold" grpId="0" nodeType="afterEffect">
                                  <p:stCondLst>
                                    <p:cond delay="0"/>
                                  </p:stCondLst>
                                  <p:childTnLst>
                                    <p:set>
                                      <p:cBhvr>
                                        <p:cTn id="55" dur="1" fill="hold">
                                          <p:stCondLst>
                                            <p:cond delay="0"/>
                                          </p:stCondLst>
                                        </p:cTn>
                                        <p:tgtEl>
                                          <p:spTgt spid="23"/>
                                        </p:tgtEl>
                                        <p:attrNameLst>
                                          <p:attrName>style.visibility</p:attrName>
                                        </p:attrNameLst>
                                      </p:cBhvr>
                                      <p:to>
                                        <p:strVal val="visible"/>
                                      </p:to>
                                    </p:set>
                                    <p:animEffect transition="in" filter="fade">
                                      <p:cBhvr>
                                        <p:cTn id="56"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P spid="62" grpId="0" animBg="1"/>
      <p:bldP spid="61" grpId="0"/>
      <p:bldP spid="1339" grpId="0" animBg="1"/>
      <p:bldP spid="18" grpId="0" animBg="1"/>
      <p:bldP spid="1355" grpId="0" animBg="1"/>
      <p:bldP spid="1358" grpId="0" animBg="1"/>
      <p:bldP spid="23" grpId="0"/>
      <p:bldP spid="2" grpId="0" animBg="1"/>
      <p:bldP spid="2" grpId="1" animBg="1"/>
      <p:bldP spid="98" grpId="0" animBg="1"/>
      <p:bldP spid="98" grpId="1"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p:cNvSpPr txBox="1">
            <a:spLocks/>
          </p:cNvSpPr>
          <p:nvPr/>
        </p:nvSpPr>
        <p:spPr>
          <a:xfrm>
            <a:off x="4663440" y="2487168"/>
            <a:ext cx="6369515" cy="747897"/>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tabLst>
                <a:tab pos="1089025" algn="l"/>
              </a:tabLst>
            </a:pPr>
            <a:r>
              <a:rPr dirty="0" smtClean="0">
                <a:solidFill>
                  <a:schemeClr val="tx1">
                    <a:alpha val="99000"/>
                  </a:schemeClr>
                </a:solidFill>
              </a:rPr>
              <a:t>Web sites </a:t>
            </a:r>
            <a:endParaRPr dirty="0">
              <a:solidFill>
                <a:schemeClr val="tx1">
                  <a:alpha val="99000"/>
                </a:schemeClr>
              </a:solidFill>
            </a:endParaRPr>
          </a:p>
        </p:txBody>
      </p:sp>
      <p:pic>
        <p:nvPicPr>
          <p:cNvPr id="2" name="Picture 1"/>
          <p:cNvPicPr>
            <a:picLocks noChangeAspect="1"/>
          </p:cNvPicPr>
          <p:nvPr/>
        </p:nvPicPr>
        <p:blipFill>
          <a:blip r:embed="rId3">
            <a:duotone>
              <a:prstClr val="black"/>
              <a:schemeClr val="bg2">
                <a:lumMod val="10000"/>
                <a:tint val="45000"/>
                <a:satMod val="400000"/>
              </a:scheme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381850" y="2178241"/>
            <a:ext cx="2781081" cy="2781081"/>
          </a:xfrm>
          <a:prstGeom prst="rect">
            <a:avLst/>
          </a:prstGeom>
        </p:spPr>
      </p:pic>
      <p:sp>
        <p:nvSpPr>
          <p:cNvPr id="6" name="Content Placeholder 2"/>
          <p:cNvSpPr txBox="1">
            <a:spLocks/>
          </p:cNvSpPr>
          <p:nvPr/>
        </p:nvSpPr>
        <p:spPr>
          <a:xfrm>
            <a:off x="4686445" y="3286125"/>
            <a:ext cx="6380162" cy="1255728"/>
          </a:xfrm>
          <a:prstGeom prst="rect">
            <a:avLst/>
          </a:prstGeom>
        </p:spPr>
        <p:txBody>
          <a:bodyPr vert="horz" lIns="0" tIns="0" rIns="0" bIns="0" rtlCol="0">
            <a:spAutoFit/>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tx1">
                    <a:alpha val="99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indent="0">
              <a:lnSpc>
                <a:spcPct val="100000"/>
              </a:lnSpc>
              <a:buNone/>
            </a:pPr>
            <a:r>
              <a:rPr lang="en-US" sz="2400" dirty="0" smtClean="0">
                <a:latin typeface="+mn-lt"/>
              </a:rPr>
              <a:t>Build with ASP.NET, Node.js or PHP</a:t>
            </a:r>
          </a:p>
          <a:p>
            <a:pPr marL="3175" indent="0">
              <a:lnSpc>
                <a:spcPct val="100000"/>
              </a:lnSpc>
              <a:buNone/>
            </a:pPr>
            <a:r>
              <a:rPr lang="en-US" sz="2400" dirty="0" smtClean="0">
                <a:latin typeface="+mn-lt"/>
              </a:rPr>
              <a:t>Deploy in seconds with FTP, </a:t>
            </a:r>
            <a:r>
              <a:rPr lang="en-US" sz="2400" dirty="0" err="1" smtClean="0">
                <a:latin typeface="+mn-lt"/>
              </a:rPr>
              <a:t>Git</a:t>
            </a:r>
            <a:r>
              <a:rPr lang="en-US" sz="2400" dirty="0" smtClean="0">
                <a:latin typeface="+mn-lt"/>
              </a:rPr>
              <a:t> or TFS</a:t>
            </a:r>
          </a:p>
          <a:p>
            <a:pPr marL="3175" indent="0">
              <a:lnSpc>
                <a:spcPct val="100000"/>
              </a:lnSpc>
              <a:buNone/>
            </a:pPr>
            <a:r>
              <a:rPr lang="en-US" sz="2400" dirty="0" smtClean="0">
                <a:latin typeface="+mn-lt"/>
              </a:rPr>
              <a:t>Start for free, scale up as your traffic grows</a:t>
            </a:r>
          </a:p>
        </p:txBody>
      </p:sp>
    </p:spTree>
    <p:extLst>
      <p:ext uri="{BB962C8B-B14F-4D97-AF65-F5344CB8AC3E}">
        <p14:creationId xmlns:p14="http://schemas.microsoft.com/office/powerpoint/2010/main" val="39439336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25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250"/>
                                        <p:tgtEl>
                                          <p:spTgt spid="12"/>
                                        </p:tgtEl>
                                      </p:cBhvr>
                                    </p:animEffect>
                                  </p:childTnLst>
                                </p:cTn>
                              </p:par>
                            </p:childTnLst>
                          </p:cTn>
                        </p:par>
                        <p:par>
                          <p:cTn id="12" fill="hold">
                            <p:stCondLst>
                              <p:cond delay="1000"/>
                            </p:stCondLst>
                            <p:childTnLst>
                              <p:par>
                                <p:cTn id="13" presetID="10" presetClass="entr" presetSubtype="0" fill="hold" grpId="0" nodeType="afterEffect">
                                  <p:stCondLst>
                                    <p:cond delay="250"/>
                                  </p:stCondLst>
                                  <p:childTnLst>
                                    <p:set>
                                      <p:cBhvr>
                                        <p:cTn id="14" dur="1" fill="hold">
                                          <p:stCondLst>
                                            <p:cond delay="0"/>
                                          </p:stCondLst>
                                        </p:cTn>
                                        <p:tgtEl>
                                          <p:spTgt spid="6">
                                            <p:txEl>
                                              <p:pRg st="0" end="0"/>
                                            </p:txEl>
                                          </p:spTgt>
                                        </p:tgtEl>
                                        <p:attrNameLst>
                                          <p:attrName>style.visibility</p:attrName>
                                        </p:attrNameLst>
                                      </p:cBhvr>
                                      <p:to>
                                        <p:strVal val="visible"/>
                                      </p:to>
                                    </p:set>
                                    <p:animEffect transition="in" filter="fade">
                                      <p:cBhvr>
                                        <p:cTn id="15" dur="250"/>
                                        <p:tgtEl>
                                          <p:spTgt spid="6">
                                            <p:txEl>
                                              <p:pRg st="0" end="0"/>
                                            </p:txEl>
                                          </p:spTgt>
                                        </p:tgtEl>
                                      </p:cBhvr>
                                    </p:animEffect>
                                  </p:childTnLst>
                                </p:cTn>
                              </p:par>
                            </p:childTnLst>
                          </p:cTn>
                        </p:par>
                        <p:par>
                          <p:cTn id="16" fill="hold">
                            <p:stCondLst>
                              <p:cond delay="1500"/>
                            </p:stCondLst>
                            <p:childTnLst>
                              <p:par>
                                <p:cTn id="17" presetID="10" presetClass="entr" presetSubtype="0" fill="hold" grpId="0" nodeType="afterEffect">
                                  <p:stCondLst>
                                    <p:cond delay="250"/>
                                  </p:stCondLst>
                                  <p:childTnLst>
                                    <p:set>
                                      <p:cBhvr>
                                        <p:cTn id="18" dur="1" fill="hold">
                                          <p:stCondLst>
                                            <p:cond delay="0"/>
                                          </p:stCondLst>
                                        </p:cTn>
                                        <p:tgtEl>
                                          <p:spTgt spid="6">
                                            <p:txEl>
                                              <p:pRg st="1" end="1"/>
                                            </p:txEl>
                                          </p:spTgt>
                                        </p:tgtEl>
                                        <p:attrNameLst>
                                          <p:attrName>style.visibility</p:attrName>
                                        </p:attrNameLst>
                                      </p:cBhvr>
                                      <p:to>
                                        <p:strVal val="visible"/>
                                      </p:to>
                                    </p:set>
                                    <p:animEffect transition="in" filter="fade">
                                      <p:cBhvr>
                                        <p:cTn id="19" dur="250"/>
                                        <p:tgtEl>
                                          <p:spTgt spid="6">
                                            <p:txEl>
                                              <p:pRg st="1" end="1"/>
                                            </p:txEl>
                                          </p:spTgt>
                                        </p:tgtEl>
                                      </p:cBhvr>
                                    </p:animEffect>
                                  </p:childTnLst>
                                </p:cTn>
                              </p:par>
                            </p:childTnLst>
                          </p:cTn>
                        </p:par>
                        <p:par>
                          <p:cTn id="20" fill="hold">
                            <p:stCondLst>
                              <p:cond delay="2000"/>
                            </p:stCondLst>
                            <p:childTnLst>
                              <p:par>
                                <p:cTn id="21" presetID="10" presetClass="entr" presetSubtype="0" fill="hold" grpId="0" nodeType="afterEffect">
                                  <p:stCondLst>
                                    <p:cond delay="250"/>
                                  </p:stCondLst>
                                  <p:childTnLst>
                                    <p:set>
                                      <p:cBhvr>
                                        <p:cTn id="22" dur="1" fill="hold">
                                          <p:stCondLst>
                                            <p:cond delay="0"/>
                                          </p:stCondLst>
                                        </p:cTn>
                                        <p:tgtEl>
                                          <p:spTgt spid="6">
                                            <p:txEl>
                                              <p:pRg st="2" end="2"/>
                                            </p:txEl>
                                          </p:spTgt>
                                        </p:tgtEl>
                                        <p:attrNameLst>
                                          <p:attrName>style.visibility</p:attrName>
                                        </p:attrNameLst>
                                      </p:cBhvr>
                                      <p:to>
                                        <p:strVal val="visible"/>
                                      </p:to>
                                    </p:set>
                                    <p:animEffect transition="in" filter="fade">
                                      <p:cBhvr>
                                        <p:cTn id="23" dur="25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6"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0" y="2455230"/>
            <a:ext cx="9415015" cy="2104837"/>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smtClean="0">
              <a:solidFill>
                <a:srgbClr val="00AEEF">
                  <a:alpha val="99000"/>
                </a:srgbClr>
              </a:solidFill>
            </a:endParaRPr>
          </a:p>
        </p:txBody>
      </p:sp>
      <p:sp>
        <p:nvSpPr>
          <p:cNvPr id="2" name="Title 1"/>
          <p:cNvSpPr>
            <a:spLocks noGrp="1"/>
          </p:cNvSpPr>
          <p:nvPr>
            <p:ph type="title"/>
          </p:nvPr>
        </p:nvSpPr>
        <p:spPr>
          <a:xfrm>
            <a:off x="978694" y="3009051"/>
            <a:ext cx="10237787" cy="997196"/>
          </a:xfrm>
        </p:spPr>
        <p:txBody>
          <a:bodyPr/>
          <a:lstStyle/>
          <a:p>
            <a:r>
              <a:rPr lang="en-US" dirty="0"/>
              <a:t>Web sites</a:t>
            </a:r>
          </a:p>
        </p:txBody>
      </p:sp>
      <p:grpSp>
        <p:nvGrpSpPr>
          <p:cNvPr id="4" name="Group 3"/>
          <p:cNvGrpSpPr/>
          <p:nvPr/>
        </p:nvGrpSpPr>
        <p:grpSpPr>
          <a:xfrm>
            <a:off x="9403182" y="1447801"/>
            <a:ext cx="17330318" cy="4119696"/>
            <a:chOff x="7466012" y="1821191"/>
            <a:chExt cx="17330318" cy="4119696"/>
          </a:xfrm>
        </p:grpSpPr>
        <p:sp>
          <p:nvSpPr>
            <p:cNvPr id="16" name="Rectangle 15"/>
            <p:cNvSpPr/>
            <p:nvPr/>
          </p:nvSpPr>
          <p:spPr bwMode="auto">
            <a:xfrm>
              <a:off x="9643642" y="1821191"/>
              <a:ext cx="15152688" cy="411969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4" name="Rectangle 13"/>
            <p:cNvSpPr/>
            <p:nvPr/>
          </p:nvSpPr>
          <p:spPr bwMode="auto">
            <a:xfrm>
              <a:off x="7466012" y="2828620"/>
              <a:ext cx="2253803" cy="210483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r>
                <a:rPr lang="en-US" sz="2200" dirty="0" smtClean="0">
                  <a:solidFill>
                    <a:srgbClr val="00AEEF">
                      <a:alpha val="99000"/>
                    </a:srgbClr>
                  </a:solidFill>
                </a:rPr>
                <a:t>Demo</a:t>
              </a:r>
            </a:p>
          </p:txBody>
        </p:sp>
        <p:sp>
          <p:nvSpPr>
            <p:cNvPr id="10" name="Rounded Rectangle 29"/>
            <p:cNvSpPr/>
            <p:nvPr/>
          </p:nvSpPr>
          <p:spPr bwMode="black">
            <a:xfrm>
              <a:off x="8295284" y="3274791"/>
              <a:ext cx="595259" cy="1212495"/>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800" dirty="0" err="1" smtClean="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904673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0-#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0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10" presetClass="entr" presetSubtype="0" fill="hold" grpId="0" nodeType="withEffect">
                                  <p:stCondLst>
                                    <p:cond delay="2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8" name="Group 87"/>
          <p:cNvGrpSpPr/>
          <p:nvPr/>
        </p:nvGrpSpPr>
        <p:grpSpPr>
          <a:xfrm>
            <a:off x="3031844" y="1289120"/>
            <a:ext cx="7645400" cy="914096"/>
            <a:chOff x="3031844" y="1170370"/>
            <a:chExt cx="7645400" cy="914096"/>
          </a:xfrm>
        </p:grpSpPr>
        <p:grpSp>
          <p:nvGrpSpPr>
            <p:cNvPr id="20" name="Group 19"/>
            <p:cNvGrpSpPr/>
            <p:nvPr/>
          </p:nvGrpSpPr>
          <p:grpSpPr>
            <a:xfrm>
              <a:off x="3031844" y="1170370"/>
              <a:ext cx="7645400" cy="914096"/>
              <a:chOff x="2540230" y="5754872"/>
              <a:chExt cx="7645400" cy="914096"/>
            </a:xfrm>
          </p:grpSpPr>
          <p:sp>
            <p:nvSpPr>
              <p:cNvPr id="21" name="Rectangle 20"/>
              <p:cNvSpPr/>
              <p:nvPr/>
            </p:nvSpPr>
            <p:spPr bwMode="auto">
              <a:xfrm>
                <a:off x="2540230" y="6093147"/>
                <a:ext cx="6654800" cy="262467"/>
              </a:xfrm>
              <a:prstGeom prst="rect">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2" name="TextBox 21"/>
              <p:cNvSpPr txBox="1"/>
              <p:nvPr/>
            </p:nvSpPr>
            <p:spPr>
              <a:xfrm>
                <a:off x="9195030" y="5754872"/>
                <a:ext cx="990600" cy="914096"/>
              </a:xfrm>
              <a:prstGeom prst="rect">
                <a:avLst/>
              </a:prstGeom>
              <a:noFill/>
            </p:spPr>
            <p:txBody>
              <a:bodyPr wrap="square" lIns="0" tIns="0" rIns="0" bIns="0" rtlCol="0">
                <a:spAutoFit/>
              </a:bodyPr>
              <a:lstStyle/>
              <a:p>
                <a:pPr algn="ctr" defTabSz="1218987">
                  <a:lnSpc>
                    <a:spcPct val="90000"/>
                  </a:lnSpc>
                  <a:spcBef>
                    <a:spcPct val="20000"/>
                  </a:spcBef>
                  <a:buSzPct val="80000"/>
                </a:pPr>
                <a:r>
                  <a:rPr lang="en-US" sz="6600" dirty="0" smtClean="0">
                    <a:solidFill>
                      <a:schemeClr val="tx1">
                        <a:alpha val="99000"/>
                      </a:schemeClr>
                    </a:solidFill>
                    <a:latin typeface="Segoe UI Light" pitchFamily="34" charset="0"/>
                  </a:rPr>
                  <a:t>1</a:t>
                </a:r>
                <a:endParaRPr lang="en-US" sz="6600" dirty="0">
                  <a:solidFill>
                    <a:schemeClr val="tx1">
                      <a:alpha val="99000"/>
                    </a:schemeClr>
                  </a:solidFill>
                  <a:latin typeface="Segoe UI Light" pitchFamily="34" charset="0"/>
                </a:endParaRPr>
              </a:p>
            </p:txBody>
          </p:sp>
          <p:sp>
            <p:nvSpPr>
              <p:cNvPr id="23" name="Rectangle 22"/>
              <p:cNvSpPr/>
              <p:nvPr/>
            </p:nvSpPr>
            <p:spPr bwMode="auto">
              <a:xfrm>
                <a:off x="2543998" y="6093146"/>
                <a:ext cx="805871" cy="262468"/>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sp>
          <p:nvSpPr>
            <p:cNvPr id="24" name="Rectangle 23"/>
            <p:cNvSpPr/>
            <p:nvPr/>
          </p:nvSpPr>
          <p:spPr bwMode="auto">
            <a:xfrm>
              <a:off x="3706190" y="1363080"/>
              <a:ext cx="135293" cy="52867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67" name="Group 66"/>
          <p:cNvGrpSpPr/>
          <p:nvPr/>
        </p:nvGrpSpPr>
        <p:grpSpPr>
          <a:xfrm>
            <a:off x="-216815" y="5727773"/>
            <a:ext cx="12622489" cy="1046296"/>
            <a:chOff x="-5297672" y="5194194"/>
            <a:chExt cx="16604405" cy="1376362"/>
          </a:xfrm>
        </p:grpSpPr>
        <p:pic>
          <p:nvPicPr>
            <p:cNvPr id="68" name="Picture 2" descr="C:\Users\jonahs\Documents\Dropbox\Projects SCOTT\Azure Deck\Source Images\server-blu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25557" y="5194194"/>
              <a:ext cx="3186112" cy="1376362"/>
            </a:xfrm>
            <a:prstGeom prst="roundRect">
              <a:avLst/>
            </a:prstGeom>
            <a:ln>
              <a:solidFill>
                <a:schemeClr val="bg2">
                  <a:lumMod val="75000"/>
                </a:schemeClr>
              </a:solidFill>
            </a:ln>
            <a:extLst>
              <a:ext uri="{909E8E84-426E-40DD-AFC4-6F175D3DCCD1}">
                <a14:hiddenFill xmlns:a14="http://schemas.microsoft.com/office/drawing/2010/main">
                  <a:solidFill>
                    <a:srgbClr val="FFFFFF"/>
                  </a:solidFill>
                </a14:hiddenFill>
              </a:ext>
            </a:extLst>
          </p:spPr>
        </p:pic>
        <p:pic>
          <p:nvPicPr>
            <p:cNvPr id="69" name="Picture 2" descr="C:\Users\jonahs\Documents\Dropbox\Projects SCOTT\Azure Deck\Source Images\server-blu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49907" y="5194194"/>
              <a:ext cx="3186112" cy="1376362"/>
            </a:xfrm>
            <a:prstGeom prst="roundRect">
              <a:avLst/>
            </a:prstGeom>
            <a:ln>
              <a:solidFill>
                <a:schemeClr val="bg2">
                  <a:lumMod val="75000"/>
                </a:schemeClr>
              </a:solidFill>
            </a:ln>
            <a:extLst>
              <a:ext uri="{909E8E84-426E-40DD-AFC4-6F175D3DCCD1}">
                <a14:hiddenFill xmlns:a14="http://schemas.microsoft.com/office/drawing/2010/main">
                  <a:solidFill>
                    <a:srgbClr val="FFFFFF"/>
                  </a:solidFill>
                </a14:hiddenFill>
              </a:ext>
            </a:extLst>
          </p:spPr>
        </p:pic>
        <p:pic>
          <p:nvPicPr>
            <p:cNvPr id="70" name="Picture 2" descr="C:\Users\jonahs\Documents\Dropbox\Projects SCOTT\Azure Deck\Source Images\server-blu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5744" y="5194194"/>
              <a:ext cx="3186112" cy="1376362"/>
            </a:xfrm>
            <a:prstGeom prst="roundRect">
              <a:avLst/>
            </a:prstGeom>
            <a:ln>
              <a:solidFill>
                <a:schemeClr val="bg2">
                  <a:lumMod val="75000"/>
                </a:schemeClr>
              </a:solidFill>
            </a:ln>
            <a:extLst>
              <a:ext uri="{909E8E84-426E-40DD-AFC4-6F175D3DCCD1}">
                <a14:hiddenFill xmlns:a14="http://schemas.microsoft.com/office/drawing/2010/main">
                  <a:solidFill>
                    <a:srgbClr val="FFFFFF"/>
                  </a:solidFill>
                </a14:hiddenFill>
              </a:ext>
            </a:extLst>
          </p:spPr>
        </p:pic>
        <p:pic>
          <p:nvPicPr>
            <p:cNvPr id="71" name="Picture 2" descr="C:\Users\jonahs\Documents\Dropbox\Projects SCOTT\Azure Deck\Source Images\server-blue.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043"/>
            <a:stretch/>
          </p:blipFill>
          <p:spPr bwMode="auto">
            <a:xfrm>
              <a:off x="-3534589" y="5194194"/>
              <a:ext cx="3219309" cy="1376362"/>
            </a:xfrm>
            <a:prstGeom prst="roundRect">
              <a:avLst/>
            </a:prstGeom>
            <a:ln>
              <a:solidFill>
                <a:schemeClr val="bg2">
                  <a:lumMod val="75000"/>
                </a:schemeClr>
              </a:solidFill>
            </a:ln>
            <a:extLst>
              <a:ext uri="{909E8E84-426E-40DD-AFC4-6F175D3DCCD1}">
                <a14:hiddenFill xmlns:a14="http://schemas.microsoft.com/office/drawing/2010/main">
                  <a:solidFill>
                    <a:srgbClr val="FFFFFF"/>
                  </a:solidFill>
                </a14:hiddenFill>
              </a:ext>
            </a:extLst>
          </p:spPr>
        </p:pic>
        <p:pic>
          <p:nvPicPr>
            <p:cNvPr id="117" name="Picture 2" descr="C:\Users\jonahs\Documents\Dropbox\Projects SCOTT\Azure Deck\Source Images\server-blue.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a:stretch/>
          </p:blipFill>
          <p:spPr bwMode="auto">
            <a:xfrm>
              <a:off x="-5297672" y="5194194"/>
              <a:ext cx="1732619" cy="1376362"/>
            </a:xfrm>
            <a:prstGeom prst="roundRect">
              <a:avLst/>
            </a:prstGeom>
            <a:ln>
              <a:solidFill>
                <a:schemeClr val="bg2">
                  <a:lumMod val="75000"/>
                </a:schemeClr>
              </a:solidFill>
            </a:ln>
            <a:extLst/>
          </p:spPr>
        </p:pic>
        <p:pic>
          <p:nvPicPr>
            <p:cNvPr id="118" name="Picture 2" descr="C:\Users\jonahs\Documents\Dropbox\Projects SCOTT\Azure Deck\Source Images\server-blue.pn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966"/>
            <a:stretch/>
          </p:blipFill>
          <p:spPr bwMode="auto">
            <a:xfrm>
              <a:off x="9571520" y="5194194"/>
              <a:ext cx="1735213" cy="1376362"/>
            </a:xfrm>
            <a:prstGeom prst="roundRect">
              <a:avLst/>
            </a:prstGeom>
            <a:ln>
              <a:solidFill>
                <a:schemeClr val="bg2">
                  <a:lumMod val="75000"/>
                </a:schemeClr>
              </a:solidFill>
            </a:ln>
            <a:extLst>
              <a:ext uri="{909E8E84-426E-40DD-AFC4-6F175D3DCCD1}">
                <a14:hiddenFill xmlns:a14="http://schemas.microsoft.com/office/drawing/2010/main">
                  <a:solidFill>
                    <a:srgbClr val="FFFFFF"/>
                  </a:solidFill>
                </a14:hiddenFill>
              </a:ext>
            </a:extLst>
          </p:spPr>
        </p:pic>
      </p:grpSp>
      <p:grpSp>
        <p:nvGrpSpPr>
          <p:cNvPr id="14" name="Group 13"/>
          <p:cNvGrpSpPr/>
          <p:nvPr/>
        </p:nvGrpSpPr>
        <p:grpSpPr>
          <a:xfrm>
            <a:off x="-1" y="0"/>
            <a:ext cx="12188826" cy="983234"/>
            <a:chOff x="-1" y="0"/>
            <a:chExt cx="12188826" cy="983234"/>
          </a:xfrm>
        </p:grpSpPr>
        <p:grpSp>
          <p:nvGrpSpPr>
            <p:cNvPr id="13" name="Group 12"/>
            <p:cNvGrpSpPr/>
            <p:nvPr/>
          </p:nvGrpSpPr>
          <p:grpSpPr>
            <a:xfrm>
              <a:off x="-1" y="0"/>
              <a:ext cx="12180802" cy="983234"/>
              <a:chOff x="-1" y="0"/>
              <a:chExt cx="12180802" cy="983234"/>
            </a:xfrm>
          </p:grpSpPr>
          <p:sp>
            <p:nvSpPr>
              <p:cNvPr id="11" name="Rectangle 10"/>
              <p:cNvSpPr/>
              <p:nvPr/>
            </p:nvSpPr>
            <p:spPr bwMode="auto">
              <a:xfrm>
                <a:off x="-1" y="0"/>
                <a:ext cx="6772189" cy="98323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2" name="Rectangle 11"/>
              <p:cNvSpPr/>
              <p:nvPr/>
            </p:nvSpPr>
            <p:spPr bwMode="auto">
              <a:xfrm>
                <a:off x="6258296" y="0"/>
                <a:ext cx="2360742" cy="30000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11" name="Rectangle 110"/>
              <p:cNvSpPr/>
              <p:nvPr/>
            </p:nvSpPr>
            <p:spPr bwMode="auto">
              <a:xfrm>
                <a:off x="8573718" y="0"/>
                <a:ext cx="3607083" cy="98323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73" name="Group 72"/>
            <p:cNvGrpSpPr/>
            <p:nvPr/>
          </p:nvGrpSpPr>
          <p:grpSpPr>
            <a:xfrm>
              <a:off x="0" y="300008"/>
              <a:ext cx="12188825" cy="683226"/>
              <a:chOff x="0" y="300008"/>
              <a:chExt cx="12188825" cy="683226"/>
            </a:xfrm>
          </p:grpSpPr>
          <p:sp>
            <p:nvSpPr>
              <p:cNvPr id="74" name="Title 1"/>
              <p:cNvSpPr txBox="1">
                <a:spLocks/>
              </p:cNvSpPr>
              <p:nvPr/>
            </p:nvSpPr>
            <p:spPr>
              <a:xfrm>
                <a:off x="6866207" y="473075"/>
                <a:ext cx="1589530" cy="443198"/>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lgn="ctr">
                  <a:tabLst>
                    <a:tab pos="1089025" algn="l"/>
                  </a:tabLst>
                </a:pPr>
                <a:r>
                  <a:rPr sz="3200" dirty="0" smtClean="0">
                    <a:solidFill>
                      <a:srgbClr val="00AEEF">
                        <a:alpha val="99000"/>
                      </a:srgbClr>
                    </a:solidFill>
                  </a:rPr>
                  <a:t>shared</a:t>
                </a:r>
                <a:endParaRPr sz="3200" dirty="0">
                  <a:solidFill>
                    <a:srgbClr val="00AEEF">
                      <a:alpha val="99000"/>
                    </a:srgbClr>
                  </a:solidFill>
                </a:endParaRPr>
              </a:p>
            </p:txBody>
          </p:sp>
          <p:sp>
            <p:nvSpPr>
              <p:cNvPr id="75" name="Title 1"/>
              <p:cNvSpPr txBox="1">
                <a:spLocks/>
              </p:cNvSpPr>
              <p:nvPr/>
            </p:nvSpPr>
            <p:spPr>
              <a:xfrm>
                <a:off x="8681891" y="453411"/>
                <a:ext cx="1838633" cy="443198"/>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lgn="ctr">
                  <a:tabLst>
                    <a:tab pos="1089025" algn="l"/>
                  </a:tabLst>
                </a:pPr>
                <a:r>
                  <a:rPr sz="3200" dirty="0" smtClean="0">
                    <a:solidFill>
                      <a:srgbClr val="FFFFFF">
                        <a:alpha val="99000"/>
                      </a:srgbClr>
                    </a:solidFill>
                  </a:rPr>
                  <a:t>reserved</a:t>
                </a:r>
                <a:endParaRPr sz="3200" dirty="0">
                  <a:solidFill>
                    <a:srgbClr val="FFFFFF">
                      <a:alpha val="99000"/>
                    </a:srgbClr>
                  </a:solidFill>
                </a:endParaRPr>
              </a:p>
            </p:txBody>
          </p:sp>
          <p:cxnSp>
            <p:nvCxnSpPr>
              <p:cNvPr id="76" name="Straight Connector 75"/>
              <p:cNvCxnSpPr/>
              <p:nvPr/>
            </p:nvCxnSpPr>
            <p:spPr>
              <a:xfrm flipV="1">
                <a:off x="6772188" y="300008"/>
                <a:ext cx="0" cy="683226"/>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a:off x="6772188" y="300008"/>
                <a:ext cx="1801530" cy="0"/>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a:off x="8573718" y="300008"/>
                <a:ext cx="0" cy="683225"/>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a:off x="8573718" y="983233"/>
                <a:ext cx="3615107" cy="0"/>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a:off x="0" y="983233"/>
                <a:ext cx="6770962" cy="0"/>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grpSp>
      </p:grpSp>
      <p:grpSp>
        <p:nvGrpSpPr>
          <p:cNvPr id="7" name="Group 6"/>
          <p:cNvGrpSpPr/>
          <p:nvPr/>
        </p:nvGrpSpPr>
        <p:grpSpPr>
          <a:xfrm>
            <a:off x="-292420" y="1589948"/>
            <a:ext cx="6576424" cy="4691237"/>
            <a:chOff x="-292420" y="1589948"/>
            <a:chExt cx="6576424" cy="4691237"/>
          </a:xfrm>
        </p:grpSpPr>
        <p:sp>
          <p:nvSpPr>
            <p:cNvPr id="108" name="Isosceles Triangle 107"/>
            <p:cNvSpPr/>
            <p:nvPr/>
          </p:nvSpPr>
          <p:spPr bwMode="auto">
            <a:xfrm rot="9464752">
              <a:off x="-292420" y="1589948"/>
              <a:ext cx="6576424" cy="4691237"/>
            </a:xfrm>
            <a:custGeom>
              <a:avLst/>
              <a:gdLst/>
              <a:ahLst/>
              <a:cxnLst/>
              <a:rect l="l" t="t" r="r" b="b"/>
              <a:pathLst>
                <a:path w="6576424" h="4691237">
                  <a:moveTo>
                    <a:pt x="5581454" y="4691237"/>
                  </a:moveTo>
                  <a:lnTo>
                    <a:pt x="83737" y="2441599"/>
                  </a:lnTo>
                  <a:cubicBezTo>
                    <a:pt x="14874" y="2413420"/>
                    <a:pt x="-18108" y="2334752"/>
                    <a:pt x="10070" y="2265888"/>
                  </a:cubicBezTo>
                  <a:lnTo>
                    <a:pt x="902996" y="83737"/>
                  </a:lnTo>
                  <a:cubicBezTo>
                    <a:pt x="931175" y="14873"/>
                    <a:pt x="1009843" y="-18109"/>
                    <a:pt x="1078707" y="10070"/>
                  </a:cubicBezTo>
                  <a:lnTo>
                    <a:pt x="2496672" y="590294"/>
                  </a:lnTo>
                  <a:lnTo>
                    <a:pt x="2618177" y="296621"/>
                  </a:lnTo>
                  <a:lnTo>
                    <a:pt x="2789208" y="709998"/>
                  </a:lnTo>
                  <a:lnTo>
                    <a:pt x="4875474" y="1563688"/>
                  </a:lnTo>
                  <a:lnTo>
                    <a:pt x="4996979" y="1270015"/>
                  </a:lnTo>
                  <a:lnTo>
                    <a:pt x="5168010" y="1683393"/>
                  </a:lnTo>
                  <a:lnTo>
                    <a:pt x="6576424" y="2259708"/>
                  </a:lnTo>
                  <a:close/>
                </a:path>
              </a:pathLst>
            </a:cu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grpSp>
          <p:nvGrpSpPr>
            <p:cNvPr id="10" name="Group 9"/>
            <p:cNvGrpSpPr/>
            <p:nvPr/>
          </p:nvGrpSpPr>
          <p:grpSpPr>
            <a:xfrm>
              <a:off x="-1" y="2752725"/>
              <a:ext cx="6059952" cy="2330247"/>
              <a:chOff x="-1" y="2752725"/>
              <a:chExt cx="6059952" cy="2330247"/>
            </a:xfrm>
          </p:grpSpPr>
          <p:grpSp>
            <p:nvGrpSpPr>
              <p:cNvPr id="96" name="Group 95"/>
              <p:cNvGrpSpPr/>
              <p:nvPr/>
            </p:nvGrpSpPr>
            <p:grpSpPr>
              <a:xfrm>
                <a:off x="5683855" y="3073496"/>
                <a:ext cx="376096" cy="631077"/>
                <a:chOff x="2146300" y="552450"/>
                <a:chExt cx="3428608" cy="5753100"/>
              </a:xfrm>
            </p:grpSpPr>
            <p:pic>
              <p:nvPicPr>
                <p:cNvPr id="103" name="Picture 102"/>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2146300" y="552450"/>
                  <a:ext cx="3428607" cy="5753100"/>
                </a:xfrm>
                <a:prstGeom prst="rect">
                  <a:avLst/>
                </a:prstGeom>
              </p:spPr>
            </p:pic>
            <p:sp>
              <p:nvSpPr>
                <p:cNvPr id="104" name="Rectangle 103"/>
                <p:cNvSpPr/>
                <p:nvPr/>
              </p:nvSpPr>
              <p:spPr bwMode="auto">
                <a:xfrm>
                  <a:off x="2271253" y="1651094"/>
                  <a:ext cx="3303655" cy="448423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97" name="Group 96"/>
              <p:cNvGrpSpPr/>
              <p:nvPr/>
            </p:nvGrpSpPr>
            <p:grpSpPr>
              <a:xfrm>
                <a:off x="5683855" y="3762695"/>
                <a:ext cx="376096" cy="631077"/>
                <a:chOff x="2146300" y="552450"/>
                <a:chExt cx="3428608" cy="5753100"/>
              </a:xfrm>
            </p:grpSpPr>
            <p:pic>
              <p:nvPicPr>
                <p:cNvPr id="101" name="Picture 100"/>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2146300" y="552450"/>
                  <a:ext cx="3428607" cy="5753100"/>
                </a:xfrm>
                <a:prstGeom prst="rect">
                  <a:avLst/>
                </a:prstGeom>
              </p:spPr>
            </p:pic>
            <p:sp>
              <p:nvSpPr>
                <p:cNvPr id="102" name="Rectangle 101"/>
                <p:cNvSpPr/>
                <p:nvPr/>
              </p:nvSpPr>
              <p:spPr bwMode="auto">
                <a:xfrm>
                  <a:off x="2271253" y="1651094"/>
                  <a:ext cx="3303655" cy="4484231"/>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98" name="Group 97"/>
              <p:cNvGrpSpPr/>
              <p:nvPr/>
            </p:nvGrpSpPr>
            <p:grpSpPr>
              <a:xfrm>
                <a:off x="5683855" y="4451895"/>
                <a:ext cx="376096" cy="631077"/>
                <a:chOff x="2146300" y="552450"/>
                <a:chExt cx="3428608" cy="5753100"/>
              </a:xfrm>
            </p:grpSpPr>
            <p:pic>
              <p:nvPicPr>
                <p:cNvPr id="99" name="Picture 98"/>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2146300" y="552450"/>
                  <a:ext cx="3428607" cy="5753100"/>
                </a:xfrm>
                <a:prstGeom prst="rect">
                  <a:avLst/>
                </a:prstGeom>
              </p:spPr>
            </p:pic>
            <p:sp>
              <p:nvSpPr>
                <p:cNvPr id="100" name="Rectangle 99"/>
                <p:cNvSpPr/>
                <p:nvPr/>
              </p:nvSpPr>
              <p:spPr bwMode="auto">
                <a:xfrm>
                  <a:off x="2271253" y="1651094"/>
                  <a:ext cx="3303655" cy="4484231"/>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sp>
            <p:nvSpPr>
              <p:cNvPr id="120" name="TextBox 119"/>
              <p:cNvSpPr txBox="1"/>
              <p:nvPr/>
            </p:nvSpPr>
            <p:spPr>
              <a:xfrm>
                <a:off x="227012" y="2752725"/>
                <a:ext cx="2757145" cy="221599"/>
              </a:xfrm>
              <a:prstGeom prst="rect">
                <a:avLst/>
              </a:prstGeom>
              <a:noFill/>
            </p:spPr>
            <p:txBody>
              <a:bodyPr wrap="square" lIns="0" tIns="0" rIns="0" bIns="0" rtlCol="0">
                <a:spAutoFit/>
              </a:bodyPr>
              <a:lstStyle/>
              <a:p>
                <a:pPr defTabSz="1218987">
                  <a:lnSpc>
                    <a:spcPct val="90000"/>
                  </a:lnSpc>
                  <a:spcBef>
                    <a:spcPct val="20000"/>
                  </a:spcBef>
                  <a:buSzPct val="80000"/>
                </a:pPr>
                <a:r>
                  <a:rPr lang="en-US" sz="1600" b="1" cap="all" dirty="0" smtClean="0">
                    <a:solidFill>
                      <a:schemeClr val="bg1">
                        <a:alpha val="99000"/>
                      </a:schemeClr>
                    </a:solidFill>
                  </a:rPr>
                  <a:t>Shared </a:t>
                </a:r>
                <a:r>
                  <a:rPr lang="en-US" sz="1600" b="1" cap="all" dirty="0" err="1" smtClean="0">
                    <a:solidFill>
                      <a:schemeClr val="bg1">
                        <a:alpha val="99000"/>
                      </a:schemeClr>
                    </a:solidFill>
                  </a:rPr>
                  <a:t>instanceS</a:t>
                </a:r>
                <a:endParaRPr lang="en-US" sz="1600" b="1" cap="all" dirty="0">
                  <a:solidFill>
                    <a:schemeClr val="bg1">
                      <a:alpha val="99000"/>
                    </a:schemeClr>
                  </a:solidFill>
                </a:endParaRPr>
              </a:p>
            </p:txBody>
          </p:sp>
          <p:grpSp>
            <p:nvGrpSpPr>
              <p:cNvPr id="151" name="Group 150"/>
              <p:cNvGrpSpPr/>
              <p:nvPr/>
            </p:nvGrpSpPr>
            <p:grpSpPr>
              <a:xfrm>
                <a:off x="4721992" y="3073496"/>
                <a:ext cx="866164" cy="631077"/>
                <a:chOff x="2146300" y="552450"/>
                <a:chExt cx="7896225" cy="5753100"/>
              </a:xfrm>
            </p:grpSpPr>
            <p:pic>
              <p:nvPicPr>
                <p:cNvPr id="152" name="Picture 15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153" name="Rectangle 152"/>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54" name="Group 153"/>
              <p:cNvGrpSpPr/>
              <p:nvPr/>
            </p:nvGrpSpPr>
            <p:grpSpPr>
              <a:xfrm>
                <a:off x="4721992" y="3762695"/>
                <a:ext cx="866164" cy="631077"/>
                <a:chOff x="2146300" y="552450"/>
                <a:chExt cx="7896225" cy="5753100"/>
              </a:xfrm>
            </p:grpSpPr>
            <p:pic>
              <p:nvPicPr>
                <p:cNvPr id="155" name="Picture 15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156" name="Rectangle 155"/>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57" name="Group 156"/>
              <p:cNvGrpSpPr/>
              <p:nvPr/>
            </p:nvGrpSpPr>
            <p:grpSpPr>
              <a:xfrm>
                <a:off x="4721992" y="4451895"/>
                <a:ext cx="866164" cy="631077"/>
                <a:chOff x="2146300" y="552450"/>
                <a:chExt cx="7896225" cy="5753100"/>
              </a:xfrm>
            </p:grpSpPr>
            <p:pic>
              <p:nvPicPr>
                <p:cNvPr id="158" name="Picture 15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159" name="Rectangle 158"/>
                <p:cNvSpPr/>
                <p:nvPr/>
              </p:nvSpPr>
              <p:spPr bwMode="auto">
                <a:xfrm>
                  <a:off x="2271251" y="1651097"/>
                  <a:ext cx="7659329" cy="4484232"/>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62" name="Group 161"/>
              <p:cNvGrpSpPr/>
              <p:nvPr/>
            </p:nvGrpSpPr>
            <p:grpSpPr>
              <a:xfrm>
                <a:off x="3760131" y="3073496"/>
                <a:ext cx="866164" cy="631077"/>
                <a:chOff x="2146300" y="552450"/>
                <a:chExt cx="7896225" cy="5753100"/>
              </a:xfrm>
            </p:grpSpPr>
            <p:pic>
              <p:nvPicPr>
                <p:cNvPr id="169" name="Picture 16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170" name="Rectangle 169"/>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63" name="Group 162"/>
              <p:cNvGrpSpPr/>
              <p:nvPr/>
            </p:nvGrpSpPr>
            <p:grpSpPr>
              <a:xfrm>
                <a:off x="3760131" y="3762695"/>
                <a:ext cx="866164" cy="631077"/>
                <a:chOff x="2146300" y="552450"/>
                <a:chExt cx="7896225" cy="5753100"/>
              </a:xfrm>
            </p:grpSpPr>
            <p:pic>
              <p:nvPicPr>
                <p:cNvPr id="167" name="Picture 16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168" name="Rectangle 167"/>
                <p:cNvSpPr/>
                <p:nvPr/>
              </p:nvSpPr>
              <p:spPr bwMode="auto">
                <a:xfrm>
                  <a:off x="2271251" y="1651097"/>
                  <a:ext cx="7659329" cy="4484232"/>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64" name="Group 163"/>
              <p:cNvGrpSpPr/>
              <p:nvPr/>
            </p:nvGrpSpPr>
            <p:grpSpPr>
              <a:xfrm>
                <a:off x="3760131" y="4451895"/>
                <a:ext cx="866164" cy="631077"/>
                <a:chOff x="2146300" y="552450"/>
                <a:chExt cx="7896225" cy="5753100"/>
              </a:xfrm>
            </p:grpSpPr>
            <p:pic>
              <p:nvPicPr>
                <p:cNvPr id="165" name="Picture 16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166" name="Rectangle 165"/>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72" name="Group 171"/>
              <p:cNvGrpSpPr/>
              <p:nvPr/>
            </p:nvGrpSpPr>
            <p:grpSpPr>
              <a:xfrm>
                <a:off x="2798270" y="3073496"/>
                <a:ext cx="866164" cy="631077"/>
                <a:chOff x="2146300" y="552450"/>
                <a:chExt cx="7896225" cy="5753100"/>
              </a:xfrm>
            </p:grpSpPr>
            <p:pic>
              <p:nvPicPr>
                <p:cNvPr id="179" name="Picture 17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180" name="Rectangle 179"/>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73" name="Group 172"/>
              <p:cNvGrpSpPr/>
              <p:nvPr/>
            </p:nvGrpSpPr>
            <p:grpSpPr>
              <a:xfrm>
                <a:off x="2798270" y="3762695"/>
                <a:ext cx="866164" cy="631077"/>
                <a:chOff x="2146300" y="552450"/>
                <a:chExt cx="7896225" cy="5753100"/>
              </a:xfrm>
            </p:grpSpPr>
            <p:pic>
              <p:nvPicPr>
                <p:cNvPr id="177" name="Picture 17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178" name="Rectangle 177"/>
                <p:cNvSpPr/>
                <p:nvPr/>
              </p:nvSpPr>
              <p:spPr bwMode="auto">
                <a:xfrm>
                  <a:off x="2271251" y="1651097"/>
                  <a:ext cx="7659329" cy="4484232"/>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74" name="Group 173"/>
              <p:cNvGrpSpPr/>
              <p:nvPr/>
            </p:nvGrpSpPr>
            <p:grpSpPr>
              <a:xfrm>
                <a:off x="2798270" y="4451895"/>
                <a:ext cx="866164" cy="631077"/>
                <a:chOff x="2146300" y="552450"/>
                <a:chExt cx="7896225" cy="5753100"/>
              </a:xfrm>
            </p:grpSpPr>
            <p:pic>
              <p:nvPicPr>
                <p:cNvPr id="175" name="Picture 17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176" name="Rectangle 175"/>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82" name="Group 181"/>
              <p:cNvGrpSpPr/>
              <p:nvPr/>
            </p:nvGrpSpPr>
            <p:grpSpPr>
              <a:xfrm>
                <a:off x="1836409" y="3073496"/>
                <a:ext cx="866164" cy="631077"/>
                <a:chOff x="2146300" y="552450"/>
                <a:chExt cx="7896225" cy="5753100"/>
              </a:xfrm>
            </p:grpSpPr>
            <p:pic>
              <p:nvPicPr>
                <p:cNvPr id="189" name="Picture 18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a:solidFill>
                  <a:srgbClr val="FFC000"/>
                </a:solidFill>
                <a:ln>
                  <a:noFill/>
                  <a:headEnd type="none" w="med" len="med"/>
                  <a:tailEnd type="none" w="med" len="med"/>
                </a:ln>
                <a:effectLst/>
              </p:spPr>
            </p:pic>
            <p:sp>
              <p:nvSpPr>
                <p:cNvPr id="190" name="Rectangle 189"/>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83" name="Group 182"/>
              <p:cNvGrpSpPr/>
              <p:nvPr/>
            </p:nvGrpSpPr>
            <p:grpSpPr>
              <a:xfrm>
                <a:off x="1836409" y="3762695"/>
                <a:ext cx="866164" cy="631077"/>
                <a:chOff x="2146300" y="552450"/>
                <a:chExt cx="7896225" cy="5753100"/>
              </a:xfrm>
            </p:grpSpPr>
            <p:pic>
              <p:nvPicPr>
                <p:cNvPr id="187" name="Picture 18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a:solidFill>
                  <a:srgbClr val="FFC000"/>
                </a:solidFill>
                <a:ln>
                  <a:noFill/>
                  <a:headEnd type="none" w="med" len="med"/>
                  <a:tailEnd type="none" w="med" len="med"/>
                </a:ln>
                <a:effectLst/>
              </p:spPr>
            </p:pic>
            <p:sp>
              <p:nvSpPr>
                <p:cNvPr id="188" name="Rectangle 187"/>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84" name="Group 183"/>
              <p:cNvGrpSpPr/>
              <p:nvPr/>
            </p:nvGrpSpPr>
            <p:grpSpPr>
              <a:xfrm>
                <a:off x="1836409" y="4451895"/>
                <a:ext cx="866164" cy="631077"/>
                <a:chOff x="2146300" y="552450"/>
                <a:chExt cx="7896225" cy="5753100"/>
              </a:xfrm>
            </p:grpSpPr>
            <p:pic>
              <p:nvPicPr>
                <p:cNvPr id="185" name="Picture 18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a:solidFill>
                  <a:srgbClr val="FFC000"/>
                </a:solidFill>
                <a:ln>
                  <a:noFill/>
                  <a:headEnd type="none" w="med" len="med"/>
                  <a:tailEnd type="none" w="med" len="med"/>
                </a:ln>
                <a:effectLst/>
              </p:spPr>
            </p:pic>
            <p:sp>
              <p:nvSpPr>
                <p:cNvPr id="186" name="Rectangle 185"/>
                <p:cNvSpPr/>
                <p:nvPr/>
              </p:nvSpPr>
              <p:spPr bwMode="auto">
                <a:xfrm>
                  <a:off x="2271251" y="1651097"/>
                  <a:ext cx="7659329" cy="4484232"/>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92" name="Group 191"/>
              <p:cNvGrpSpPr/>
              <p:nvPr/>
            </p:nvGrpSpPr>
            <p:grpSpPr>
              <a:xfrm>
                <a:off x="874548" y="3073496"/>
                <a:ext cx="866164" cy="631077"/>
                <a:chOff x="2146300" y="552450"/>
                <a:chExt cx="7896225" cy="5753100"/>
              </a:xfrm>
            </p:grpSpPr>
            <p:pic>
              <p:nvPicPr>
                <p:cNvPr id="199" name="Picture 19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200" name="Rectangle 199"/>
                <p:cNvSpPr/>
                <p:nvPr/>
              </p:nvSpPr>
              <p:spPr bwMode="auto">
                <a:xfrm>
                  <a:off x="2271251" y="1651097"/>
                  <a:ext cx="7659329" cy="4484232"/>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93" name="Group 192"/>
              <p:cNvGrpSpPr/>
              <p:nvPr/>
            </p:nvGrpSpPr>
            <p:grpSpPr>
              <a:xfrm>
                <a:off x="874548" y="3762695"/>
                <a:ext cx="866164" cy="631077"/>
                <a:chOff x="2146300" y="552450"/>
                <a:chExt cx="7896225" cy="5753100"/>
              </a:xfrm>
            </p:grpSpPr>
            <p:pic>
              <p:nvPicPr>
                <p:cNvPr id="197" name="Picture 19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198" name="Rectangle 197"/>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94" name="Group 193"/>
              <p:cNvGrpSpPr/>
              <p:nvPr/>
            </p:nvGrpSpPr>
            <p:grpSpPr>
              <a:xfrm>
                <a:off x="874548" y="4451895"/>
                <a:ext cx="866164" cy="631077"/>
                <a:chOff x="2146300" y="552450"/>
                <a:chExt cx="7896225" cy="5753100"/>
              </a:xfrm>
            </p:grpSpPr>
            <p:pic>
              <p:nvPicPr>
                <p:cNvPr id="195" name="Picture 19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196" name="Rectangle 195"/>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202" name="Group 201"/>
              <p:cNvGrpSpPr/>
              <p:nvPr/>
            </p:nvGrpSpPr>
            <p:grpSpPr>
              <a:xfrm>
                <a:off x="-1" y="3073496"/>
                <a:ext cx="778852" cy="631077"/>
                <a:chOff x="2942264" y="552450"/>
                <a:chExt cx="7100261" cy="5753100"/>
              </a:xfrm>
            </p:grpSpPr>
            <p:pic>
              <p:nvPicPr>
                <p:cNvPr id="209" name="Picture 208"/>
                <p:cNvPicPr>
                  <a:picLocks noChangeAspect="1"/>
                </p:cNvPicPr>
                <p:nvPr/>
              </p:nvPicPr>
              <p:blipFill rotWithShape="1">
                <a:blip r:embed="rId9">
                  <a:extLst>
                    <a:ext uri="{28A0092B-C50C-407E-A947-70E740481C1C}">
                      <a14:useLocalDpi xmlns:a14="http://schemas.microsoft.com/office/drawing/2010/main" val="0"/>
                    </a:ext>
                  </a:extLst>
                </a:blip>
                <a:srcRect/>
                <a:stretch/>
              </p:blipFill>
              <p:spPr>
                <a:xfrm>
                  <a:off x="2942264" y="552450"/>
                  <a:ext cx="7100261" cy="5753100"/>
                </a:xfrm>
                <a:prstGeom prst="rect">
                  <a:avLst/>
                </a:prstGeom>
              </p:spPr>
            </p:pic>
            <p:sp>
              <p:nvSpPr>
                <p:cNvPr id="210" name="Rectangle 209"/>
                <p:cNvSpPr/>
                <p:nvPr/>
              </p:nvSpPr>
              <p:spPr bwMode="auto">
                <a:xfrm>
                  <a:off x="2942266" y="1651094"/>
                  <a:ext cx="6988310" cy="4484236"/>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203" name="Group 202"/>
              <p:cNvGrpSpPr/>
              <p:nvPr/>
            </p:nvGrpSpPr>
            <p:grpSpPr>
              <a:xfrm>
                <a:off x="-1" y="3762695"/>
                <a:ext cx="778852" cy="631077"/>
                <a:chOff x="2942264" y="552450"/>
                <a:chExt cx="7100261" cy="5753100"/>
              </a:xfrm>
            </p:grpSpPr>
            <p:pic>
              <p:nvPicPr>
                <p:cNvPr id="207" name="Picture 206"/>
                <p:cNvPicPr>
                  <a:picLocks noChangeAspect="1"/>
                </p:cNvPicPr>
                <p:nvPr/>
              </p:nvPicPr>
              <p:blipFill rotWithShape="1">
                <a:blip r:embed="rId9">
                  <a:extLst>
                    <a:ext uri="{28A0092B-C50C-407E-A947-70E740481C1C}">
                      <a14:useLocalDpi xmlns:a14="http://schemas.microsoft.com/office/drawing/2010/main" val="0"/>
                    </a:ext>
                  </a:extLst>
                </a:blip>
                <a:srcRect/>
                <a:stretch/>
              </p:blipFill>
              <p:spPr>
                <a:xfrm>
                  <a:off x="2942264" y="552450"/>
                  <a:ext cx="7100261" cy="5753100"/>
                </a:xfrm>
                <a:prstGeom prst="rect">
                  <a:avLst/>
                </a:prstGeom>
              </p:spPr>
            </p:pic>
            <p:sp>
              <p:nvSpPr>
                <p:cNvPr id="208" name="Rectangle 207"/>
                <p:cNvSpPr/>
                <p:nvPr/>
              </p:nvSpPr>
              <p:spPr bwMode="auto">
                <a:xfrm>
                  <a:off x="2942266" y="1651094"/>
                  <a:ext cx="6988301" cy="4484236"/>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204" name="Group 203"/>
              <p:cNvGrpSpPr/>
              <p:nvPr/>
            </p:nvGrpSpPr>
            <p:grpSpPr>
              <a:xfrm>
                <a:off x="-1" y="4451895"/>
                <a:ext cx="778852" cy="631077"/>
                <a:chOff x="2942264" y="552450"/>
                <a:chExt cx="7100261" cy="5753100"/>
              </a:xfrm>
            </p:grpSpPr>
            <p:pic>
              <p:nvPicPr>
                <p:cNvPr id="205" name="Picture 204"/>
                <p:cNvPicPr>
                  <a:picLocks noChangeAspect="1"/>
                </p:cNvPicPr>
                <p:nvPr/>
              </p:nvPicPr>
              <p:blipFill rotWithShape="1">
                <a:blip r:embed="rId9">
                  <a:extLst>
                    <a:ext uri="{28A0092B-C50C-407E-A947-70E740481C1C}">
                      <a14:useLocalDpi xmlns:a14="http://schemas.microsoft.com/office/drawing/2010/main" val="0"/>
                    </a:ext>
                  </a:extLst>
                </a:blip>
                <a:srcRect/>
                <a:stretch/>
              </p:blipFill>
              <p:spPr>
                <a:xfrm>
                  <a:off x="2942264" y="552450"/>
                  <a:ext cx="7100261" cy="5753100"/>
                </a:xfrm>
                <a:prstGeom prst="rect">
                  <a:avLst/>
                </a:prstGeom>
              </p:spPr>
            </p:pic>
            <p:sp>
              <p:nvSpPr>
                <p:cNvPr id="206" name="Rectangle 205"/>
                <p:cNvSpPr/>
                <p:nvPr/>
              </p:nvSpPr>
              <p:spPr bwMode="auto">
                <a:xfrm>
                  <a:off x="2942266" y="1651094"/>
                  <a:ext cx="6988310" cy="4484236"/>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212" name="Group 211"/>
              <p:cNvGrpSpPr/>
              <p:nvPr/>
            </p:nvGrpSpPr>
            <p:grpSpPr>
              <a:xfrm>
                <a:off x="3766901" y="3074226"/>
                <a:ext cx="866164" cy="631077"/>
                <a:chOff x="2146303" y="552449"/>
                <a:chExt cx="7896222" cy="5753100"/>
              </a:xfrm>
            </p:grpSpPr>
            <p:pic>
              <p:nvPicPr>
                <p:cNvPr id="213" name="Picture 21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146303" y="552449"/>
                  <a:ext cx="7896222" cy="5753100"/>
                </a:xfrm>
                <a:prstGeom prst="rect">
                  <a:avLst/>
                </a:prstGeom>
              </p:spPr>
            </p:pic>
            <p:sp>
              <p:nvSpPr>
                <p:cNvPr id="214" name="Rectangle 213"/>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grpSp>
        </p:grpSp>
      </p:grpSp>
      <p:grpSp>
        <p:nvGrpSpPr>
          <p:cNvPr id="8" name="Group 7"/>
          <p:cNvGrpSpPr/>
          <p:nvPr/>
        </p:nvGrpSpPr>
        <p:grpSpPr>
          <a:xfrm>
            <a:off x="3774801" y="3844418"/>
            <a:ext cx="852458" cy="530688"/>
            <a:chOff x="3774801" y="3161749"/>
            <a:chExt cx="852458" cy="530688"/>
          </a:xfrm>
        </p:grpSpPr>
        <p:sp>
          <p:nvSpPr>
            <p:cNvPr id="109" name="Rectangle 108"/>
            <p:cNvSpPr/>
            <p:nvPr/>
          </p:nvSpPr>
          <p:spPr bwMode="auto">
            <a:xfrm>
              <a:off x="3774801" y="3200546"/>
              <a:ext cx="840178" cy="491891"/>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10" name="Rectangle 109"/>
            <p:cNvSpPr/>
            <p:nvPr/>
          </p:nvSpPr>
          <p:spPr bwMode="auto">
            <a:xfrm>
              <a:off x="3787081" y="3161749"/>
              <a:ext cx="840178" cy="49189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3200" dirty="0" smtClean="0">
                  <a:gradFill>
                    <a:gsLst>
                      <a:gs pos="0">
                        <a:srgbClr val="FFFFFF"/>
                      </a:gs>
                      <a:gs pos="100000">
                        <a:srgbClr val="FFFFFF"/>
                      </a:gs>
                    </a:gsLst>
                    <a:lin ang="5400000" scaled="0"/>
                  </a:gradFill>
                  <a:sym typeface="Wingdings" pitchFamily="2" charset="2"/>
                </a:rPr>
                <a:t>:-)</a:t>
              </a:r>
              <a:endParaRPr lang="en-US" sz="2800" dirty="0" smtClean="0">
                <a:gradFill>
                  <a:gsLst>
                    <a:gs pos="0">
                      <a:srgbClr val="FFFFFF"/>
                    </a:gs>
                    <a:gs pos="100000">
                      <a:srgbClr val="FFFFFF"/>
                    </a:gs>
                  </a:gsLst>
                  <a:lin ang="5400000" scaled="0"/>
                </a:gradFill>
              </a:endParaRPr>
            </a:p>
          </p:txBody>
        </p:sp>
      </p:grpSp>
      <p:sp>
        <p:nvSpPr>
          <p:cNvPr id="105" name="Title 1"/>
          <p:cNvSpPr txBox="1">
            <a:spLocks/>
          </p:cNvSpPr>
          <p:nvPr/>
        </p:nvSpPr>
        <p:spPr>
          <a:xfrm>
            <a:off x="1222078" y="1533589"/>
            <a:ext cx="1589530" cy="443198"/>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lgn="r">
              <a:tabLst>
                <a:tab pos="1089025" algn="l"/>
              </a:tabLst>
            </a:pPr>
            <a:r>
              <a:rPr sz="3200" dirty="0" smtClean="0">
                <a:solidFill>
                  <a:schemeClr val="tx1">
                    <a:alpha val="99000"/>
                  </a:schemeClr>
                </a:solidFill>
                <a:latin typeface="Segoe UI" pitchFamily="34" charset="0"/>
                <a:ea typeface="Segoe UI" pitchFamily="34" charset="0"/>
                <a:cs typeface="Segoe UI" pitchFamily="34" charset="0"/>
              </a:rPr>
              <a:t>shared</a:t>
            </a:r>
            <a:endParaRPr sz="3200" dirty="0">
              <a:solidFill>
                <a:schemeClr val="tx1">
                  <a:alpha val="99000"/>
                </a:schemeClr>
              </a:solidFill>
              <a:latin typeface="Segoe UI" pitchFamily="34" charset="0"/>
              <a:ea typeface="Segoe UI" pitchFamily="34" charset="0"/>
              <a:cs typeface="Segoe UI" pitchFamily="34" charset="0"/>
            </a:endParaRPr>
          </a:p>
        </p:txBody>
      </p:sp>
      <p:sp>
        <p:nvSpPr>
          <p:cNvPr id="4" name="Title 3"/>
          <p:cNvSpPr>
            <a:spLocks noGrp="1"/>
          </p:cNvSpPr>
          <p:nvPr>
            <p:ph type="title"/>
          </p:nvPr>
        </p:nvSpPr>
        <p:spPr>
          <a:xfrm>
            <a:off x="519112" y="228600"/>
            <a:ext cx="11149013" cy="747897"/>
          </a:xfrm>
        </p:spPr>
        <p:txBody>
          <a:bodyPr/>
          <a:lstStyle/>
          <a:p>
            <a:r>
              <a:rPr lang="en-US" dirty="0" smtClean="0">
                <a:solidFill>
                  <a:schemeClr val="bg1">
                    <a:alpha val="99000"/>
                  </a:schemeClr>
                </a:solidFill>
              </a:rPr>
              <a:t>Web sites</a:t>
            </a:r>
            <a:endParaRPr lang="en-US" dirty="0">
              <a:solidFill>
                <a:schemeClr val="bg1">
                  <a:alpha val="99000"/>
                </a:schemeClr>
              </a:solidFill>
            </a:endParaRPr>
          </a:p>
        </p:txBody>
      </p:sp>
    </p:spTree>
    <p:extLst>
      <p:ext uri="{BB962C8B-B14F-4D97-AF65-F5344CB8AC3E}">
        <p14:creationId xmlns:p14="http://schemas.microsoft.com/office/powerpoint/2010/main" val="27270913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7"/>
                                        </p:tgtEl>
                                        <p:attrNameLst>
                                          <p:attrName>style.visibility</p:attrName>
                                        </p:attrNameLst>
                                      </p:cBhvr>
                                      <p:to>
                                        <p:strVal val="visible"/>
                                      </p:to>
                                    </p:set>
                                    <p:animEffect transition="in" filter="fade">
                                      <p:cBhvr>
                                        <p:cTn id="7" dur="500"/>
                                        <p:tgtEl>
                                          <p:spTgt spid="67"/>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wipe(down)">
                                      <p:cBhvr>
                                        <p:cTn id="11" dur="500"/>
                                        <p:tgtEl>
                                          <p:spTgt spid="14"/>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par>
                          <p:cTn id="20" fill="hold">
                            <p:stCondLst>
                              <p:cond delay="2000"/>
                            </p:stCondLst>
                            <p:childTnLst>
                              <p:par>
                                <p:cTn id="21" presetID="10" presetClass="entr" presetSubtype="0" fill="hold" nodeType="afterEffect">
                                  <p:stCondLst>
                                    <p:cond delay="500"/>
                                  </p:stCondLst>
                                  <p:childTnLst>
                                    <p:set>
                                      <p:cBhvr>
                                        <p:cTn id="22" dur="1" fill="hold">
                                          <p:stCondLst>
                                            <p:cond delay="0"/>
                                          </p:stCondLst>
                                        </p:cTn>
                                        <p:tgtEl>
                                          <p:spTgt spid="88"/>
                                        </p:tgtEl>
                                        <p:attrNameLst>
                                          <p:attrName>style.visibility</p:attrName>
                                        </p:attrNameLst>
                                      </p:cBhvr>
                                      <p:to>
                                        <p:strVal val="visible"/>
                                      </p:to>
                                    </p:set>
                                    <p:animEffect transition="in" filter="fade">
                                      <p:cBhvr>
                                        <p:cTn id="23" dur="500"/>
                                        <p:tgtEl>
                                          <p:spTgt spid="88"/>
                                        </p:tgtEl>
                                      </p:cBhvr>
                                    </p:animEffect>
                                  </p:childTnLst>
                                </p:cTn>
                              </p:par>
                              <p:par>
                                <p:cTn id="24" presetID="10" presetClass="entr" presetSubtype="0" fill="hold" grpId="0" nodeType="withEffect">
                                  <p:stCondLst>
                                    <p:cond delay="500"/>
                                  </p:stCondLst>
                                  <p:childTnLst>
                                    <p:set>
                                      <p:cBhvr>
                                        <p:cTn id="25" dur="1" fill="hold">
                                          <p:stCondLst>
                                            <p:cond delay="0"/>
                                          </p:stCondLst>
                                        </p:cTn>
                                        <p:tgtEl>
                                          <p:spTgt spid="105"/>
                                        </p:tgtEl>
                                        <p:attrNameLst>
                                          <p:attrName>style.visibility</p:attrName>
                                        </p:attrNameLst>
                                      </p:cBhvr>
                                      <p:to>
                                        <p:strVal val="visible"/>
                                      </p:to>
                                    </p:set>
                                    <p:animEffect transition="in" filter="fade">
                                      <p:cBhvr>
                                        <p:cTn id="26" dur="500"/>
                                        <p:tgtEl>
                                          <p:spTgt spid="1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8" name="Group 87"/>
          <p:cNvGrpSpPr/>
          <p:nvPr/>
        </p:nvGrpSpPr>
        <p:grpSpPr>
          <a:xfrm>
            <a:off x="3031844" y="1289120"/>
            <a:ext cx="7645400" cy="914096"/>
            <a:chOff x="3031844" y="1170370"/>
            <a:chExt cx="7645400" cy="914096"/>
          </a:xfrm>
        </p:grpSpPr>
        <p:grpSp>
          <p:nvGrpSpPr>
            <p:cNvPr id="20" name="Group 19"/>
            <p:cNvGrpSpPr/>
            <p:nvPr/>
          </p:nvGrpSpPr>
          <p:grpSpPr>
            <a:xfrm>
              <a:off x="3031844" y="1170370"/>
              <a:ext cx="7645400" cy="914096"/>
              <a:chOff x="2540230" y="5754872"/>
              <a:chExt cx="7645400" cy="914096"/>
            </a:xfrm>
          </p:grpSpPr>
          <p:sp>
            <p:nvSpPr>
              <p:cNvPr id="21" name="Rectangle 20"/>
              <p:cNvSpPr/>
              <p:nvPr/>
            </p:nvSpPr>
            <p:spPr bwMode="auto">
              <a:xfrm>
                <a:off x="2540230" y="6093147"/>
                <a:ext cx="6654800" cy="262467"/>
              </a:xfrm>
              <a:prstGeom prst="rect">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2" name="TextBox 21"/>
              <p:cNvSpPr txBox="1"/>
              <p:nvPr/>
            </p:nvSpPr>
            <p:spPr>
              <a:xfrm>
                <a:off x="9195030" y="5754872"/>
                <a:ext cx="990600" cy="914096"/>
              </a:xfrm>
              <a:prstGeom prst="rect">
                <a:avLst/>
              </a:prstGeom>
              <a:noFill/>
            </p:spPr>
            <p:txBody>
              <a:bodyPr wrap="square" lIns="0" tIns="0" rIns="0" bIns="0" rtlCol="0">
                <a:spAutoFit/>
              </a:bodyPr>
              <a:lstStyle/>
              <a:p>
                <a:pPr algn="ctr" defTabSz="1218987">
                  <a:lnSpc>
                    <a:spcPct val="90000"/>
                  </a:lnSpc>
                  <a:spcBef>
                    <a:spcPct val="20000"/>
                  </a:spcBef>
                  <a:buSzPct val="80000"/>
                </a:pPr>
                <a:r>
                  <a:rPr lang="en-US" sz="6600" dirty="0">
                    <a:solidFill>
                      <a:schemeClr val="tx1">
                        <a:alpha val="99000"/>
                      </a:schemeClr>
                    </a:solidFill>
                    <a:latin typeface="Segoe UI Light" pitchFamily="34" charset="0"/>
                  </a:rPr>
                  <a:t>2</a:t>
                </a:r>
              </a:p>
            </p:txBody>
          </p:sp>
          <p:sp>
            <p:nvSpPr>
              <p:cNvPr id="23" name="Rectangle 22"/>
              <p:cNvSpPr/>
              <p:nvPr/>
            </p:nvSpPr>
            <p:spPr bwMode="auto">
              <a:xfrm>
                <a:off x="2543998" y="6093146"/>
                <a:ext cx="2404971" cy="262468"/>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sp>
          <p:nvSpPr>
            <p:cNvPr id="24" name="Rectangle 23"/>
            <p:cNvSpPr/>
            <p:nvPr/>
          </p:nvSpPr>
          <p:spPr bwMode="auto">
            <a:xfrm>
              <a:off x="5440583" y="1363080"/>
              <a:ext cx="135293" cy="52867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grpSp>
      <p:grpSp>
        <p:nvGrpSpPr>
          <p:cNvPr id="7" name="Group 6"/>
          <p:cNvGrpSpPr/>
          <p:nvPr/>
        </p:nvGrpSpPr>
        <p:grpSpPr>
          <a:xfrm>
            <a:off x="-292420" y="1589948"/>
            <a:ext cx="6576424" cy="4691237"/>
            <a:chOff x="-292420" y="1589948"/>
            <a:chExt cx="6576424" cy="4691237"/>
          </a:xfrm>
        </p:grpSpPr>
        <p:sp>
          <p:nvSpPr>
            <p:cNvPr id="108" name="Isosceles Triangle 107"/>
            <p:cNvSpPr/>
            <p:nvPr/>
          </p:nvSpPr>
          <p:spPr bwMode="auto">
            <a:xfrm rot="9464752">
              <a:off x="-292420" y="1589948"/>
              <a:ext cx="6576424" cy="4691237"/>
            </a:xfrm>
            <a:custGeom>
              <a:avLst/>
              <a:gdLst/>
              <a:ahLst/>
              <a:cxnLst/>
              <a:rect l="l" t="t" r="r" b="b"/>
              <a:pathLst>
                <a:path w="6576424" h="4691237">
                  <a:moveTo>
                    <a:pt x="5581454" y="4691237"/>
                  </a:moveTo>
                  <a:lnTo>
                    <a:pt x="83737" y="2441599"/>
                  </a:lnTo>
                  <a:cubicBezTo>
                    <a:pt x="14874" y="2413420"/>
                    <a:pt x="-18108" y="2334752"/>
                    <a:pt x="10070" y="2265888"/>
                  </a:cubicBezTo>
                  <a:lnTo>
                    <a:pt x="902996" y="83737"/>
                  </a:lnTo>
                  <a:cubicBezTo>
                    <a:pt x="931175" y="14873"/>
                    <a:pt x="1009843" y="-18109"/>
                    <a:pt x="1078707" y="10070"/>
                  </a:cubicBezTo>
                  <a:lnTo>
                    <a:pt x="2496672" y="590294"/>
                  </a:lnTo>
                  <a:lnTo>
                    <a:pt x="2618177" y="296621"/>
                  </a:lnTo>
                  <a:lnTo>
                    <a:pt x="2789208" y="709998"/>
                  </a:lnTo>
                  <a:lnTo>
                    <a:pt x="4875474" y="1563688"/>
                  </a:lnTo>
                  <a:lnTo>
                    <a:pt x="4996979" y="1270015"/>
                  </a:lnTo>
                  <a:lnTo>
                    <a:pt x="5168010" y="1683393"/>
                  </a:lnTo>
                  <a:lnTo>
                    <a:pt x="6576424" y="2259708"/>
                  </a:lnTo>
                  <a:close/>
                </a:path>
              </a:pathLst>
            </a:cu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grpSp>
          <p:nvGrpSpPr>
            <p:cNvPr id="10" name="Group 9"/>
            <p:cNvGrpSpPr/>
            <p:nvPr/>
          </p:nvGrpSpPr>
          <p:grpSpPr>
            <a:xfrm>
              <a:off x="-1" y="2752725"/>
              <a:ext cx="6059952" cy="2330247"/>
              <a:chOff x="-1" y="2752725"/>
              <a:chExt cx="6059952" cy="2330247"/>
            </a:xfrm>
          </p:grpSpPr>
          <p:grpSp>
            <p:nvGrpSpPr>
              <p:cNvPr id="96" name="Group 95"/>
              <p:cNvGrpSpPr/>
              <p:nvPr/>
            </p:nvGrpSpPr>
            <p:grpSpPr>
              <a:xfrm>
                <a:off x="5683855" y="3073496"/>
                <a:ext cx="376096" cy="631077"/>
                <a:chOff x="2146300" y="552450"/>
                <a:chExt cx="3428608" cy="5753100"/>
              </a:xfrm>
            </p:grpSpPr>
            <p:pic>
              <p:nvPicPr>
                <p:cNvPr id="103" name="Picture 102"/>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146300" y="552450"/>
                  <a:ext cx="3428607" cy="5753100"/>
                </a:xfrm>
                <a:prstGeom prst="rect">
                  <a:avLst/>
                </a:prstGeom>
              </p:spPr>
            </p:pic>
            <p:sp>
              <p:nvSpPr>
                <p:cNvPr id="104" name="Rectangle 103"/>
                <p:cNvSpPr/>
                <p:nvPr/>
              </p:nvSpPr>
              <p:spPr bwMode="auto">
                <a:xfrm>
                  <a:off x="2271253" y="1651094"/>
                  <a:ext cx="3303655" cy="448423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97" name="Group 96"/>
              <p:cNvGrpSpPr/>
              <p:nvPr/>
            </p:nvGrpSpPr>
            <p:grpSpPr>
              <a:xfrm>
                <a:off x="5683855" y="3762695"/>
                <a:ext cx="376096" cy="631077"/>
                <a:chOff x="2146300" y="552450"/>
                <a:chExt cx="3428608" cy="5753100"/>
              </a:xfrm>
            </p:grpSpPr>
            <p:pic>
              <p:nvPicPr>
                <p:cNvPr id="101" name="Picture 100"/>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146300" y="552450"/>
                  <a:ext cx="3428607" cy="5753100"/>
                </a:xfrm>
                <a:prstGeom prst="rect">
                  <a:avLst/>
                </a:prstGeom>
              </p:spPr>
            </p:pic>
            <p:sp>
              <p:nvSpPr>
                <p:cNvPr id="102" name="Rectangle 101"/>
                <p:cNvSpPr/>
                <p:nvPr/>
              </p:nvSpPr>
              <p:spPr bwMode="auto">
                <a:xfrm>
                  <a:off x="2271253" y="1651094"/>
                  <a:ext cx="3303655" cy="4484231"/>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98" name="Group 97"/>
              <p:cNvGrpSpPr/>
              <p:nvPr/>
            </p:nvGrpSpPr>
            <p:grpSpPr>
              <a:xfrm>
                <a:off x="5683855" y="4451895"/>
                <a:ext cx="376096" cy="631077"/>
                <a:chOff x="2146300" y="552450"/>
                <a:chExt cx="3428608" cy="5753100"/>
              </a:xfrm>
            </p:grpSpPr>
            <p:pic>
              <p:nvPicPr>
                <p:cNvPr id="99" name="Picture 98"/>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146300" y="552450"/>
                  <a:ext cx="3428607" cy="5753100"/>
                </a:xfrm>
                <a:prstGeom prst="rect">
                  <a:avLst/>
                </a:prstGeom>
              </p:spPr>
            </p:pic>
            <p:sp>
              <p:nvSpPr>
                <p:cNvPr id="100" name="Rectangle 99"/>
                <p:cNvSpPr/>
                <p:nvPr/>
              </p:nvSpPr>
              <p:spPr bwMode="auto">
                <a:xfrm>
                  <a:off x="2271253" y="1651094"/>
                  <a:ext cx="3303655" cy="4484231"/>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sp>
            <p:nvSpPr>
              <p:cNvPr id="120" name="TextBox 119"/>
              <p:cNvSpPr txBox="1"/>
              <p:nvPr/>
            </p:nvSpPr>
            <p:spPr>
              <a:xfrm>
                <a:off x="227012" y="2752725"/>
                <a:ext cx="2757145" cy="221599"/>
              </a:xfrm>
              <a:prstGeom prst="rect">
                <a:avLst/>
              </a:prstGeom>
              <a:noFill/>
            </p:spPr>
            <p:txBody>
              <a:bodyPr wrap="square" lIns="0" tIns="0" rIns="0" bIns="0" rtlCol="0">
                <a:spAutoFit/>
              </a:bodyPr>
              <a:lstStyle/>
              <a:p>
                <a:pPr defTabSz="1218987">
                  <a:lnSpc>
                    <a:spcPct val="90000"/>
                  </a:lnSpc>
                  <a:spcBef>
                    <a:spcPct val="20000"/>
                  </a:spcBef>
                  <a:buSzPct val="80000"/>
                </a:pPr>
                <a:r>
                  <a:rPr lang="en-US" sz="1600" b="1" cap="all" dirty="0">
                    <a:solidFill>
                      <a:schemeClr val="bg1">
                        <a:alpha val="99000"/>
                      </a:schemeClr>
                    </a:solidFill>
                  </a:rPr>
                  <a:t>Shared </a:t>
                </a:r>
                <a:r>
                  <a:rPr lang="en-US" sz="1600" b="1" cap="all" dirty="0" err="1">
                    <a:solidFill>
                      <a:schemeClr val="bg1">
                        <a:alpha val="99000"/>
                      </a:schemeClr>
                    </a:solidFill>
                  </a:rPr>
                  <a:t>instanceS</a:t>
                </a:r>
                <a:endParaRPr lang="en-US" sz="1600" b="1" cap="all" dirty="0">
                  <a:solidFill>
                    <a:schemeClr val="bg1">
                      <a:alpha val="99000"/>
                    </a:schemeClr>
                  </a:solidFill>
                </a:endParaRPr>
              </a:p>
            </p:txBody>
          </p:sp>
          <p:grpSp>
            <p:nvGrpSpPr>
              <p:cNvPr id="151" name="Group 150"/>
              <p:cNvGrpSpPr/>
              <p:nvPr/>
            </p:nvGrpSpPr>
            <p:grpSpPr>
              <a:xfrm>
                <a:off x="4721992" y="3073496"/>
                <a:ext cx="866164" cy="631077"/>
                <a:chOff x="2146300" y="552450"/>
                <a:chExt cx="7896225" cy="5753100"/>
              </a:xfrm>
            </p:grpSpPr>
            <p:pic>
              <p:nvPicPr>
                <p:cNvPr id="152" name="Picture 15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153" name="Rectangle 152"/>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54" name="Group 153"/>
              <p:cNvGrpSpPr/>
              <p:nvPr/>
            </p:nvGrpSpPr>
            <p:grpSpPr>
              <a:xfrm>
                <a:off x="4721992" y="3762695"/>
                <a:ext cx="866164" cy="631077"/>
                <a:chOff x="2146300" y="552450"/>
                <a:chExt cx="7896225" cy="5753100"/>
              </a:xfrm>
            </p:grpSpPr>
            <p:pic>
              <p:nvPicPr>
                <p:cNvPr id="155" name="Picture 15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156" name="Rectangle 155"/>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57" name="Group 156"/>
              <p:cNvGrpSpPr/>
              <p:nvPr/>
            </p:nvGrpSpPr>
            <p:grpSpPr>
              <a:xfrm>
                <a:off x="4721992" y="4451895"/>
                <a:ext cx="866164" cy="631077"/>
                <a:chOff x="2146300" y="552450"/>
                <a:chExt cx="7896225" cy="5753100"/>
              </a:xfrm>
            </p:grpSpPr>
            <p:pic>
              <p:nvPicPr>
                <p:cNvPr id="158" name="Picture 15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159" name="Rectangle 158"/>
                <p:cNvSpPr/>
                <p:nvPr/>
              </p:nvSpPr>
              <p:spPr bwMode="auto">
                <a:xfrm>
                  <a:off x="2271251" y="1651097"/>
                  <a:ext cx="7659329" cy="4484232"/>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62" name="Group 161"/>
              <p:cNvGrpSpPr/>
              <p:nvPr/>
            </p:nvGrpSpPr>
            <p:grpSpPr>
              <a:xfrm>
                <a:off x="3760131" y="3073496"/>
                <a:ext cx="866164" cy="631077"/>
                <a:chOff x="2146300" y="552450"/>
                <a:chExt cx="7896225" cy="5753100"/>
              </a:xfrm>
            </p:grpSpPr>
            <p:pic>
              <p:nvPicPr>
                <p:cNvPr id="169" name="Picture 16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170" name="Rectangle 169"/>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63" name="Group 162"/>
              <p:cNvGrpSpPr/>
              <p:nvPr/>
            </p:nvGrpSpPr>
            <p:grpSpPr>
              <a:xfrm>
                <a:off x="3760131" y="3762695"/>
                <a:ext cx="866164" cy="631077"/>
                <a:chOff x="2146300" y="552450"/>
                <a:chExt cx="7896225" cy="5753100"/>
              </a:xfrm>
            </p:grpSpPr>
            <p:pic>
              <p:nvPicPr>
                <p:cNvPr id="167" name="Picture 16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168" name="Rectangle 167"/>
                <p:cNvSpPr/>
                <p:nvPr/>
              </p:nvSpPr>
              <p:spPr bwMode="auto">
                <a:xfrm>
                  <a:off x="2271251" y="1651097"/>
                  <a:ext cx="7659329" cy="4484232"/>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64" name="Group 163"/>
              <p:cNvGrpSpPr/>
              <p:nvPr/>
            </p:nvGrpSpPr>
            <p:grpSpPr>
              <a:xfrm>
                <a:off x="3760131" y="4451895"/>
                <a:ext cx="866164" cy="631077"/>
                <a:chOff x="2146300" y="552450"/>
                <a:chExt cx="7896225" cy="5753100"/>
              </a:xfrm>
            </p:grpSpPr>
            <p:pic>
              <p:nvPicPr>
                <p:cNvPr id="165" name="Picture 16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166" name="Rectangle 165"/>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72" name="Group 171"/>
              <p:cNvGrpSpPr/>
              <p:nvPr/>
            </p:nvGrpSpPr>
            <p:grpSpPr>
              <a:xfrm>
                <a:off x="2798270" y="3073496"/>
                <a:ext cx="866164" cy="631077"/>
                <a:chOff x="2146300" y="552450"/>
                <a:chExt cx="7896225" cy="5753100"/>
              </a:xfrm>
            </p:grpSpPr>
            <p:pic>
              <p:nvPicPr>
                <p:cNvPr id="179" name="Picture 17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180" name="Rectangle 179"/>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73" name="Group 172"/>
              <p:cNvGrpSpPr/>
              <p:nvPr/>
            </p:nvGrpSpPr>
            <p:grpSpPr>
              <a:xfrm>
                <a:off x="2798270" y="3762695"/>
                <a:ext cx="866164" cy="631077"/>
                <a:chOff x="2146300" y="552450"/>
                <a:chExt cx="7896225" cy="5753100"/>
              </a:xfrm>
            </p:grpSpPr>
            <p:pic>
              <p:nvPicPr>
                <p:cNvPr id="177" name="Picture 17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178" name="Rectangle 177"/>
                <p:cNvSpPr/>
                <p:nvPr/>
              </p:nvSpPr>
              <p:spPr bwMode="auto">
                <a:xfrm>
                  <a:off x="2271251" y="1651097"/>
                  <a:ext cx="7659329" cy="4484232"/>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74" name="Group 173"/>
              <p:cNvGrpSpPr/>
              <p:nvPr/>
            </p:nvGrpSpPr>
            <p:grpSpPr>
              <a:xfrm>
                <a:off x="2798270" y="4451895"/>
                <a:ext cx="866164" cy="631077"/>
                <a:chOff x="2146300" y="552450"/>
                <a:chExt cx="7896225" cy="5753100"/>
              </a:xfrm>
            </p:grpSpPr>
            <p:pic>
              <p:nvPicPr>
                <p:cNvPr id="175" name="Picture 17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176" name="Rectangle 175"/>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82" name="Group 181"/>
              <p:cNvGrpSpPr/>
              <p:nvPr/>
            </p:nvGrpSpPr>
            <p:grpSpPr>
              <a:xfrm>
                <a:off x="1836409" y="3073496"/>
                <a:ext cx="866164" cy="631077"/>
                <a:chOff x="2146300" y="552450"/>
                <a:chExt cx="7896225" cy="5753100"/>
              </a:xfrm>
            </p:grpSpPr>
            <p:pic>
              <p:nvPicPr>
                <p:cNvPr id="189" name="Picture 18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a:solidFill>
                  <a:srgbClr val="FFC000"/>
                </a:solidFill>
                <a:ln>
                  <a:noFill/>
                  <a:headEnd type="none" w="med" len="med"/>
                  <a:tailEnd type="none" w="med" len="med"/>
                </a:ln>
                <a:effectLst/>
              </p:spPr>
            </p:pic>
            <p:sp>
              <p:nvSpPr>
                <p:cNvPr id="190" name="Rectangle 189"/>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83" name="Group 182"/>
              <p:cNvGrpSpPr/>
              <p:nvPr/>
            </p:nvGrpSpPr>
            <p:grpSpPr>
              <a:xfrm>
                <a:off x="1836409" y="3762695"/>
                <a:ext cx="866164" cy="631077"/>
                <a:chOff x="2146300" y="552450"/>
                <a:chExt cx="7896225" cy="5753100"/>
              </a:xfrm>
            </p:grpSpPr>
            <p:pic>
              <p:nvPicPr>
                <p:cNvPr id="187" name="Picture 18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a:solidFill>
                  <a:srgbClr val="FFC000"/>
                </a:solidFill>
                <a:ln>
                  <a:noFill/>
                  <a:headEnd type="none" w="med" len="med"/>
                  <a:tailEnd type="none" w="med" len="med"/>
                </a:ln>
                <a:effectLst/>
              </p:spPr>
            </p:pic>
            <p:sp>
              <p:nvSpPr>
                <p:cNvPr id="188" name="Rectangle 187"/>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84" name="Group 183"/>
              <p:cNvGrpSpPr/>
              <p:nvPr/>
            </p:nvGrpSpPr>
            <p:grpSpPr>
              <a:xfrm>
                <a:off x="1836409" y="4451895"/>
                <a:ext cx="866164" cy="631077"/>
                <a:chOff x="2146300" y="552450"/>
                <a:chExt cx="7896225" cy="5753100"/>
              </a:xfrm>
            </p:grpSpPr>
            <p:pic>
              <p:nvPicPr>
                <p:cNvPr id="185" name="Picture 18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a:solidFill>
                  <a:srgbClr val="FFC000"/>
                </a:solidFill>
                <a:ln>
                  <a:noFill/>
                  <a:headEnd type="none" w="med" len="med"/>
                  <a:tailEnd type="none" w="med" len="med"/>
                </a:ln>
                <a:effectLst/>
              </p:spPr>
            </p:pic>
            <p:sp>
              <p:nvSpPr>
                <p:cNvPr id="186" name="Rectangle 185"/>
                <p:cNvSpPr/>
                <p:nvPr/>
              </p:nvSpPr>
              <p:spPr bwMode="auto">
                <a:xfrm>
                  <a:off x="2271251" y="1651097"/>
                  <a:ext cx="7659329" cy="4484232"/>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92" name="Group 191"/>
              <p:cNvGrpSpPr/>
              <p:nvPr/>
            </p:nvGrpSpPr>
            <p:grpSpPr>
              <a:xfrm>
                <a:off x="874548" y="3073496"/>
                <a:ext cx="866164" cy="631077"/>
                <a:chOff x="2146300" y="552450"/>
                <a:chExt cx="7896225" cy="5753100"/>
              </a:xfrm>
            </p:grpSpPr>
            <p:pic>
              <p:nvPicPr>
                <p:cNvPr id="199" name="Picture 19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200" name="Rectangle 199"/>
                <p:cNvSpPr/>
                <p:nvPr/>
              </p:nvSpPr>
              <p:spPr bwMode="auto">
                <a:xfrm>
                  <a:off x="2271251" y="1651097"/>
                  <a:ext cx="7659329" cy="4484232"/>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93" name="Group 192"/>
              <p:cNvGrpSpPr/>
              <p:nvPr/>
            </p:nvGrpSpPr>
            <p:grpSpPr>
              <a:xfrm>
                <a:off x="874548" y="3762695"/>
                <a:ext cx="866164" cy="631077"/>
                <a:chOff x="2146300" y="552450"/>
                <a:chExt cx="7896225" cy="5753100"/>
              </a:xfrm>
            </p:grpSpPr>
            <p:pic>
              <p:nvPicPr>
                <p:cNvPr id="197" name="Picture 19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198" name="Rectangle 197"/>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94" name="Group 193"/>
              <p:cNvGrpSpPr/>
              <p:nvPr/>
            </p:nvGrpSpPr>
            <p:grpSpPr>
              <a:xfrm>
                <a:off x="874548" y="4451895"/>
                <a:ext cx="866164" cy="631077"/>
                <a:chOff x="2146300" y="552450"/>
                <a:chExt cx="7896225" cy="5753100"/>
              </a:xfrm>
            </p:grpSpPr>
            <p:pic>
              <p:nvPicPr>
                <p:cNvPr id="195" name="Picture 19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196" name="Rectangle 195"/>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202" name="Group 201"/>
              <p:cNvGrpSpPr/>
              <p:nvPr/>
            </p:nvGrpSpPr>
            <p:grpSpPr>
              <a:xfrm>
                <a:off x="-1" y="3073496"/>
                <a:ext cx="778852" cy="631077"/>
                <a:chOff x="2942264" y="552450"/>
                <a:chExt cx="7100261" cy="5753100"/>
              </a:xfrm>
            </p:grpSpPr>
            <p:pic>
              <p:nvPicPr>
                <p:cNvPr id="209" name="Picture 208"/>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2942264" y="552450"/>
                  <a:ext cx="7100261" cy="5753100"/>
                </a:xfrm>
                <a:prstGeom prst="rect">
                  <a:avLst/>
                </a:prstGeom>
              </p:spPr>
            </p:pic>
            <p:sp>
              <p:nvSpPr>
                <p:cNvPr id="210" name="Rectangle 209"/>
                <p:cNvSpPr/>
                <p:nvPr/>
              </p:nvSpPr>
              <p:spPr bwMode="auto">
                <a:xfrm>
                  <a:off x="2942266" y="1651094"/>
                  <a:ext cx="6988310" cy="4484236"/>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203" name="Group 202"/>
              <p:cNvGrpSpPr/>
              <p:nvPr/>
            </p:nvGrpSpPr>
            <p:grpSpPr>
              <a:xfrm>
                <a:off x="-1" y="3762695"/>
                <a:ext cx="778852" cy="631077"/>
                <a:chOff x="2942264" y="552450"/>
                <a:chExt cx="7100261" cy="5753100"/>
              </a:xfrm>
            </p:grpSpPr>
            <p:pic>
              <p:nvPicPr>
                <p:cNvPr id="207" name="Picture 206"/>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2942264" y="552450"/>
                  <a:ext cx="7100261" cy="5753100"/>
                </a:xfrm>
                <a:prstGeom prst="rect">
                  <a:avLst/>
                </a:prstGeom>
              </p:spPr>
            </p:pic>
            <p:sp>
              <p:nvSpPr>
                <p:cNvPr id="208" name="Rectangle 207"/>
                <p:cNvSpPr/>
                <p:nvPr/>
              </p:nvSpPr>
              <p:spPr bwMode="auto">
                <a:xfrm>
                  <a:off x="2942266" y="1651094"/>
                  <a:ext cx="6988301" cy="4484236"/>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204" name="Group 203"/>
              <p:cNvGrpSpPr/>
              <p:nvPr/>
            </p:nvGrpSpPr>
            <p:grpSpPr>
              <a:xfrm>
                <a:off x="-1" y="4451895"/>
                <a:ext cx="778852" cy="631077"/>
                <a:chOff x="2942264" y="552450"/>
                <a:chExt cx="7100261" cy="5753100"/>
              </a:xfrm>
            </p:grpSpPr>
            <p:pic>
              <p:nvPicPr>
                <p:cNvPr id="205" name="Picture 204"/>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2942264" y="552450"/>
                  <a:ext cx="7100261" cy="5753100"/>
                </a:xfrm>
                <a:prstGeom prst="rect">
                  <a:avLst/>
                </a:prstGeom>
              </p:spPr>
            </p:pic>
            <p:sp>
              <p:nvSpPr>
                <p:cNvPr id="206" name="Rectangle 205"/>
                <p:cNvSpPr/>
                <p:nvPr/>
              </p:nvSpPr>
              <p:spPr bwMode="auto">
                <a:xfrm>
                  <a:off x="2942266" y="1651094"/>
                  <a:ext cx="6988310" cy="4484236"/>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212" name="Group 211"/>
              <p:cNvGrpSpPr/>
              <p:nvPr/>
            </p:nvGrpSpPr>
            <p:grpSpPr>
              <a:xfrm>
                <a:off x="3766901" y="3074226"/>
                <a:ext cx="866164" cy="631077"/>
                <a:chOff x="2146303" y="552449"/>
                <a:chExt cx="7896222" cy="5753100"/>
              </a:xfrm>
            </p:grpSpPr>
            <p:pic>
              <p:nvPicPr>
                <p:cNvPr id="213" name="Picture 2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3" y="552449"/>
                  <a:ext cx="7896222" cy="5753100"/>
                </a:xfrm>
                <a:prstGeom prst="rect">
                  <a:avLst/>
                </a:prstGeom>
              </p:spPr>
            </p:pic>
            <p:sp>
              <p:nvSpPr>
                <p:cNvPr id="214" name="Rectangle 213"/>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grpSp>
        </p:grpSp>
      </p:grpSp>
      <p:grpSp>
        <p:nvGrpSpPr>
          <p:cNvPr id="8" name="Group 7"/>
          <p:cNvGrpSpPr/>
          <p:nvPr/>
        </p:nvGrpSpPr>
        <p:grpSpPr>
          <a:xfrm>
            <a:off x="3774801" y="3844693"/>
            <a:ext cx="852458" cy="530688"/>
            <a:chOff x="3780607" y="3155943"/>
            <a:chExt cx="852458" cy="530688"/>
          </a:xfrm>
        </p:grpSpPr>
        <p:sp>
          <p:nvSpPr>
            <p:cNvPr id="109" name="Rectangle 108"/>
            <p:cNvSpPr/>
            <p:nvPr/>
          </p:nvSpPr>
          <p:spPr bwMode="auto">
            <a:xfrm>
              <a:off x="3780607" y="3194740"/>
              <a:ext cx="840178" cy="491891"/>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10" name="Rectangle 109"/>
            <p:cNvSpPr/>
            <p:nvPr/>
          </p:nvSpPr>
          <p:spPr bwMode="auto">
            <a:xfrm>
              <a:off x="3792887" y="3155943"/>
              <a:ext cx="840178" cy="49189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3200" dirty="0" smtClean="0">
                  <a:gradFill>
                    <a:gsLst>
                      <a:gs pos="0">
                        <a:srgbClr val="FFFFFF"/>
                      </a:gs>
                      <a:gs pos="100000">
                        <a:srgbClr val="FFFFFF"/>
                      </a:gs>
                    </a:gsLst>
                    <a:lin ang="5400000" scaled="0"/>
                  </a:gradFill>
                  <a:sym typeface="Wingdings" pitchFamily="2" charset="2"/>
                </a:rPr>
                <a:t>:-)</a:t>
              </a:r>
              <a:endParaRPr lang="en-US" sz="2800" dirty="0" smtClean="0">
                <a:gradFill>
                  <a:gsLst>
                    <a:gs pos="0">
                      <a:srgbClr val="FFFFFF"/>
                    </a:gs>
                    <a:gs pos="100000">
                      <a:srgbClr val="FFFFFF"/>
                    </a:gs>
                  </a:gsLst>
                  <a:lin ang="5400000" scaled="0"/>
                </a:gradFill>
              </a:endParaRPr>
            </a:p>
          </p:txBody>
        </p:sp>
      </p:grpSp>
      <p:grpSp>
        <p:nvGrpSpPr>
          <p:cNvPr id="114" name="Group 113"/>
          <p:cNvGrpSpPr/>
          <p:nvPr/>
        </p:nvGrpSpPr>
        <p:grpSpPr>
          <a:xfrm>
            <a:off x="1850962" y="4536375"/>
            <a:ext cx="852458" cy="530688"/>
            <a:chOff x="3780607" y="3155943"/>
            <a:chExt cx="852458" cy="530688"/>
          </a:xfrm>
        </p:grpSpPr>
        <p:sp>
          <p:nvSpPr>
            <p:cNvPr id="115" name="Rectangle 114"/>
            <p:cNvSpPr/>
            <p:nvPr/>
          </p:nvSpPr>
          <p:spPr bwMode="auto">
            <a:xfrm>
              <a:off x="3780607" y="3194740"/>
              <a:ext cx="840178" cy="491891"/>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16" name="Rectangle 115"/>
            <p:cNvSpPr/>
            <p:nvPr/>
          </p:nvSpPr>
          <p:spPr bwMode="auto">
            <a:xfrm>
              <a:off x="3792887" y="3155943"/>
              <a:ext cx="840178" cy="49189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3200" dirty="0" smtClean="0">
                  <a:gradFill>
                    <a:gsLst>
                      <a:gs pos="0">
                        <a:srgbClr val="FFFFFF"/>
                      </a:gs>
                      <a:gs pos="100000">
                        <a:srgbClr val="FFFFFF"/>
                      </a:gs>
                    </a:gsLst>
                    <a:lin ang="5400000" scaled="0"/>
                  </a:gradFill>
                  <a:sym typeface="Wingdings" pitchFamily="2" charset="2"/>
                </a:rPr>
                <a:t>:-)</a:t>
              </a:r>
              <a:endParaRPr lang="en-US" sz="2800" dirty="0" smtClean="0">
                <a:gradFill>
                  <a:gsLst>
                    <a:gs pos="0">
                      <a:srgbClr val="FFFFFF"/>
                    </a:gs>
                    <a:gs pos="100000">
                      <a:srgbClr val="FFFFFF"/>
                    </a:gs>
                  </a:gsLst>
                  <a:lin ang="5400000" scaled="0"/>
                </a:gradFill>
              </a:endParaRPr>
            </a:p>
          </p:txBody>
        </p:sp>
      </p:grpSp>
      <p:grpSp>
        <p:nvGrpSpPr>
          <p:cNvPr id="119" name="Group 118"/>
          <p:cNvGrpSpPr/>
          <p:nvPr/>
        </p:nvGrpSpPr>
        <p:grpSpPr>
          <a:xfrm>
            <a:off x="-1" y="0"/>
            <a:ext cx="12188826" cy="983234"/>
            <a:chOff x="-1" y="0"/>
            <a:chExt cx="12188826" cy="983234"/>
          </a:xfrm>
        </p:grpSpPr>
        <p:grpSp>
          <p:nvGrpSpPr>
            <p:cNvPr id="121" name="Group 120"/>
            <p:cNvGrpSpPr/>
            <p:nvPr/>
          </p:nvGrpSpPr>
          <p:grpSpPr>
            <a:xfrm>
              <a:off x="-1" y="0"/>
              <a:ext cx="12180802" cy="983234"/>
              <a:chOff x="-1" y="0"/>
              <a:chExt cx="12180802" cy="983234"/>
            </a:xfrm>
          </p:grpSpPr>
          <p:sp>
            <p:nvSpPr>
              <p:cNvPr id="131" name="Rectangle 130"/>
              <p:cNvSpPr/>
              <p:nvPr/>
            </p:nvSpPr>
            <p:spPr bwMode="auto">
              <a:xfrm>
                <a:off x="-1" y="0"/>
                <a:ext cx="6772189" cy="98323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32" name="Rectangle 131"/>
              <p:cNvSpPr/>
              <p:nvPr/>
            </p:nvSpPr>
            <p:spPr bwMode="auto">
              <a:xfrm>
                <a:off x="6258296" y="0"/>
                <a:ext cx="2360742" cy="30000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33" name="Rectangle 132"/>
              <p:cNvSpPr/>
              <p:nvPr/>
            </p:nvSpPr>
            <p:spPr bwMode="auto">
              <a:xfrm>
                <a:off x="8573718" y="0"/>
                <a:ext cx="3607083" cy="98323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23" name="Group 122"/>
            <p:cNvGrpSpPr/>
            <p:nvPr/>
          </p:nvGrpSpPr>
          <p:grpSpPr>
            <a:xfrm>
              <a:off x="0" y="300008"/>
              <a:ext cx="12188825" cy="683226"/>
              <a:chOff x="0" y="300008"/>
              <a:chExt cx="12188825" cy="683226"/>
            </a:xfrm>
          </p:grpSpPr>
          <p:sp>
            <p:nvSpPr>
              <p:cNvPr id="124" name="Title 1"/>
              <p:cNvSpPr txBox="1">
                <a:spLocks/>
              </p:cNvSpPr>
              <p:nvPr/>
            </p:nvSpPr>
            <p:spPr>
              <a:xfrm>
                <a:off x="6866207" y="473075"/>
                <a:ext cx="1589530" cy="443198"/>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lgn="ctr">
                  <a:tabLst>
                    <a:tab pos="1089025" algn="l"/>
                  </a:tabLst>
                </a:pPr>
                <a:r>
                  <a:rPr lang="en-US" sz="3200" dirty="0" smtClean="0">
                    <a:solidFill>
                      <a:srgbClr val="00AEEF">
                        <a:alpha val="99000"/>
                      </a:srgbClr>
                    </a:solidFill>
                  </a:rPr>
                  <a:t>shared</a:t>
                </a:r>
                <a:endParaRPr lang="en-US" sz="3200" dirty="0">
                  <a:solidFill>
                    <a:srgbClr val="00AEEF">
                      <a:alpha val="99000"/>
                    </a:srgbClr>
                  </a:solidFill>
                </a:endParaRPr>
              </a:p>
            </p:txBody>
          </p:sp>
          <p:sp>
            <p:nvSpPr>
              <p:cNvPr id="125" name="Title 1"/>
              <p:cNvSpPr txBox="1">
                <a:spLocks/>
              </p:cNvSpPr>
              <p:nvPr/>
            </p:nvSpPr>
            <p:spPr>
              <a:xfrm>
                <a:off x="8681891" y="453411"/>
                <a:ext cx="1838633" cy="443198"/>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lgn="ctr">
                  <a:tabLst>
                    <a:tab pos="1089025" algn="l"/>
                  </a:tabLst>
                </a:pPr>
                <a:r>
                  <a:rPr lang="en-US" sz="3200" dirty="0" smtClean="0">
                    <a:solidFill>
                      <a:srgbClr val="FFFFFF">
                        <a:alpha val="99000"/>
                      </a:srgbClr>
                    </a:solidFill>
                  </a:rPr>
                  <a:t>reserved</a:t>
                </a:r>
                <a:endParaRPr lang="en-US" sz="3200" dirty="0">
                  <a:solidFill>
                    <a:srgbClr val="FFFFFF">
                      <a:alpha val="99000"/>
                    </a:srgbClr>
                  </a:solidFill>
                </a:endParaRPr>
              </a:p>
            </p:txBody>
          </p:sp>
          <p:cxnSp>
            <p:nvCxnSpPr>
              <p:cNvPr id="126" name="Straight Connector 125"/>
              <p:cNvCxnSpPr/>
              <p:nvPr/>
            </p:nvCxnSpPr>
            <p:spPr>
              <a:xfrm flipV="1">
                <a:off x="6772188" y="300008"/>
                <a:ext cx="0" cy="683226"/>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p:nvCxnSpPr>
            <p:spPr>
              <a:xfrm>
                <a:off x="6772188" y="300008"/>
                <a:ext cx="1801530" cy="0"/>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p:nvCxnSpPr>
            <p:spPr>
              <a:xfrm>
                <a:off x="8573718" y="300008"/>
                <a:ext cx="0" cy="683225"/>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p:nvPr/>
            </p:nvCxnSpPr>
            <p:spPr>
              <a:xfrm>
                <a:off x="8573718" y="983233"/>
                <a:ext cx="3615107" cy="0"/>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p:nvPr/>
            </p:nvCxnSpPr>
            <p:spPr>
              <a:xfrm>
                <a:off x="0" y="983233"/>
                <a:ext cx="6770962" cy="0"/>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grpSp>
      </p:grpSp>
      <p:sp>
        <p:nvSpPr>
          <p:cNvPr id="107" name="Title 1"/>
          <p:cNvSpPr txBox="1">
            <a:spLocks/>
          </p:cNvSpPr>
          <p:nvPr/>
        </p:nvSpPr>
        <p:spPr>
          <a:xfrm>
            <a:off x="1222078" y="1533589"/>
            <a:ext cx="1589530" cy="443198"/>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lgn="r">
              <a:tabLst>
                <a:tab pos="1089025" algn="l"/>
              </a:tabLst>
            </a:pPr>
            <a:r>
              <a:rPr lang="en-US" sz="3200" dirty="0" smtClean="0">
                <a:solidFill>
                  <a:schemeClr val="tx1">
                    <a:alpha val="99000"/>
                  </a:schemeClr>
                </a:solidFill>
                <a:latin typeface="Segoe UI" pitchFamily="34" charset="0"/>
                <a:ea typeface="Segoe UI" pitchFamily="34" charset="0"/>
                <a:cs typeface="Segoe UI" pitchFamily="34" charset="0"/>
              </a:rPr>
              <a:t>shared</a:t>
            </a:r>
            <a:endParaRPr lang="en-US" sz="3200" dirty="0">
              <a:solidFill>
                <a:schemeClr val="tx1">
                  <a:alpha val="99000"/>
                </a:schemeClr>
              </a:solidFill>
              <a:latin typeface="Segoe UI" pitchFamily="34" charset="0"/>
              <a:ea typeface="Segoe UI" pitchFamily="34" charset="0"/>
              <a:cs typeface="Segoe UI" pitchFamily="34" charset="0"/>
            </a:endParaRPr>
          </a:p>
        </p:txBody>
      </p:sp>
      <p:sp>
        <p:nvSpPr>
          <p:cNvPr id="3" name="Title 2"/>
          <p:cNvSpPr>
            <a:spLocks noGrp="1"/>
          </p:cNvSpPr>
          <p:nvPr>
            <p:ph type="title"/>
          </p:nvPr>
        </p:nvSpPr>
        <p:spPr/>
        <p:txBody>
          <a:bodyPr/>
          <a:lstStyle/>
          <a:p>
            <a:r>
              <a:rPr lang="en-US" dirty="0" smtClean="0">
                <a:solidFill>
                  <a:schemeClr val="bg1">
                    <a:alpha val="99000"/>
                  </a:schemeClr>
                </a:solidFill>
              </a:rPr>
              <a:t>Web </a:t>
            </a:r>
            <a:r>
              <a:rPr lang="en-US" dirty="0">
                <a:solidFill>
                  <a:schemeClr val="bg1">
                    <a:alpha val="99000"/>
                  </a:schemeClr>
                </a:solidFill>
              </a:rPr>
              <a:t>sites </a:t>
            </a:r>
          </a:p>
        </p:txBody>
      </p:sp>
      <p:grpSp>
        <p:nvGrpSpPr>
          <p:cNvPr id="111" name="Group 110"/>
          <p:cNvGrpSpPr/>
          <p:nvPr/>
        </p:nvGrpSpPr>
        <p:grpSpPr>
          <a:xfrm>
            <a:off x="-216815" y="5727773"/>
            <a:ext cx="12622489" cy="1046296"/>
            <a:chOff x="-5297672" y="5194194"/>
            <a:chExt cx="16604405" cy="1376362"/>
          </a:xfrm>
        </p:grpSpPr>
        <p:pic>
          <p:nvPicPr>
            <p:cNvPr id="112" name="Picture 2" descr="C:\Users\jonahs\Documents\Dropbox\Projects SCOTT\Azure Deck\Source Images\server-blue.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325557" y="5194194"/>
              <a:ext cx="3186112" cy="1376362"/>
            </a:xfrm>
            <a:prstGeom prst="roundRect">
              <a:avLst/>
            </a:prstGeom>
            <a:ln>
              <a:solidFill>
                <a:schemeClr val="bg2">
                  <a:lumMod val="75000"/>
                </a:schemeClr>
              </a:solidFill>
            </a:ln>
            <a:extLst>
              <a:ext uri="{909E8E84-426E-40DD-AFC4-6F175D3DCCD1}">
                <a14:hiddenFill xmlns:a14="http://schemas.microsoft.com/office/drawing/2010/main">
                  <a:solidFill>
                    <a:srgbClr val="FFFFFF"/>
                  </a:solidFill>
                </a14:hiddenFill>
              </a:ext>
            </a:extLst>
          </p:spPr>
        </p:pic>
        <p:pic>
          <p:nvPicPr>
            <p:cNvPr id="113" name="Picture 2" descr="C:\Users\jonahs\Documents\Dropbox\Projects SCOTT\Azure Deck\Source Images\server-blue.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049907" y="5194194"/>
              <a:ext cx="3186112" cy="1376362"/>
            </a:xfrm>
            <a:prstGeom prst="roundRect">
              <a:avLst/>
            </a:prstGeom>
            <a:ln>
              <a:solidFill>
                <a:schemeClr val="bg2">
                  <a:lumMod val="75000"/>
                </a:schemeClr>
              </a:solidFill>
            </a:ln>
            <a:extLst>
              <a:ext uri="{909E8E84-426E-40DD-AFC4-6F175D3DCCD1}">
                <a14:hiddenFill xmlns:a14="http://schemas.microsoft.com/office/drawing/2010/main">
                  <a:solidFill>
                    <a:srgbClr val="FFFFFF"/>
                  </a:solidFill>
                </a14:hiddenFill>
              </a:ext>
            </a:extLst>
          </p:spPr>
        </p:pic>
        <p:pic>
          <p:nvPicPr>
            <p:cNvPr id="134" name="Picture 2" descr="C:\Users\jonahs\Documents\Dropbox\Projects SCOTT\Azure Deck\Source Images\server-blue.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25744" y="5194194"/>
              <a:ext cx="3186112" cy="1376362"/>
            </a:xfrm>
            <a:prstGeom prst="roundRect">
              <a:avLst/>
            </a:prstGeom>
            <a:ln>
              <a:solidFill>
                <a:schemeClr val="bg2">
                  <a:lumMod val="75000"/>
                </a:schemeClr>
              </a:solidFill>
            </a:ln>
            <a:extLst>
              <a:ext uri="{909E8E84-426E-40DD-AFC4-6F175D3DCCD1}">
                <a14:hiddenFill xmlns:a14="http://schemas.microsoft.com/office/drawing/2010/main">
                  <a:solidFill>
                    <a:srgbClr val="FFFFFF"/>
                  </a:solidFill>
                </a14:hiddenFill>
              </a:ext>
            </a:extLst>
          </p:spPr>
        </p:pic>
        <p:pic>
          <p:nvPicPr>
            <p:cNvPr id="135" name="Picture 2" descr="C:\Users\jonahs\Documents\Dropbox\Projects SCOTT\Azure Deck\Source Images\server-blue.png"/>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1043"/>
            <a:stretch/>
          </p:blipFill>
          <p:spPr bwMode="auto">
            <a:xfrm>
              <a:off x="-3534589" y="5194194"/>
              <a:ext cx="3219309" cy="1376362"/>
            </a:xfrm>
            <a:prstGeom prst="roundRect">
              <a:avLst/>
            </a:prstGeom>
            <a:ln>
              <a:solidFill>
                <a:schemeClr val="bg2">
                  <a:lumMod val="75000"/>
                </a:schemeClr>
              </a:solidFill>
            </a:ln>
            <a:extLst>
              <a:ext uri="{909E8E84-426E-40DD-AFC4-6F175D3DCCD1}">
                <a14:hiddenFill xmlns:a14="http://schemas.microsoft.com/office/drawing/2010/main">
                  <a:solidFill>
                    <a:srgbClr val="FFFFFF"/>
                  </a:solidFill>
                </a14:hiddenFill>
              </a:ext>
            </a:extLst>
          </p:spPr>
        </p:pic>
        <p:pic>
          <p:nvPicPr>
            <p:cNvPr id="136" name="Picture 2" descr="C:\Users\jonahs\Documents\Dropbox\Projects SCOTT\Azure Deck\Source Images\server-blue.png"/>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a:stretch/>
          </p:blipFill>
          <p:spPr bwMode="auto">
            <a:xfrm>
              <a:off x="-5297672" y="5194194"/>
              <a:ext cx="1732619" cy="1376362"/>
            </a:xfrm>
            <a:prstGeom prst="roundRect">
              <a:avLst/>
            </a:prstGeom>
            <a:ln>
              <a:solidFill>
                <a:schemeClr val="bg2">
                  <a:lumMod val="75000"/>
                </a:schemeClr>
              </a:solidFill>
            </a:ln>
            <a:extLst/>
          </p:spPr>
        </p:pic>
        <p:pic>
          <p:nvPicPr>
            <p:cNvPr id="137" name="Picture 2" descr="C:\Users\jonahs\Documents\Dropbox\Projects SCOTT\Azure Deck\Source Images\server-blue.png"/>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966"/>
            <a:stretch/>
          </p:blipFill>
          <p:spPr bwMode="auto">
            <a:xfrm>
              <a:off x="9571520" y="5194194"/>
              <a:ext cx="1735213" cy="1376362"/>
            </a:xfrm>
            <a:prstGeom prst="roundRect">
              <a:avLst/>
            </a:prstGeom>
            <a:ln>
              <a:solidFill>
                <a:schemeClr val="bg2">
                  <a:lumMod val="75000"/>
                </a:schemeClr>
              </a:solidFill>
            </a:ln>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3847529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14"/>
                                        </p:tgtEl>
                                        <p:attrNameLst>
                                          <p:attrName>style.visibility</p:attrName>
                                        </p:attrNameLst>
                                      </p:cBhvr>
                                      <p:to>
                                        <p:strVal val="visible"/>
                                      </p:to>
                                    </p:set>
                                    <p:animEffect transition="in" filter="fade">
                                      <p:cBhvr>
                                        <p:cTn id="7" dur="500"/>
                                        <p:tgtEl>
                                          <p:spTgt spid="1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292420" y="1589948"/>
            <a:ext cx="6576424" cy="4691237"/>
            <a:chOff x="-292420" y="1589948"/>
            <a:chExt cx="6576424" cy="4691237"/>
          </a:xfrm>
        </p:grpSpPr>
        <p:grpSp>
          <p:nvGrpSpPr>
            <p:cNvPr id="226" name="Group 225"/>
            <p:cNvGrpSpPr/>
            <p:nvPr/>
          </p:nvGrpSpPr>
          <p:grpSpPr>
            <a:xfrm>
              <a:off x="-292420" y="1589948"/>
              <a:ext cx="6576424" cy="4691237"/>
              <a:chOff x="-292420" y="1589948"/>
              <a:chExt cx="6576424" cy="4691237"/>
            </a:xfrm>
          </p:grpSpPr>
          <p:sp>
            <p:nvSpPr>
              <p:cNvPr id="227" name="Isosceles Triangle 107"/>
              <p:cNvSpPr/>
              <p:nvPr/>
            </p:nvSpPr>
            <p:spPr bwMode="auto">
              <a:xfrm rot="9464752">
                <a:off x="-292420" y="1589948"/>
                <a:ext cx="6576424" cy="4691237"/>
              </a:xfrm>
              <a:custGeom>
                <a:avLst/>
                <a:gdLst/>
                <a:ahLst/>
                <a:cxnLst/>
                <a:rect l="l" t="t" r="r" b="b"/>
                <a:pathLst>
                  <a:path w="6576424" h="4691237">
                    <a:moveTo>
                      <a:pt x="5581454" y="4691237"/>
                    </a:moveTo>
                    <a:lnTo>
                      <a:pt x="83737" y="2441599"/>
                    </a:lnTo>
                    <a:cubicBezTo>
                      <a:pt x="14874" y="2413420"/>
                      <a:pt x="-18108" y="2334752"/>
                      <a:pt x="10070" y="2265888"/>
                    </a:cubicBezTo>
                    <a:lnTo>
                      <a:pt x="902996" y="83737"/>
                    </a:lnTo>
                    <a:cubicBezTo>
                      <a:pt x="931175" y="14873"/>
                      <a:pt x="1009843" y="-18109"/>
                      <a:pt x="1078707" y="10070"/>
                    </a:cubicBezTo>
                    <a:lnTo>
                      <a:pt x="2496672" y="590294"/>
                    </a:lnTo>
                    <a:lnTo>
                      <a:pt x="2618177" y="296621"/>
                    </a:lnTo>
                    <a:lnTo>
                      <a:pt x="2789208" y="709998"/>
                    </a:lnTo>
                    <a:lnTo>
                      <a:pt x="4875474" y="1563688"/>
                    </a:lnTo>
                    <a:lnTo>
                      <a:pt x="4996979" y="1270015"/>
                    </a:lnTo>
                    <a:lnTo>
                      <a:pt x="5168010" y="1683393"/>
                    </a:lnTo>
                    <a:lnTo>
                      <a:pt x="6576424" y="2259708"/>
                    </a:lnTo>
                    <a:close/>
                  </a:path>
                </a:pathLst>
              </a:cu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grpSp>
            <p:nvGrpSpPr>
              <p:cNvPr id="228" name="Group 227"/>
              <p:cNvGrpSpPr/>
              <p:nvPr/>
            </p:nvGrpSpPr>
            <p:grpSpPr>
              <a:xfrm>
                <a:off x="-1" y="2752725"/>
                <a:ext cx="6059952" cy="2330247"/>
                <a:chOff x="-1" y="2752725"/>
                <a:chExt cx="6059952" cy="2330247"/>
              </a:xfrm>
            </p:grpSpPr>
            <p:grpSp>
              <p:nvGrpSpPr>
                <p:cNvPr id="229" name="Group 228"/>
                <p:cNvGrpSpPr/>
                <p:nvPr/>
              </p:nvGrpSpPr>
              <p:grpSpPr>
                <a:xfrm>
                  <a:off x="5683855" y="3073496"/>
                  <a:ext cx="376096" cy="631077"/>
                  <a:chOff x="2146300" y="552450"/>
                  <a:chExt cx="3428608" cy="5753100"/>
                </a:xfrm>
              </p:grpSpPr>
              <p:pic>
                <p:nvPicPr>
                  <p:cNvPr id="294" name="Picture 293"/>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146300" y="552450"/>
                    <a:ext cx="3428607" cy="5753100"/>
                  </a:xfrm>
                  <a:prstGeom prst="rect">
                    <a:avLst/>
                  </a:prstGeom>
                </p:spPr>
              </p:pic>
              <p:sp>
                <p:nvSpPr>
                  <p:cNvPr id="295" name="Rectangle 294"/>
                  <p:cNvSpPr/>
                  <p:nvPr/>
                </p:nvSpPr>
                <p:spPr bwMode="auto">
                  <a:xfrm>
                    <a:off x="2271253" y="1651094"/>
                    <a:ext cx="3303655" cy="448423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230" name="Group 229"/>
                <p:cNvGrpSpPr/>
                <p:nvPr/>
              </p:nvGrpSpPr>
              <p:grpSpPr>
                <a:xfrm>
                  <a:off x="5683855" y="3762695"/>
                  <a:ext cx="376096" cy="631077"/>
                  <a:chOff x="2146300" y="552450"/>
                  <a:chExt cx="3428608" cy="5753100"/>
                </a:xfrm>
              </p:grpSpPr>
              <p:pic>
                <p:nvPicPr>
                  <p:cNvPr id="292" name="Picture 291"/>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146300" y="552450"/>
                    <a:ext cx="3428607" cy="5753100"/>
                  </a:xfrm>
                  <a:prstGeom prst="rect">
                    <a:avLst/>
                  </a:prstGeom>
                </p:spPr>
              </p:pic>
              <p:sp>
                <p:nvSpPr>
                  <p:cNvPr id="293" name="Rectangle 292"/>
                  <p:cNvSpPr/>
                  <p:nvPr/>
                </p:nvSpPr>
                <p:spPr bwMode="auto">
                  <a:xfrm>
                    <a:off x="2271253" y="1651094"/>
                    <a:ext cx="3303655" cy="4484231"/>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231" name="Group 230"/>
                <p:cNvGrpSpPr/>
                <p:nvPr/>
              </p:nvGrpSpPr>
              <p:grpSpPr>
                <a:xfrm>
                  <a:off x="5683855" y="4451895"/>
                  <a:ext cx="376096" cy="631077"/>
                  <a:chOff x="2146300" y="552450"/>
                  <a:chExt cx="3428608" cy="5753100"/>
                </a:xfrm>
              </p:grpSpPr>
              <p:pic>
                <p:nvPicPr>
                  <p:cNvPr id="290" name="Picture 289"/>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146300" y="552450"/>
                    <a:ext cx="3428607" cy="5753100"/>
                  </a:xfrm>
                  <a:prstGeom prst="rect">
                    <a:avLst/>
                  </a:prstGeom>
                </p:spPr>
              </p:pic>
              <p:sp>
                <p:nvSpPr>
                  <p:cNvPr id="291" name="Rectangle 290"/>
                  <p:cNvSpPr/>
                  <p:nvPr/>
                </p:nvSpPr>
                <p:spPr bwMode="auto">
                  <a:xfrm>
                    <a:off x="2271253" y="1651094"/>
                    <a:ext cx="3303655" cy="4484231"/>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sp>
              <p:nvSpPr>
                <p:cNvPr id="232" name="TextBox 231"/>
                <p:cNvSpPr txBox="1"/>
                <p:nvPr/>
              </p:nvSpPr>
              <p:spPr>
                <a:xfrm>
                  <a:off x="227012" y="2752725"/>
                  <a:ext cx="2757145" cy="221599"/>
                </a:xfrm>
                <a:prstGeom prst="rect">
                  <a:avLst/>
                </a:prstGeom>
                <a:noFill/>
              </p:spPr>
              <p:txBody>
                <a:bodyPr wrap="square" lIns="0" tIns="0" rIns="0" bIns="0" rtlCol="0">
                  <a:spAutoFit/>
                </a:bodyPr>
                <a:lstStyle/>
                <a:p>
                  <a:pPr defTabSz="1218987">
                    <a:lnSpc>
                      <a:spcPct val="90000"/>
                    </a:lnSpc>
                    <a:spcBef>
                      <a:spcPct val="20000"/>
                    </a:spcBef>
                    <a:buSzPct val="80000"/>
                  </a:pPr>
                  <a:r>
                    <a:rPr lang="en-US" sz="1600" b="1" cap="all" dirty="0">
                      <a:solidFill>
                        <a:schemeClr val="bg1">
                          <a:alpha val="99000"/>
                        </a:schemeClr>
                      </a:solidFill>
                    </a:rPr>
                    <a:t>Shared </a:t>
                  </a:r>
                  <a:r>
                    <a:rPr lang="en-US" sz="1600" b="1" cap="all" dirty="0" err="1">
                      <a:solidFill>
                        <a:schemeClr val="bg1">
                          <a:alpha val="99000"/>
                        </a:schemeClr>
                      </a:solidFill>
                    </a:rPr>
                    <a:t>instanceS</a:t>
                  </a:r>
                  <a:endParaRPr lang="en-US" sz="1600" b="1" cap="all" dirty="0">
                    <a:solidFill>
                      <a:schemeClr val="bg1">
                        <a:alpha val="99000"/>
                      </a:schemeClr>
                    </a:solidFill>
                  </a:endParaRPr>
                </a:p>
              </p:txBody>
            </p:sp>
            <p:grpSp>
              <p:nvGrpSpPr>
                <p:cNvPr id="233" name="Group 232"/>
                <p:cNvGrpSpPr/>
                <p:nvPr/>
              </p:nvGrpSpPr>
              <p:grpSpPr>
                <a:xfrm>
                  <a:off x="4721992" y="3073496"/>
                  <a:ext cx="866164" cy="631077"/>
                  <a:chOff x="2146300" y="552450"/>
                  <a:chExt cx="7896225" cy="5753100"/>
                </a:xfrm>
              </p:grpSpPr>
              <p:pic>
                <p:nvPicPr>
                  <p:cNvPr id="288" name="Picture 28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289" name="Rectangle 288"/>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234" name="Group 233"/>
                <p:cNvGrpSpPr/>
                <p:nvPr/>
              </p:nvGrpSpPr>
              <p:grpSpPr>
                <a:xfrm>
                  <a:off x="4721992" y="3762695"/>
                  <a:ext cx="866164" cy="631077"/>
                  <a:chOff x="2146300" y="552450"/>
                  <a:chExt cx="7896225" cy="5753100"/>
                </a:xfrm>
              </p:grpSpPr>
              <p:pic>
                <p:nvPicPr>
                  <p:cNvPr id="286" name="Picture 28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287" name="Rectangle 286"/>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235" name="Group 234"/>
                <p:cNvGrpSpPr/>
                <p:nvPr/>
              </p:nvGrpSpPr>
              <p:grpSpPr>
                <a:xfrm>
                  <a:off x="4721992" y="4451895"/>
                  <a:ext cx="866164" cy="631077"/>
                  <a:chOff x="2146300" y="552450"/>
                  <a:chExt cx="7896225" cy="5753100"/>
                </a:xfrm>
              </p:grpSpPr>
              <p:pic>
                <p:nvPicPr>
                  <p:cNvPr id="284" name="Picture 28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285" name="Rectangle 284"/>
                  <p:cNvSpPr/>
                  <p:nvPr/>
                </p:nvSpPr>
                <p:spPr bwMode="auto">
                  <a:xfrm>
                    <a:off x="2271251" y="1651097"/>
                    <a:ext cx="7659329" cy="4484232"/>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236" name="Group 235"/>
                <p:cNvGrpSpPr/>
                <p:nvPr/>
              </p:nvGrpSpPr>
              <p:grpSpPr>
                <a:xfrm>
                  <a:off x="3760131" y="3073496"/>
                  <a:ext cx="866164" cy="631077"/>
                  <a:chOff x="2146300" y="552450"/>
                  <a:chExt cx="7896225" cy="5753100"/>
                </a:xfrm>
              </p:grpSpPr>
              <p:pic>
                <p:nvPicPr>
                  <p:cNvPr id="282" name="Picture 28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283" name="Rectangle 282"/>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237" name="Group 236"/>
                <p:cNvGrpSpPr/>
                <p:nvPr/>
              </p:nvGrpSpPr>
              <p:grpSpPr>
                <a:xfrm>
                  <a:off x="3760131" y="3762695"/>
                  <a:ext cx="866164" cy="631077"/>
                  <a:chOff x="2146300" y="552450"/>
                  <a:chExt cx="7896225" cy="5753100"/>
                </a:xfrm>
              </p:grpSpPr>
              <p:pic>
                <p:nvPicPr>
                  <p:cNvPr id="280" name="Picture 27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281" name="Rectangle 280"/>
                  <p:cNvSpPr/>
                  <p:nvPr/>
                </p:nvSpPr>
                <p:spPr bwMode="auto">
                  <a:xfrm>
                    <a:off x="2271251" y="1651097"/>
                    <a:ext cx="7659329" cy="4484232"/>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238" name="Group 237"/>
                <p:cNvGrpSpPr/>
                <p:nvPr/>
              </p:nvGrpSpPr>
              <p:grpSpPr>
                <a:xfrm>
                  <a:off x="3760131" y="4451895"/>
                  <a:ext cx="866164" cy="631077"/>
                  <a:chOff x="2146300" y="552450"/>
                  <a:chExt cx="7896225" cy="5753100"/>
                </a:xfrm>
              </p:grpSpPr>
              <p:pic>
                <p:nvPicPr>
                  <p:cNvPr id="278" name="Picture 27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279" name="Rectangle 278"/>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239" name="Group 238"/>
                <p:cNvGrpSpPr/>
                <p:nvPr/>
              </p:nvGrpSpPr>
              <p:grpSpPr>
                <a:xfrm>
                  <a:off x="2798270" y="3073496"/>
                  <a:ext cx="866164" cy="631077"/>
                  <a:chOff x="2146300" y="552450"/>
                  <a:chExt cx="7896225" cy="5753100"/>
                </a:xfrm>
              </p:grpSpPr>
              <p:pic>
                <p:nvPicPr>
                  <p:cNvPr id="276" name="Picture 27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277" name="Rectangle 276"/>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240" name="Group 239"/>
                <p:cNvGrpSpPr/>
                <p:nvPr/>
              </p:nvGrpSpPr>
              <p:grpSpPr>
                <a:xfrm>
                  <a:off x="2798270" y="3762695"/>
                  <a:ext cx="866164" cy="631077"/>
                  <a:chOff x="2146300" y="552450"/>
                  <a:chExt cx="7896225" cy="5753100"/>
                </a:xfrm>
              </p:grpSpPr>
              <p:pic>
                <p:nvPicPr>
                  <p:cNvPr id="274" name="Picture 27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275" name="Rectangle 274"/>
                  <p:cNvSpPr/>
                  <p:nvPr/>
                </p:nvSpPr>
                <p:spPr bwMode="auto">
                  <a:xfrm>
                    <a:off x="2271251" y="1651097"/>
                    <a:ext cx="7659329" cy="4484232"/>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241" name="Group 240"/>
                <p:cNvGrpSpPr/>
                <p:nvPr/>
              </p:nvGrpSpPr>
              <p:grpSpPr>
                <a:xfrm>
                  <a:off x="2798270" y="4451895"/>
                  <a:ext cx="866164" cy="631077"/>
                  <a:chOff x="2146300" y="552450"/>
                  <a:chExt cx="7896225" cy="5753100"/>
                </a:xfrm>
              </p:grpSpPr>
              <p:pic>
                <p:nvPicPr>
                  <p:cNvPr id="272" name="Picture 27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273" name="Rectangle 272"/>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242" name="Group 241"/>
                <p:cNvGrpSpPr/>
                <p:nvPr/>
              </p:nvGrpSpPr>
              <p:grpSpPr>
                <a:xfrm>
                  <a:off x="1836409" y="3073496"/>
                  <a:ext cx="866164" cy="631077"/>
                  <a:chOff x="2146300" y="552450"/>
                  <a:chExt cx="7896225" cy="5753100"/>
                </a:xfrm>
              </p:grpSpPr>
              <p:pic>
                <p:nvPicPr>
                  <p:cNvPr id="270" name="Picture 26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a:solidFill>
                    <a:srgbClr val="FFC000"/>
                  </a:solidFill>
                  <a:ln>
                    <a:noFill/>
                    <a:headEnd type="none" w="med" len="med"/>
                    <a:tailEnd type="none" w="med" len="med"/>
                  </a:ln>
                  <a:effectLst/>
                </p:spPr>
              </p:pic>
              <p:sp>
                <p:nvSpPr>
                  <p:cNvPr id="271" name="Rectangle 270"/>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243" name="Group 242"/>
                <p:cNvGrpSpPr/>
                <p:nvPr/>
              </p:nvGrpSpPr>
              <p:grpSpPr>
                <a:xfrm>
                  <a:off x="1836409" y="3762695"/>
                  <a:ext cx="866164" cy="631077"/>
                  <a:chOff x="2146300" y="552450"/>
                  <a:chExt cx="7896225" cy="5753100"/>
                </a:xfrm>
              </p:grpSpPr>
              <p:pic>
                <p:nvPicPr>
                  <p:cNvPr id="268" name="Picture 26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a:solidFill>
                    <a:srgbClr val="FFC000"/>
                  </a:solidFill>
                  <a:ln>
                    <a:noFill/>
                    <a:headEnd type="none" w="med" len="med"/>
                    <a:tailEnd type="none" w="med" len="med"/>
                  </a:ln>
                  <a:effectLst/>
                </p:spPr>
              </p:pic>
              <p:sp>
                <p:nvSpPr>
                  <p:cNvPr id="269" name="Rectangle 268"/>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244" name="Group 243"/>
                <p:cNvGrpSpPr/>
                <p:nvPr/>
              </p:nvGrpSpPr>
              <p:grpSpPr>
                <a:xfrm>
                  <a:off x="1836409" y="4451895"/>
                  <a:ext cx="866164" cy="631077"/>
                  <a:chOff x="2146300" y="552450"/>
                  <a:chExt cx="7896225" cy="5753100"/>
                </a:xfrm>
              </p:grpSpPr>
              <p:pic>
                <p:nvPicPr>
                  <p:cNvPr id="266" name="Picture 26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a:solidFill>
                    <a:srgbClr val="FFC000"/>
                  </a:solidFill>
                  <a:ln>
                    <a:noFill/>
                    <a:headEnd type="none" w="med" len="med"/>
                    <a:tailEnd type="none" w="med" len="med"/>
                  </a:ln>
                  <a:effectLst/>
                </p:spPr>
              </p:pic>
              <p:sp>
                <p:nvSpPr>
                  <p:cNvPr id="267" name="Rectangle 266"/>
                  <p:cNvSpPr/>
                  <p:nvPr/>
                </p:nvSpPr>
                <p:spPr bwMode="auto">
                  <a:xfrm>
                    <a:off x="2271251" y="1651097"/>
                    <a:ext cx="7659329" cy="4484232"/>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245" name="Group 244"/>
                <p:cNvGrpSpPr/>
                <p:nvPr/>
              </p:nvGrpSpPr>
              <p:grpSpPr>
                <a:xfrm>
                  <a:off x="874548" y="3073496"/>
                  <a:ext cx="866164" cy="631077"/>
                  <a:chOff x="2146300" y="552450"/>
                  <a:chExt cx="7896225" cy="5753100"/>
                </a:xfrm>
              </p:grpSpPr>
              <p:pic>
                <p:nvPicPr>
                  <p:cNvPr id="264" name="Picture 26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265" name="Rectangle 264"/>
                  <p:cNvSpPr/>
                  <p:nvPr/>
                </p:nvSpPr>
                <p:spPr bwMode="auto">
                  <a:xfrm>
                    <a:off x="2271251" y="1651097"/>
                    <a:ext cx="7659329" cy="4484232"/>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246" name="Group 245"/>
                <p:cNvGrpSpPr/>
                <p:nvPr/>
              </p:nvGrpSpPr>
              <p:grpSpPr>
                <a:xfrm>
                  <a:off x="874548" y="3762695"/>
                  <a:ext cx="866164" cy="631077"/>
                  <a:chOff x="2146300" y="552450"/>
                  <a:chExt cx="7896225" cy="5753100"/>
                </a:xfrm>
              </p:grpSpPr>
              <p:pic>
                <p:nvPicPr>
                  <p:cNvPr id="262" name="Picture 26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263" name="Rectangle 262"/>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247" name="Group 246"/>
                <p:cNvGrpSpPr/>
                <p:nvPr/>
              </p:nvGrpSpPr>
              <p:grpSpPr>
                <a:xfrm>
                  <a:off x="874548" y="4451895"/>
                  <a:ext cx="866164" cy="631077"/>
                  <a:chOff x="2146300" y="552450"/>
                  <a:chExt cx="7896225" cy="5753100"/>
                </a:xfrm>
              </p:grpSpPr>
              <p:pic>
                <p:nvPicPr>
                  <p:cNvPr id="260" name="Picture 25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261" name="Rectangle 260"/>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248" name="Group 247"/>
                <p:cNvGrpSpPr/>
                <p:nvPr/>
              </p:nvGrpSpPr>
              <p:grpSpPr>
                <a:xfrm>
                  <a:off x="-1" y="3073496"/>
                  <a:ext cx="778852" cy="631077"/>
                  <a:chOff x="2942264" y="552450"/>
                  <a:chExt cx="7100261" cy="5753100"/>
                </a:xfrm>
              </p:grpSpPr>
              <p:pic>
                <p:nvPicPr>
                  <p:cNvPr id="258" name="Picture 257"/>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2942264" y="552450"/>
                    <a:ext cx="7100261" cy="5753100"/>
                  </a:xfrm>
                  <a:prstGeom prst="rect">
                    <a:avLst/>
                  </a:prstGeom>
                </p:spPr>
              </p:pic>
              <p:sp>
                <p:nvSpPr>
                  <p:cNvPr id="259" name="Rectangle 258"/>
                  <p:cNvSpPr/>
                  <p:nvPr/>
                </p:nvSpPr>
                <p:spPr bwMode="auto">
                  <a:xfrm>
                    <a:off x="2942266" y="1651094"/>
                    <a:ext cx="6988310" cy="4484236"/>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249" name="Group 248"/>
                <p:cNvGrpSpPr/>
                <p:nvPr/>
              </p:nvGrpSpPr>
              <p:grpSpPr>
                <a:xfrm>
                  <a:off x="-1" y="3762695"/>
                  <a:ext cx="778852" cy="631077"/>
                  <a:chOff x="2942264" y="552450"/>
                  <a:chExt cx="7100261" cy="5753100"/>
                </a:xfrm>
              </p:grpSpPr>
              <p:pic>
                <p:nvPicPr>
                  <p:cNvPr id="256" name="Picture 255"/>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2942264" y="552450"/>
                    <a:ext cx="7100261" cy="5753100"/>
                  </a:xfrm>
                  <a:prstGeom prst="rect">
                    <a:avLst/>
                  </a:prstGeom>
                </p:spPr>
              </p:pic>
              <p:sp>
                <p:nvSpPr>
                  <p:cNvPr id="257" name="Rectangle 256"/>
                  <p:cNvSpPr/>
                  <p:nvPr/>
                </p:nvSpPr>
                <p:spPr bwMode="auto">
                  <a:xfrm>
                    <a:off x="2942266" y="1651094"/>
                    <a:ext cx="6988301" cy="4484236"/>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250" name="Group 249"/>
                <p:cNvGrpSpPr/>
                <p:nvPr/>
              </p:nvGrpSpPr>
              <p:grpSpPr>
                <a:xfrm>
                  <a:off x="-1" y="4451895"/>
                  <a:ext cx="778852" cy="631077"/>
                  <a:chOff x="2942264" y="552450"/>
                  <a:chExt cx="7100261" cy="5753100"/>
                </a:xfrm>
              </p:grpSpPr>
              <p:pic>
                <p:nvPicPr>
                  <p:cNvPr id="254" name="Picture 253"/>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2942264" y="552450"/>
                    <a:ext cx="7100261" cy="5753100"/>
                  </a:xfrm>
                  <a:prstGeom prst="rect">
                    <a:avLst/>
                  </a:prstGeom>
                </p:spPr>
              </p:pic>
              <p:sp>
                <p:nvSpPr>
                  <p:cNvPr id="255" name="Rectangle 254"/>
                  <p:cNvSpPr/>
                  <p:nvPr/>
                </p:nvSpPr>
                <p:spPr bwMode="auto">
                  <a:xfrm>
                    <a:off x="2942266" y="1651094"/>
                    <a:ext cx="6988310" cy="4484236"/>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grpSp>
        <p:grpSp>
          <p:nvGrpSpPr>
            <p:cNvPr id="299" name="Group 298"/>
            <p:cNvGrpSpPr/>
            <p:nvPr/>
          </p:nvGrpSpPr>
          <p:grpSpPr>
            <a:xfrm>
              <a:off x="1850962" y="4536375"/>
              <a:ext cx="852458" cy="527785"/>
              <a:chOff x="3780607" y="3155943"/>
              <a:chExt cx="852458" cy="527785"/>
            </a:xfrm>
          </p:grpSpPr>
          <p:sp>
            <p:nvSpPr>
              <p:cNvPr id="300" name="Rectangle 299"/>
              <p:cNvSpPr/>
              <p:nvPr/>
            </p:nvSpPr>
            <p:spPr bwMode="auto">
              <a:xfrm>
                <a:off x="3780607" y="3191837"/>
                <a:ext cx="840178" cy="491891"/>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301" name="Rectangle 300"/>
              <p:cNvSpPr/>
              <p:nvPr/>
            </p:nvSpPr>
            <p:spPr bwMode="auto">
              <a:xfrm>
                <a:off x="3792887" y="3155943"/>
                <a:ext cx="840178" cy="49189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3200" dirty="0" smtClean="0">
                    <a:gradFill>
                      <a:gsLst>
                        <a:gs pos="0">
                          <a:srgbClr val="FFFFFF"/>
                        </a:gs>
                        <a:gs pos="100000">
                          <a:srgbClr val="FFFFFF"/>
                        </a:gs>
                      </a:gsLst>
                      <a:lin ang="5400000" scaled="0"/>
                    </a:gradFill>
                    <a:sym typeface="Wingdings" pitchFamily="2" charset="2"/>
                  </a:rPr>
                  <a:t>:-)</a:t>
                </a:r>
                <a:endParaRPr lang="en-US" sz="2800" dirty="0" smtClean="0">
                  <a:gradFill>
                    <a:gsLst>
                      <a:gs pos="0">
                        <a:srgbClr val="FFFFFF"/>
                      </a:gs>
                      <a:gs pos="100000">
                        <a:srgbClr val="FFFFFF"/>
                      </a:gs>
                    </a:gsLst>
                    <a:lin ang="5400000" scaled="0"/>
                  </a:gradFill>
                </a:endParaRPr>
              </a:p>
            </p:txBody>
          </p:sp>
        </p:grpSp>
      </p:grpSp>
      <p:grpSp>
        <p:nvGrpSpPr>
          <p:cNvPr id="10" name="Group 9"/>
          <p:cNvGrpSpPr/>
          <p:nvPr/>
        </p:nvGrpSpPr>
        <p:grpSpPr>
          <a:xfrm>
            <a:off x="-1" y="0"/>
            <a:ext cx="12180802" cy="983234"/>
            <a:chOff x="-1" y="0"/>
            <a:chExt cx="12180802" cy="983234"/>
          </a:xfrm>
        </p:grpSpPr>
        <p:sp>
          <p:nvSpPr>
            <p:cNvPr id="191" name="Rectangle 190"/>
            <p:cNvSpPr/>
            <p:nvPr/>
          </p:nvSpPr>
          <p:spPr bwMode="auto">
            <a:xfrm>
              <a:off x="-1" y="0"/>
              <a:ext cx="8587620" cy="98323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01" name="Rectangle 200"/>
            <p:cNvSpPr/>
            <p:nvPr/>
          </p:nvSpPr>
          <p:spPr bwMode="auto">
            <a:xfrm>
              <a:off x="8550971" y="0"/>
              <a:ext cx="2174417" cy="30000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11" name="Rectangle 210"/>
            <p:cNvSpPr/>
            <p:nvPr/>
          </p:nvSpPr>
          <p:spPr bwMode="auto">
            <a:xfrm>
              <a:off x="10677244" y="0"/>
              <a:ext cx="1503557" cy="98323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88" name="Group 87"/>
          <p:cNvGrpSpPr/>
          <p:nvPr/>
        </p:nvGrpSpPr>
        <p:grpSpPr>
          <a:xfrm>
            <a:off x="3031844" y="1293202"/>
            <a:ext cx="7645400" cy="914096"/>
            <a:chOff x="3031844" y="1170370"/>
            <a:chExt cx="7645400" cy="914096"/>
          </a:xfrm>
        </p:grpSpPr>
        <p:grpSp>
          <p:nvGrpSpPr>
            <p:cNvPr id="20" name="Group 19"/>
            <p:cNvGrpSpPr/>
            <p:nvPr/>
          </p:nvGrpSpPr>
          <p:grpSpPr>
            <a:xfrm>
              <a:off x="3031844" y="1170370"/>
              <a:ext cx="7645400" cy="914096"/>
              <a:chOff x="2540230" y="5754872"/>
              <a:chExt cx="7645400" cy="914096"/>
            </a:xfrm>
          </p:grpSpPr>
          <p:sp>
            <p:nvSpPr>
              <p:cNvPr id="21" name="Rectangle 20"/>
              <p:cNvSpPr/>
              <p:nvPr/>
            </p:nvSpPr>
            <p:spPr bwMode="auto">
              <a:xfrm>
                <a:off x="2540230" y="6093147"/>
                <a:ext cx="6654800" cy="262467"/>
              </a:xfrm>
              <a:prstGeom prst="rect">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2" name="TextBox 21"/>
              <p:cNvSpPr txBox="1"/>
              <p:nvPr/>
            </p:nvSpPr>
            <p:spPr>
              <a:xfrm>
                <a:off x="9195030" y="5754872"/>
                <a:ext cx="990600" cy="914096"/>
              </a:xfrm>
              <a:prstGeom prst="rect">
                <a:avLst/>
              </a:prstGeom>
              <a:noFill/>
            </p:spPr>
            <p:txBody>
              <a:bodyPr wrap="square" lIns="0" tIns="0" rIns="0" bIns="0" rtlCol="0">
                <a:spAutoFit/>
              </a:bodyPr>
              <a:lstStyle/>
              <a:p>
                <a:pPr algn="ctr" defTabSz="1218987">
                  <a:lnSpc>
                    <a:spcPct val="90000"/>
                  </a:lnSpc>
                  <a:spcBef>
                    <a:spcPct val="20000"/>
                  </a:spcBef>
                  <a:buSzPct val="80000"/>
                </a:pPr>
                <a:r>
                  <a:rPr lang="en-US" sz="6600" dirty="0">
                    <a:solidFill>
                      <a:schemeClr val="tx1">
                        <a:alpha val="99000"/>
                      </a:schemeClr>
                    </a:solidFill>
                    <a:latin typeface="Segoe UI Light" pitchFamily="34" charset="0"/>
                  </a:rPr>
                  <a:t>1</a:t>
                </a:r>
              </a:p>
            </p:txBody>
          </p:sp>
          <p:sp>
            <p:nvSpPr>
              <p:cNvPr id="23" name="Rectangle 22"/>
              <p:cNvSpPr/>
              <p:nvPr/>
            </p:nvSpPr>
            <p:spPr bwMode="auto">
              <a:xfrm>
                <a:off x="2543998" y="6093146"/>
                <a:ext cx="750100" cy="262468"/>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sp>
          <p:nvSpPr>
            <p:cNvPr id="24" name="Rectangle 23"/>
            <p:cNvSpPr/>
            <p:nvPr/>
          </p:nvSpPr>
          <p:spPr bwMode="auto">
            <a:xfrm>
              <a:off x="3760131" y="1363080"/>
              <a:ext cx="135293" cy="52867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grpSp>
      <p:sp>
        <p:nvSpPr>
          <p:cNvPr id="129" name="Title 1"/>
          <p:cNvSpPr txBox="1">
            <a:spLocks/>
          </p:cNvSpPr>
          <p:nvPr/>
        </p:nvSpPr>
        <p:spPr>
          <a:xfrm>
            <a:off x="6866207" y="473075"/>
            <a:ext cx="1589530" cy="443198"/>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lgn="ctr">
              <a:tabLst>
                <a:tab pos="1089025" algn="l"/>
              </a:tabLst>
            </a:pPr>
            <a:r>
              <a:rPr lang="en-US" sz="3200" dirty="0" smtClean="0">
                <a:solidFill>
                  <a:srgbClr val="FFFFFF">
                    <a:alpha val="99000"/>
                  </a:srgbClr>
                </a:solidFill>
              </a:rPr>
              <a:t>shared</a:t>
            </a:r>
            <a:endParaRPr lang="en-US" sz="3200" dirty="0">
              <a:solidFill>
                <a:srgbClr val="FFFFFF">
                  <a:alpha val="99000"/>
                </a:srgbClr>
              </a:solidFill>
            </a:endParaRPr>
          </a:p>
        </p:txBody>
      </p:sp>
      <p:sp>
        <p:nvSpPr>
          <p:cNvPr id="130" name="Title 1"/>
          <p:cNvSpPr txBox="1">
            <a:spLocks/>
          </p:cNvSpPr>
          <p:nvPr/>
        </p:nvSpPr>
        <p:spPr>
          <a:xfrm>
            <a:off x="8681891" y="453411"/>
            <a:ext cx="1838633" cy="443198"/>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lgn="ctr">
              <a:tabLst>
                <a:tab pos="1089025" algn="l"/>
              </a:tabLst>
            </a:pPr>
            <a:r>
              <a:rPr lang="en-US" sz="3200" dirty="0" smtClean="0">
                <a:solidFill>
                  <a:srgbClr val="00AEEF">
                    <a:alpha val="99000"/>
                  </a:srgbClr>
                </a:solidFill>
              </a:rPr>
              <a:t>reserved</a:t>
            </a:r>
            <a:endParaRPr lang="en-US" sz="3200" dirty="0">
              <a:solidFill>
                <a:srgbClr val="00AEEF">
                  <a:alpha val="99000"/>
                </a:srgbClr>
              </a:solidFill>
            </a:endParaRPr>
          </a:p>
        </p:txBody>
      </p:sp>
      <p:cxnSp>
        <p:nvCxnSpPr>
          <p:cNvPr id="131" name="Straight Connector 130"/>
          <p:cNvCxnSpPr/>
          <p:nvPr/>
        </p:nvCxnSpPr>
        <p:spPr>
          <a:xfrm flipV="1">
            <a:off x="8587619" y="300008"/>
            <a:ext cx="0" cy="683226"/>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p:nvCxnSpPr>
        <p:spPr>
          <a:xfrm>
            <a:off x="8587619" y="300008"/>
            <a:ext cx="2089625" cy="0"/>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a:xfrm>
            <a:off x="10677244" y="300008"/>
            <a:ext cx="0" cy="683225"/>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a:xfrm>
            <a:off x="10677244" y="983233"/>
            <a:ext cx="1511581" cy="0"/>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a:off x="0" y="983233"/>
            <a:ext cx="8587619" cy="0"/>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136" name="Group 135"/>
          <p:cNvGrpSpPr/>
          <p:nvPr/>
        </p:nvGrpSpPr>
        <p:grpSpPr>
          <a:xfrm>
            <a:off x="6128924" y="2633150"/>
            <a:ext cx="2372247" cy="2928764"/>
            <a:chOff x="4888659" y="2633150"/>
            <a:chExt cx="2372247" cy="2928764"/>
          </a:xfrm>
        </p:grpSpPr>
        <p:sp>
          <p:nvSpPr>
            <p:cNvPr id="137" name="Isosceles Triangle 26"/>
            <p:cNvSpPr/>
            <p:nvPr/>
          </p:nvSpPr>
          <p:spPr bwMode="auto">
            <a:xfrm rot="5400000" flipV="1">
              <a:off x="4610401" y="2911408"/>
              <a:ext cx="2928764" cy="2372247"/>
            </a:xfrm>
            <a:custGeom>
              <a:avLst/>
              <a:gdLst/>
              <a:ahLst/>
              <a:cxnLst/>
              <a:rect l="l" t="t" r="r" b="b"/>
              <a:pathLst>
                <a:path w="3115842" h="2172929">
                  <a:moveTo>
                    <a:pt x="0" y="126182"/>
                  </a:moveTo>
                  <a:lnTo>
                    <a:pt x="0" y="2046747"/>
                  </a:lnTo>
                  <a:cubicBezTo>
                    <a:pt x="0" y="2116435"/>
                    <a:pt x="56494" y="2172929"/>
                    <a:pt x="126182" y="2172929"/>
                  </a:cubicBezTo>
                  <a:lnTo>
                    <a:pt x="2676011" y="2172929"/>
                  </a:lnTo>
                  <a:cubicBezTo>
                    <a:pt x="2745699" y="2172929"/>
                    <a:pt x="2802193" y="2116435"/>
                    <a:pt x="2802193" y="2046747"/>
                  </a:cubicBezTo>
                  <a:lnTo>
                    <a:pt x="2802193" y="612286"/>
                  </a:lnTo>
                  <a:lnTo>
                    <a:pt x="3115842" y="612286"/>
                  </a:lnTo>
                  <a:lnTo>
                    <a:pt x="2802193" y="343044"/>
                  </a:lnTo>
                  <a:lnTo>
                    <a:pt x="2802193" y="126182"/>
                  </a:lnTo>
                  <a:cubicBezTo>
                    <a:pt x="2802193" y="56494"/>
                    <a:pt x="2745699" y="0"/>
                    <a:pt x="2676011" y="0"/>
                  </a:cubicBezTo>
                  <a:lnTo>
                    <a:pt x="126182" y="0"/>
                  </a:lnTo>
                  <a:cubicBezTo>
                    <a:pt x="56494" y="0"/>
                    <a:pt x="0" y="56494"/>
                    <a:pt x="0" y="126182"/>
                  </a:cubicBezTo>
                  <a:close/>
                </a:path>
              </a:pathLst>
            </a:cu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8" name="TextBox 137"/>
            <p:cNvSpPr txBox="1"/>
            <p:nvPr/>
          </p:nvSpPr>
          <p:spPr>
            <a:xfrm>
              <a:off x="5014374" y="2791511"/>
              <a:ext cx="2047163" cy="221599"/>
            </a:xfrm>
            <a:prstGeom prst="rect">
              <a:avLst/>
            </a:prstGeom>
            <a:noFill/>
          </p:spPr>
          <p:txBody>
            <a:bodyPr wrap="none" lIns="0" tIns="0" rIns="0" bIns="0" rtlCol="0">
              <a:spAutoFit/>
            </a:bodyPr>
            <a:lstStyle/>
            <a:p>
              <a:pPr defTabSz="1218987">
                <a:lnSpc>
                  <a:spcPct val="90000"/>
                </a:lnSpc>
                <a:spcBef>
                  <a:spcPct val="20000"/>
                </a:spcBef>
                <a:buSzPct val="80000"/>
              </a:pPr>
              <a:r>
                <a:rPr lang="en-US" sz="1600" b="1" cap="all" dirty="0">
                  <a:solidFill>
                    <a:schemeClr val="bg1">
                      <a:alpha val="99000"/>
                    </a:schemeClr>
                  </a:solidFill>
                </a:rPr>
                <a:t>RESERVED instance</a:t>
              </a:r>
            </a:p>
          </p:txBody>
        </p:sp>
      </p:grpSp>
      <p:sp>
        <p:nvSpPr>
          <p:cNvPr id="4" name="Rectangle 3"/>
          <p:cNvSpPr/>
          <p:nvPr/>
        </p:nvSpPr>
        <p:spPr bwMode="auto">
          <a:xfrm>
            <a:off x="8587619" y="300008"/>
            <a:ext cx="2089625" cy="7670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nvGrpSpPr>
          <p:cNvPr id="144" name="Group 143"/>
          <p:cNvGrpSpPr/>
          <p:nvPr/>
        </p:nvGrpSpPr>
        <p:grpSpPr>
          <a:xfrm>
            <a:off x="6234821" y="3291434"/>
            <a:ext cx="2160454" cy="1572958"/>
            <a:chOff x="5633504" y="3707933"/>
            <a:chExt cx="866164" cy="631077"/>
          </a:xfrm>
        </p:grpSpPr>
        <p:grpSp>
          <p:nvGrpSpPr>
            <p:cNvPr id="145" name="Group 144"/>
            <p:cNvGrpSpPr/>
            <p:nvPr/>
          </p:nvGrpSpPr>
          <p:grpSpPr>
            <a:xfrm>
              <a:off x="5633504" y="3707933"/>
              <a:ext cx="866164" cy="631077"/>
              <a:chOff x="2146305" y="552450"/>
              <a:chExt cx="7896221" cy="5753100"/>
            </a:xfrm>
          </p:grpSpPr>
          <p:pic>
            <p:nvPicPr>
              <p:cNvPr id="147" name="Picture 14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146305" y="552450"/>
                <a:ext cx="7896221" cy="5753100"/>
              </a:xfrm>
              <a:prstGeom prst="rect">
                <a:avLst/>
              </a:prstGeom>
            </p:spPr>
          </p:pic>
          <p:sp>
            <p:nvSpPr>
              <p:cNvPr id="148" name="Rectangle 147"/>
              <p:cNvSpPr/>
              <p:nvPr/>
            </p:nvSpPr>
            <p:spPr bwMode="auto">
              <a:xfrm>
                <a:off x="2271255" y="1651098"/>
                <a:ext cx="7659329" cy="4484231"/>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sp>
          <p:nvSpPr>
            <p:cNvPr id="146" name="Rectangle 145"/>
            <p:cNvSpPr/>
            <p:nvPr/>
          </p:nvSpPr>
          <p:spPr bwMode="auto">
            <a:xfrm>
              <a:off x="5659490" y="3789650"/>
              <a:ext cx="840178" cy="49189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5400" dirty="0" smtClean="0">
                  <a:gradFill>
                    <a:gsLst>
                      <a:gs pos="0">
                        <a:srgbClr val="FFFFFF"/>
                      </a:gs>
                      <a:gs pos="100000">
                        <a:srgbClr val="FFFFFF"/>
                      </a:gs>
                    </a:gsLst>
                    <a:lin ang="5400000" scaled="0"/>
                  </a:gradFill>
                  <a:sym typeface="Wingdings" pitchFamily="2" charset="2"/>
                </a:rPr>
                <a:t>:-)</a:t>
              </a:r>
              <a:endParaRPr lang="en-US" sz="4800" dirty="0" smtClean="0">
                <a:gradFill>
                  <a:gsLst>
                    <a:gs pos="0">
                      <a:srgbClr val="FFFFFF"/>
                    </a:gs>
                    <a:gs pos="100000">
                      <a:srgbClr val="FFFFFF"/>
                    </a:gs>
                  </a:gsLst>
                  <a:lin ang="5400000" scaled="0"/>
                </a:gradFill>
              </a:endParaRPr>
            </a:p>
          </p:txBody>
        </p:sp>
      </p:grpSp>
      <p:grpSp>
        <p:nvGrpSpPr>
          <p:cNvPr id="305" name="Group 304"/>
          <p:cNvGrpSpPr/>
          <p:nvPr/>
        </p:nvGrpSpPr>
        <p:grpSpPr>
          <a:xfrm>
            <a:off x="3759726" y="3762623"/>
            <a:ext cx="866164" cy="631078"/>
            <a:chOff x="5633504" y="3707933"/>
            <a:chExt cx="866164" cy="631078"/>
          </a:xfrm>
        </p:grpSpPr>
        <p:grpSp>
          <p:nvGrpSpPr>
            <p:cNvPr id="306" name="Group 305"/>
            <p:cNvGrpSpPr/>
            <p:nvPr/>
          </p:nvGrpSpPr>
          <p:grpSpPr>
            <a:xfrm>
              <a:off x="5633504" y="3707933"/>
              <a:ext cx="866164" cy="631078"/>
              <a:chOff x="2146300" y="552450"/>
              <a:chExt cx="7896225" cy="5753100"/>
            </a:xfrm>
          </p:grpSpPr>
          <p:pic>
            <p:nvPicPr>
              <p:cNvPr id="308" name="Picture 30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309" name="Rectangle 308"/>
              <p:cNvSpPr/>
              <p:nvPr/>
            </p:nvSpPr>
            <p:spPr bwMode="auto">
              <a:xfrm>
                <a:off x="2271251" y="1651097"/>
                <a:ext cx="7659329" cy="4484232"/>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sp>
          <p:nvSpPr>
            <p:cNvPr id="307" name="Rectangle 306"/>
            <p:cNvSpPr/>
            <p:nvPr/>
          </p:nvSpPr>
          <p:spPr bwMode="auto">
            <a:xfrm>
              <a:off x="5659490" y="3789650"/>
              <a:ext cx="840178" cy="49189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3200" dirty="0" smtClean="0">
                  <a:gradFill>
                    <a:gsLst>
                      <a:gs pos="0">
                        <a:srgbClr val="FFFFFF"/>
                      </a:gs>
                      <a:gs pos="100000">
                        <a:srgbClr val="FFFFFF"/>
                      </a:gs>
                    </a:gsLst>
                    <a:lin ang="5400000" scaled="0"/>
                  </a:gradFill>
                  <a:sym typeface="Wingdings" pitchFamily="2" charset="2"/>
                </a:rPr>
                <a:t>:-)</a:t>
              </a:r>
              <a:endParaRPr lang="en-US" sz="2800" dirty="0" smtClean="0">
                <a:gradFill>
                  <a:gsLst>
                    <a:gs pos="0">
                      <a:srgbClr val="FFFFFF"/>
                    </a:gs>
                    <a:gs pos="100000">
                      <a:srgbClr val="FFFFFF"/>
                    </a:gs>
                  </a:gsLst>
                  <a:lin ang="5400000" scaled="0"/>
                </a:gradFill>
              </a:endParaRPr>
            </a:p>
          </p:txBody>
        </p:sp>
      </p:grpSp>
      <p:grpSp>
        <p:nvGrpSpPr>
          <p:cNvPr id="310" name="Group 309"/>
          <p:cNvGrpSpPr/>
          <p:nvPr/>
        </p:nvGrpSpPr>
        <p:grpSpPr>
          <a:xfrm>
            <a:off x="3031844" y="1293202"/>
            <a:ext cx="7645400" cy="914096"/>
            <a:chOff x="3031844" y="1170370"/>
            <a:chExt cx="7645400" cy="914096"/>
          </a:xfrm>
        </p:grpSpPr>
        <p:grpSp>
          <p:nvGrpSpPr>
            <p:cNvPr id="314" name="Group 313"/>
            <p:cNvGrpSpPr/>
            <p:nvPr/>
          </p:nvGrpSpPr>
          <p:grpSpPr>
            <a:xfrm>
              <a:off x="3031844" y="1170370"/>
              <a:ext cx="7645400" cy="914096"/>
              <a:chOff x="2540230" y="5754872"/>
              <a:chExt cx="7645400" cy="914096"/>
            </a:xfrm>
          </p:grpSpPr>
          <p:sp>
            <p:nvSpPr>
              <p:cNvPr id="315" name="Rectangle 314"/>
              <p:cNvSpPr/>
              <p:nvPr/>
            </p:nvSpPr>
            <p:spPr bwMode="auto">
              <a:xfrm>
                <a:off x="2540230" y="6093147"/>
                <a:ext cx="6654800" cy="262467"/>
              </a:xfrm>
              <a:prstGeom prst="rect">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316" name="TextBox 315"/>
              <p:cNvSpPr txBox="1"/>
              <p:nvPr/>
            </p:nvSpPr>
            <p:spPr>
              <a:xfrm>
                <a:off x="9195030" y="5754872"/>
                <a:ext cx="990600" cy="914096"/>
              </a:xfrm>
              <a:prstGeom prst="rect">
                <a:avLst/>
              </a:prstGeom>
              <a:noFill/>
            </p:spPr>
            <p:txBody>
              <a:bodyPr wrap="square" lIns="0" tIns="0" rIns="0" bIns="0" rtlCol="0">
                <a:spAutoFit/>
              </a:bodyPr>
              <a:lstStyle/>
              <a:p>
                <a:pPr algn="ctr" defTabSz="1218987">
                  <a:lnSpc>
                    <a:spcPct val="90000"/>
                  </a:lnSpc>
                  <a:spcBef>
                    <a:spcPct val="20000"/>
                  </a:spcBef>
                  <a:buSzPct val="80000"/>
                </a:pPr>
                <a:r>
                  <a:rPr lang="en-US" sz="6600" dirty="0">
                    <a:solidFill>
                      <a:schemeClr val="tx1">
                        <a:alpha val="99000"/>
                      </a:schemeClr>
                    </a:solidFill>
                    <a:latin typeface="Segoe UI Light" pitchFamily="34" charset="0"/>
                  </a:rPr>
                  <a:t>0</a:t>
                </a:r>
              </a:p>
            </p:txBody>
          </p:sp>
          <p:sp>
            <p:nvSpPr>
              <p:cNvPr id="317" name="Rectangle 316"/>
              <p:cNvSpPr/>
              <p:nvPr/>
            </p:nvSpPr>
            <p:spPr bwMode="auto">
              <a:xfrm>
                <a:off x="2543998" y="6093146"/>
                <a:ext cx="264591" cy="262468"/>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sp>
          <p:nvSpPr>
            <p:cNvPr id="312" name="Rectangle 311"/>
            <p:cNvSpPr/>
            <p:nvPr/>
          </p:nvSpPr>
          <p:spPr bwMode="auto">
            <a:xfrm>
              <a:off x="3164910" y="1363080"/>
              <a:ext cx="135293" cy="52867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grpSp>
      <p:sp>
        <p:nvSpPr>
          <p:cNvPr id="125" name="Title 1"/>
          <p:cNvSpPr txBox="1">
            <a:spLocks/>
          </p:cNvSpPr>
          <p:nvPr/>
        </p:nvSpPr>
        <p:spPr>
          <a:xfrm>
            <a:off x="1222078" y="1533589"/>
            <a:ext cx="1589530" cy="443198"/>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lgn="r">
              <a:tabLst>
                <a:tab pos="1089025" algn="l"/>
              </a:tabLst>
            </a:pPr>
            <a:r>
              <a:rPr lang="en-US" sz="3200" dirty="0" smtClean="0">
                <a:solidFill>
                  <a:schemeClr val="tx1">
                    <a:alpha val="99000"/>
                  </a:schemeClr>
                </a:solidFill>
                <a:latin typeface="Segoe UI" pitchFamily="34" charset="0"/>
                <a:ea typeface="Segoe UI" pitchFamily="34" charset="0"/>
                <a:cs typeface="Segoe UI" pitchFamily="34" charset="0"/>
              </a:rPr>
              <a:t>reserved</a:t>
            </a:r>
            <a:endParaRPr lang="en-US" sz="3200" dirty="0">
              <a:solidFill>
                <a:schemeClr val="tx1">
                  <a:alpha val="99000"/>
                </a:schemeClr>
              </a:solidFill>
              <a:latin typeface="Segoe UI" pitchFamily="34" charset="0"/>
              <a:ea typeface="Segoe UI" pitchFamily="34" charset="0"/>
              <a:cs typeface="Segoe UI" pitchFamily="34" charset="0"/>
            </a:endParaRPr>
          </a:p>
        </p:txBody>
      </p:sp>
      <p:sp>
        <p:nvSpPr>
          <p:cNvPr id="5" name="Title 4"/>
          <p:cNvSpPr>
            <a:spLocks noGrp="1"/>
          </p:cNvSpPr>
          <p:nvPr>
            <p:ph type="title"/>
          </p:nvPr>
        </p:nvSpPr>
        <p:spPr>
          <a:xfrm>
            <a:off x="519112" y="228600"/>
            <a:ext cx="11149013" cy="747897"/>
          </a:xfrm>
        </p:spPr>
        <p:txBody>
          <a:bodyPr/>
          <a:lstStyle/>
          <a:p>
            <a:r>
              <a:rPr lang="en-US" dirty="0" smtClean="0">
                <a:solidFill>
                  <a:schemeClr val="bg1">
                    <a:alpha val="99000"/>
                  </a:schemeClr>
                </a:solidFill>
              </a:rPr>
              <a:t>Web </a:t>
            </a:r>
            <a:r>
              <a:rPr lang="en-US" dirty="0">
                <a:solidFill>
                  <a:schemeClr val="bg1">
                    <a:alpha val="99000"/>
                  </a:schemeClr>
                </a:solidFill>
              </a:rPr>
              <a:t>sites </a:t>
            </a:r>
          </a:p>
        </p:txBody>
      </p:sp>
      <p:grpSp>
        <p:nvGrpSpPr>
          <p:cNvPr id="121" name="Group 120"/>
          <p:cNvGrpSpPr/>
          <p:nvPr/>
        </p:nvGrpSpPr>
        <p:grpSpPr>
          <a:xfrm>
            <a:off x="-216815" y="5727773"/>
            <a:ext cx="12622489" cy="1046296"/>
            <a:chOff x="-5297672" y="5194194"/>
            <a:chExt cx="16604405" cy="1376362"/>
          </a:xfrm>
        </p:grpSpPr>
        <p:pic>
          <p:nvPicPr>
            <p:cNvPr id="122" name="Picture 2" descr="C:\Users\jonahs\Documents\Dropbox\Projects SCOTT\Azure Deck\Source Images\server-blue.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325557" y="5194194"/>
              <a:ext cx="3186112" cy="1376362"/>
            </a:xfrm>
            <a:prstGeom prst="roundRect">
              <a:avLst/>
            </a:prstGeom>
            <a:ln>
              <a:solidFill>
                <a:schemeClr val="bg2">
                  <a:lumMod val="75000"/>
                </a:schemeClr>
              </a:solidFill>
            </a:ln>
            <a:extLst>
              <a:ext uri="{909E8E84-426E-40DD-AFC4-6F175D3DCCD1}">
                <a14:hiddenFill xmlns:a14="http://schemas.microsoft.com/office/drawing/2010/main">
                  <a:solidFill>
                    <a:srgbClr val="FFFFFF"/>
                  </a:solidFill>
                </a14:hiddenFill>
              </a:ext>
            </a:extLst>
          </p:spPr>
        </p:pic>
        <p:pic>
          <p:nvPicPr>
            <p:cNvPr id="123" name="Picture 2" descr="C:\Users\jonahs\Documents\Dropbox\Projects SCOTT\Azure Deck\Source Images\server-blue.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049907" y="5194194"/>
              <a:ext cx="3186112" cy="1376362"/>
            </a:xfrm>
            <a:prstGeom prst="roundRect">
              <a:avLst/>
            </a:prstGeom>
            <a:ln>
              <a:solidFill>
                <a:schemeClr val="bg2">
                  <a:lumMod val="75000"/>
                </a:schemeClr>
              </a:solidFill>
            </a:ln>
            <a:extLst>
              <a:ext uri="{909E8E84-426E-40DD-AFC4-6F175D3DCCD1}">
                <a14:hiddenFill xmlns:a14="http://schemas.microsoft.com/office/drawing/2010/main">
                  <a:solidFill>
                    <a:srgbClr val="FFFFFF"/>
                  </a:solidFill>
                </a14:hiddenFill>
              </a:ext>
            </a:extLst>
          </p:spPr>
        </p:pic>
        <p:pic>
          <p:nvPicPr>
            <p:cNvPr id="124" name="Picture 2" descr="C:\Users\jonahs\Documents\Dropbox\Projects SCOTT\Azure Deck\Source Images\server-blue.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25744" y="5194194"/>
              <a:ext cx="3186112" cy="1376362"/>
            </a:xfrm>
            <a:prstGeom prst="roundRect">
              <a:avLst/>
            </a:prstGeom>
            <a:ln>
              <a:solidFill>
                <a:schemeClr val="bg2">
                  <a:lumMod val="75000"/>
                </a:schemeClr>
              </a:solidFill>
            </a:ln>
            <a:extLst>
              <a:ext uri="{909E8E84-426E-40DD-AFC4-6F175D3DCCD1}">
                <a14:hiddenFill xmlns:a14="http://schemas.microsoft.com/office/drawing/2010/main">
                  <a:solidFill>
                    <a:srgbClr val="FFFFFF"/>
                  </a:solidFill>
                </a14:hiddenFill>
              </a:ext>
            </a:extLst>
          </p:spPr>
        </p:pic>
        <p:pic>
          <p:nvPicPr>
            <p:cNvPr id="126" name="Picture 2" descr="C:\Users\jonahs\Documents\Dropbox\Projects SCOTT\Azure Deck\Source Images\server-blue.png"/>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1043"/>
            <a:stretch/>
          </p:blipFill>
          <p:spPr bwMode="auto">
            <a:xfrm>
              <a:off x="-3534589" y="5194194"/>
              <a:ext cx="3219309" cy="1376362"/>
            </a:xfrm>
            <a:prstGeom prst="roundRect">
              <a:avLst/>
            </a:prstGeom>
            <a:ln>
              <a:solidFill>
                <a:schemeClr val="bg2">
                  <a:lumMod val="75000"/>
                </a:schemeClr>
              </a:solidFill>
            </a:ln>
            <a:extLst>
              <a:ext uri="{909E8E84-426E-40DD-AFC4-6F175D3DCCD1}">
                <a14:hiddenFill xmlns:a14="http://schemas.microsoft.com/office/drawing/2010/main">
                  <a:solidFill>
                    <a:srgbClr val="FFFFFF"/>
                  </a:solidFill>
                </a14:hiddenFill>
              </a:ext>
            </a:extLst>
          </p:spPr>
        </p:pic>
        <p:pic>
          <p:nvPicPr>
            <p:cNvPr id="127" name="Picture 2" descr="C:\Users\jonahs\Documents\Dropbox\Projects SCOTT\Azure Deck\Source Images\server-blue.png"/>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a:stretch/>
          </p:blipFill>
          <p:spPr bwMode="auto">
            <a:xfrm>
              <a:off x="-5297672" y="5194194"/>
              <a:ext cx="1732619" cy="1376362"/>
            </a:xfrm>
            <a:prstGeom prst="roundRect">
              <a:avLst/>
            </a:prstGeom>
            <a:ln>
              <a:solidFill>
                <a:schemeClr val="bg2">
                  <a:lumMod val="75000"/>
                </a:schemeClr>
              </a:solidFill>
            </a:ln>
            <a:extLst/>
          </p:spPr>
        </p:pic>
        <p:pic>
          <p:nvPicPr>
            <p:cNvPr id="128" name="Picture 2" descr="C:\Users\jonahs\Documents\Dropbox\Projects SCOTT\Azure Deck\Source Images\server-blue.png"/>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966"/>
            <a:stretch/>
          </p:blipFill>
          <p:spPr bwMode="auto">
            <a:xfrm>
              <a:off x="9571520" y="5194194"/>
              <a:ext cx="1735213" cy="1376362"/>
            </a:xfrm>
            <a:prstGeom prst="roundRect">
              <a:avLst/>
            </a:prstGeom>
            <a:ln>
              <a:solidFill>
                <a:schemeClr val="bg2">
                  <a:lumMod val="75000"/>
                </a:schemeClr>
              </a:solidFill>
            </a:ln>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5930662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afterEffect">
                                  <p:stCondLst>
                                    <p:cond delay="0"/>
                                  </p:stCondLst>
                                  <p:childTnLst>
                                    <p:animEffect transition="out" filter="fad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childTnLst>
                          </p:cTn>
                        </p:par>
                        <p:par>
                          <p:cTn id="8" fill="hold">
                            <p:stCondLst>
                              <p:cond delay="500"/>
                            </p:stCondLst>
                            <p:childTnLst>
                              <p:par>
                                <p:cTn id="9" presetID="10" presetClass="entr" presetSubtype="0" fill="hold" nodeType="afterEffect">
                                  <p:stCondLst>
                                    <p:cond delay="750"/>
                                  </p:stCondLst>
                                  <p:childTnLst>
                                    <p:set>
                                      <p:cBhvr>
                                        <p:cTn id="10" dur="1" fill="hold">
                                          <p:stCondLst>
                                            <p:cond delay="0"/>
                                          </p:stCondLst>
                                        </p:cTn>
                                        <p:tgtEl>
                                          <p:spTgt spid="88"/>
                                        </p:tgtEl>
                                        <p:attrNameLst>
                                          <p:attrName>style.visibility</p:attrName>
                                        </p:attrNameLst>
                                      </p:cBhvr>
                                      <p:to>
                                        <p:strVal val="visible"/>
                                      </p:to>
                                    </p:set>
                                    <p:animEffect transition="in" filter="fade">
                                      <p:cBhvr>
                                        <p:cTn id="11" dur="500"/>
                                        <p:tgtEl>
                                          <p:spTgt spid="88"/>
                                        </p:tgtEl>
                                      </p:cBhvr>
                                    </p:animEffect>
                                  </p:childTnLst>
                                </p:cTn>
                              </p:par>
                              <p:par>
                                <p:cTn id="12" presetID="10" presetClass="exit" presetSubtype="0" fill="hold" nodeType="withEffect">
                                  <p:stCondLst>
                                    <p:cond delay="750"/>
                                  </p:stCondLst>
                                  <p:childTnLst>
                                    <p:animEffect transition="out" filter="fade">
                                      <p:cBhvr>
                                        <p:cTn id="13" dur="500"/>
                                        <p:tgtEl>
                                          <p:spTgt spid="310"/>
                                        </p:tgtEl>
                                      </p:cBhvr>
                                    </p:animEffect>
                                    <p:set>
                                      <p:cBhvr>
                                        <p:cTn id="14" dur="1" fill="hold">
                                          <p:stCondLst>
                                            <p:cond delay="499"/>
                                          </p:stCondLst>
                                        </p:cTn>
                                        <p:tgtEl>
                                          <p:spTgt spid="310"/>
                                        </p:tgtEl>
                                        <p:attrNameLst>
                                          <p:attrName>style.visibility</p:attrName>
                                        </p:attrNameLst>
                                      </p:cBhvr>
                                      <p:to>
                                        <p:strVal val="hidden"/>
                                      </p:to>
                                    </p:set>
                                  </p:childTnLst>
                                </p:cTn>
                              </p:par>
                            </p:childTnLst>
                          </p:cTn>
                        </p:par>
                        <p:par>
                          <p:cTn id="15" fill="hold">
                            <p:stCondLst>
                              <p:cond delay="1750"/>
                            </p:stCondLst>
                            <p:childTnLst>
                              <p:par>
                                <p:cTn id="16" presetID="10" presetClass="entr" presetSubtype="0" fill="hold" nodeType="afterEffect">
                                  <p:stCondLst>
                                    <p:cond delay="0"/>
                                  </p:stCondLst>
                                  <p:childTnLst>
                                    <p:set>
                                      <p:cBhvr>
                                        <p:cTn id="17" dur="1" fill="hold">
                                          <p:stCondLst>
                                            <p:cond delay="0"/>
                                          </p:stCondLst>
                                        </p:cTn>
                                        <p:tgtEl>
                                          <p:spTgt spid="136"/>
                                        </p:tgtEl>
                                        <p:attrNameLst>
                                          <p:attrName>style.visibility</p:attrName>
                                        </p:attrNameLst>
                                      </p:cBhvr>
                                      <p:to>
                                        <p:strVal val="visible"/>
                                      </p:to>
                                    </p:set>
                                    <p:animEffect transition="in" filter="fade">
                                      <p:cBhvr>
                                        <p:cTn id="18" dur="500"/>
                                        <p:tgtEl>
                                          <p:spTgt spid="136"/>
                                        </p:tgtEl>
                                      </p:cBhvr>
                                    </p:animEffect>
                                  </p:childTnLst>
                                </p:cTn>
                              </p:par>
                            </p:childTnLst>
                          </p:cTn>
                        </p:par>
                        <p:par>
                          <p:cTn id="19" fill="hold">
                            <p:stCondLst>
                              <p:cond delay="2250"/>
                            </p:stCondLst>
                            <p:childTnLst>
                              <p:par>
                                <p:cTn id="20" presetID="63" presetClass="path" presetSubtype="0" accel="50000" decel="50000" fill="hold" nodeType="afterEffect">
                                  <p:stCondLst>
                                    <p:cond delay="0"/>
                                  </p:stCondLst>
                                  <p:childTnLst>
                                    <p:animMotion origin="layout" path="M -4.23453E-6 4.19056E-6 L 0.25772 4.19056E-6 " pathEditMode="relative" rAng="0" ptsTypes="AA">
                                      <p:cBhvr>
                                        <p:cTn id="21" dur="2000" fill="hold"/>
                                        <p:tgtEl>
                                          <p:spTgt spid="305"/>
                                        </p:tgtEl>
                                        <p:attrNameLst>
                                          <p:attrName>ppt_x</p:attrName>
                                          <p:attrName>ppt_y</p:attrName>
                                        </p:attrNameLst>
                                      </p:cBhvr>
                                      <p:rCtr x="12886" y="0"/>
                                    </p:animMotion>
                                  </p:childTnLst>
                                </p:cTn>
                              </p:par>
                            </p:childTnLst>
                          </p:cTn>
                        </p:par>
                        <p:par>
                          <p:cTn id="22" fill="hold">
                            <p:stCondLst>
                              <p:cond delay="4250"/>
                            </p:stCondLst>
                            <p:childTnLst>
                              <p:par>
                                <p:cTn id="23" presetID="10" presetClass="exit" presetSubtype="0" fill="hold" nodeType="afterEffect">
                                  <p:stCondLst>
                                    <p:cond delay="0"/>
                                  </p:stCondLst>
                                  <p:childTnLst>
                                    <p:animEffect transition="out" filter="fade">
                                      <p:cBhvr>
                                        <p:cTn id="24" dur="500"/>
                                        <p:tgtEl>
                                          <p:spTgt spid="8"/>
                                        </p:tgtEl>
                                      </p:cBhvr>
                                    </p:animEffect>
                                    <p:set>
                                      <p:cBhvr>
                                        <p:cTn id="25" dur="1" fill="hold">
                                          <p:stCondLst>
                                            <p:cond delay="499"/>
                                          </p:stCondLst>
                                        </p:cTn>
                                        <p:tgtEl>
                                          <p:spTgt spid="8"/>
                                        </p:tgtEl>
                                        <p:attrNameLst>
                                          <p:attrName>style.visibility</p:attrName>
                                        </p:attrNameLst>
                                      </p:cBhvr>
                                      <p:to>
                                        <p:strVal val="hidden"/>
                                      </p:to>
                                    </p:set>
                                  </p:childTnLst>
                                </p:cTn>
                              </p:par>
                              <p:par>
                                <p:cTn id="26" presetID="53" presetClass="entr" presetSubtype="16" fill="hold" nodeType="withEffect">
                                  <p:stCondLst>
                                    <p:cond delay="0"/>
                                  </p:stCondLst>
                                  <p:childTnLst>
                                    <p:set>
                                      <p:cBhvr>
                                        <p:cTn id="27" dur="1" fill="hold">
                                          <p:stCondLst>
                                            <p:cond delay="0"/>
                                          </p:stCondLst>
                                        </p:cTn>
                                        <p:tgtEl>
                                          <p:spTgt spid="144"/>
                                        </p:tgtEl>
                                        <p:attrNameLst>
                                          <p:attrName>style.visibility</p:attrName>
                                        </p:attrNameLst>
                                      </p:cBhvr>
                                      <p:to>
                                        <p:strVal val="visible"/>
                                      </p:to>
                                    </p:set>
                                    <p:anim calcmode="lin" valueType="num">
                                      <p:cBhvr>
                                        <p:cTn id="28" dur="1250" fill="hold"/>
                                        <p:tgtEl>
                                          <p:spTgt spid="144"/>
                                        </p:tgtEl>
                                        <p:attrNameLst>
                                          <p:attrName>ppt_w</p:attrName>
                                        </p:attrNameLst>
                                      </p:cBhvr>
                                      <p:tavLst>
                                        <p:tav tm="0">
                                          <p:val>
                                            <p:fltVal val="0"/>
                                          </p:val>
                                        </p:tav>
                                        <p:tav tm="100000">
                                          <p:val>
                                            <p:strVal val="#ppt_w"/>
                                          </p:val>
                                        </p:tav>
                                      </p:tavLst>
                                    </p:anim>
                                    <p:anim calcmode="lin" valueType="num">
                                      <p:cBhvr>
                                        <p:cTn id="29" dur="1250" fill="hold"/>
                                        <p:tgtEl>
                                          <p:spTgt spid="144"/>
                                        </p:tgtEl>
                                        <p:attrNameLst>
                                          <p:attrName>ppt_h</p:attrName>
                                        </p:attrNameLst>
                                      </p:cBhvr>
                                      <p:tavLst>
                                        <p:tav tm="0">
                                          <p:val>
                                            <p:fltVal val="0"/>
                                          </p:val>
                                        </p:tav>
                                        <p:tav tm="100000">
                                          <p:val>
                                            <p:strVal val="#ppt_h"/>
                                          </p:val>
                                        </p:tav>
                                      </p:tavLst>
                                    </p:anim>
                                    <p:animEffect transition="in" filter="fade">
                                      <p:cBhvr>
                                        <p:cTn id="30" dur="1250"/>
                                        <p:tgtEl>
                                          <p:spTgt spid="144"/>
                                        </p:tgtEl>
                                      </p:cBhvr>
                                    </p:animEffect>
                                  </p:childTnLst>
                                </p:cTn>
                              </p:par>
                              <p:par>
                                <p:cTn id="31" presetID="10" presetClass="exit" presetSubtype="0" fill="hold" nodeType="withEffect">
                                  <p:stCondLst>
                                    <p:cond delay="0"/>
                                  </p:stCondLst>
                                  <p:childTnLst>
                                    <p:animEffect transition="out" filter="fade">
                                      <p:cBhvr>
                                        <p:cTn id="32" dur="1250"/>
                                        <p:tgtEl>
                                          <p:spTgt spid="305"/>
                                        </p:tgtEl>
                                      </p:cBhvr>
                                    </p:animEffect>
                                    <p:set>
                                      <p:cBhvr>
                                        <p:cTn id="33" dur="1" fill="hold">
                                          <p:stCondLst>
                                            <p:cond delay="1249"/>
                                          </p:stCondLst>
                                        </p:cTn>
                                        <p:tgtEl>
                                          <p:spTgt spid="30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Group 41"/>
          <p:cNvGrpSpPr/>
          <p:nvPr/>
        </p:nvGrpSpPr>
        <p:grpSpPr>
          <a:xfrm>
            <a:off x="-1" y="0"/>
            <a:ext cx="12180802" cy="983234"/>
            <a:chOff x="-1" y="0"/>
            <a:chExt cx="12180802" cy="983234"/>
          </a:xfrm>
        </p:grpSpPr>
        <p:sp>
          <p:nvSpPr>
            <p:cNvPr id="43" name="Rectangle 42"/>
            <p:cNvSpPr/>
            <p:nvPr/>
          </p:nvSpPr>
          <p:spPr bwMode="auto">
            <a:xfrm>
              <a:off x="-1" y="0"/>
              <a:ext cx="8587620" cy="98323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44" name="Rectangle 43"/>
            <p:cNvSpPr/>
            <p:nvPr/>
          </p:nvSpPr>
          <p:spPr bwMode="auto">
            <a:xfrm>
              <a:off x="8550971" y="0"/>
              <a:ext cx="2174417" cy="30000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45" name="Rectangle 44"/>
            <p:cNvSpPr/>
            <p:nvPr/>
          </p:nvSpPr>
          <p:spPr bwMode="auto">
            <a:xfrm>
              <a:off x="10677244" y="0"/>
              <a:ext cx="1503557" cy="98323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88" name="Group 87"/>
          <p:cNvGrpSpPr/>
          <p:nvPr/>
        </p:nvGrpSpPr>
        <p:grpSpPr>
          <a:xfrm>
            <a:off x="3031844" y="1293202"/>
            <a:ext cx="7645400" cy="914096"/>
            <a:chOff x="3031844" y="1170370"/>
            <a:chExt cx="7645400" cy="914096"/>
          </a:xfrm>
        </p:grpSpPr>
        <p:grpSp>
          <p:nvGrpSpPr>
            <p:cNvPr id="20" name="Group 19"/>
            <p:cNvGrpSpPr/>
            <p:nvPr/>
          </p:nvGrpSpPr>
          <p:grpSpPr>
            <a:xfrm>
              <a:off x="3031844" y="1170370"/>
              <a:ext cx="7645400" cy="914096"/>
              <a:chOff x="2540230" y="5754872"/>
              <a:chExt cx="7645400" cy="914096"/>
            </a:xfrm>
          </p:grpSpPr>
          <p:sp>
            <p:nvSpPr>
              <p:cNvPr id="21" name="Rectangle 20"/>
              <p:cNvSpPr/>
              <p:nvPr/>
            </p:nvSpPr>
            <p:spPr bwMode="auto">
              <a:xfrm>
                <a:off x="2540230" y="6093147"/>
                <a:ext cx="6654800" cy="262467"/>
              </a:xfrm>
              <a:prstGeom prst="rect">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2" name="TextBox 21"/>
              <p:cNvSpPr txBox="1"/>
              <p:nvPr/>
            </p:nvSpPr>
            <p:spPr>
              <a:xfrm>
                <a:off x="9195030" y="5754872"/>
                <a:ext cx="990600" cy="914096"/>
              </a:xfrm>
              <a:prstGeom prst="rect">
                <a:avLst/>
              </a:prstGeom>
              <a:noFill/>
            </p:spPr>
            <p:txBody>
              <a:bodyPr wrap="square" lIns="0" tIns="0" rIns="0" bIns="0" rtlCol="0">
                <a:spAutoFit/>
              </a:bodyPr>
              <a:lstStyle/>
              <a:p>
                <a:pPr algn="ctr" defTabSz="1218987">
                  <a:lnSpc>
                    <a:spcPct val="90000"/>
                  </a:lnSpc>
                  <a:spcBef>
                    <a:spcPct val="20000"/>
                  </a:spcBef>
                  <a:buSzPct val="80000"/>
                </a:pPr>
                <a:r>
                  <a:rPr lang="en-US" sz="6600" dirty="0">
                    <a:solidFill>
                      <a:schemeClr val="tx1">
                        <a:alpha val="99000"/>
                      </a:schemeClr>
                    </a:solidFill>
                    <a:latin typeface="Segoe UI Light" pitchFamily="34" charset="0"/>
                  </a:rPr>
                  <a:t>2</a:t>
                </a:r>
              </a:p>
            </p:txBody>
          </p:sp>
          <p:sp>
            <p:nvSpPr>
              <p:cNvPr id="23" name="Rectangle 22"/>
              <p:cNvSpPr/>
              <p:nvPr/>
            </p:nvSpPr>
            <p:spPr bwMode="auto">
              <a:xfrm>
                <a:off x="2543998" y="6093146"/>
                <a:ext cx="2052528" cy="262468"/>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sp>
          <p:nvSpPr>
            <p:cNvPr id="24" name="Rectangle 23"/>
            <p:cNvSpPr/>
            <p:nvPr/>
          </p:nvSpPr>
          <p:spPr bwMode="auto">
            <a:xfrm>
              <a:off x="5088140" y="1363080"/>
              <a:ext cx="135293" cy="52867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grpSp>
      <p:sp>
        <p:nvSpPr>
          <p:cNvPr id="129" name="Title 1"/>
          <p:cNvSpPr txBox="1">
            <a:spLocks/>
          </p:cNvSpPr>
          <p:nvPr/>
        </p:nvSpPr>
        <p:spPr>
          <a:xfrm>
            <a:off x="6866207" y="473075"/>
            <a:ext cx="1589530" cy="443198"/>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lgn="ctr">
              <a:tabLst>
                <a:tab pos="1089025" algn="l"/>
              </a:tabLst>
            </a:pPr>
            <a:r>
              <a:rPr lang="en-US" sz="3200" dirty="0" smtClean="0">
                <a:solidFill>
                  <a:srgbClr val="FFFFFF">
                    <a:alpha val="99000"/>
                  </a:srgbClr>
                </a:solidFill>
              </a:rPr>
              <a:t>shared</a:t>
            </a:r>
            <a:endParaRPr lang="en-US" sz="3200" dirty="0">
              <a:solidFill>
                <a:srgbClr val="FFFFFF">
                  <a:alpha val="99000"/>
                </a:srgbClr>
              </a:solidFill>
            </a:endParaRPr>
          </a:p>
        </p:txBody>
      </p:sp>
      <p:sp>
        <p:nvSpPr>
          <p:cNvPr id="130" name="Title 1"/>
          <p:cNvSpPr txBox="1">
            <a:spLocks/>
          </p:cNvSpPr>
          <p:nvPr/>
        </p:nvSpPr>
        <p:spPr>
          <a:xfrm>
            <a:off x="8681891" y="453411"/>
            <a:ext cx="1838633" cy="443198"/>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lgn="ctr">
              <a:tabLst>
                <a:tab pos="1089025" algn="l"/>
              </a:tabLst>
            </a:pPr>
            <a:r>
              <a:rPr lang="en-US" sz="3200" dirty="0" smtClean="0">
                <a:solidFill>
                  <a:srgbClr val="00AEEF">
                    <a:alpha val="99000"/>
                  </a:srgbClr>
                </a:solidFill>
              </a:rPr>
              <a:t>reserved</a:t>
            </a:r>
            <a:endParaRPr lang="en-US" sz="3200" dirty="0">
              <a:solidFill>
                <a:srgbClr val="00AEEF">
                  <a:alpha val="99000"/>
                </a:srgbClr>
              </a:solidFill>
            </a:endParaRPr>
          </a:p>
        </p:txBody>
      </p:sp>
      <p:cxnSp>
        <p:nvCxnSpPr>
          <p:cNvPr id="131" name="Straight Connector 130"/>
          <p:cNvCxnSpPr/>
          <p:nvPr/>
        </p:nvCxnSpPr>
        <p:spPr>
          <a:xfrm flipV="1">
            <a:off x="8587619" y="300008"/>
            <a:ext cx="0" cy="683226"/>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p:nvCxnSpPr>
        <p:spPr>
          <a:xfrm>
            <a:off x="8587619" y="300008"/>
            <a:ext cx="2089625" cy="0"/>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a:xfrm>
            <a:off x="10677244" y="300008"/>
            <a:ext cx="0" cy="683225"/>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a:xfrm>
            <a:off x="10677244" y="983233"/>
            <a:ext cx="1511581" cy="0"/>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a:off x="0" y="983233"/>
            <a:ext cx="8587619" cy="0"/>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136" name="Group 135"/>
          <p:cNvGrpSpPr/>
          <p:nvPr/>
        </p:nvGrpSpPr>
        <p:grpSpPr>
          <a:xfrm>
            <a:off x="6128924" y="2633150"/>
            <a:ext cx="2372247" cy="2928764"/>
            <a:chOff x="4888659" y="2633150"/>
            <a:chExt cx="2372247" cy="2928764"/>
          </a:xfrm>
        </p:grpSpPr>
        <p:sp>
          <p:nvSpPr>
            <p:cNvPr id="137" name="Isosceles Triangle 26"/>
            <p:cNvSpPr/>
            <p:nvPr/>
          </p:nvSpPr>
          <p:spPr bwMode="auto">
            <a:xfrm rot="5400000" flipV="1">
              <a:off x="4610401" y="2911408"/>
              <a:ext cx="2928764" cy="2372247"/>
            </a:xfrm>
            <a:custGeom>
              <a:avLst/>
              <a:gdLst/>
              <a:ahLst/>
              <a:cxnLst/>
              <a:rect l="l" t="t" r="r" b="b"/>
              <a:pathLst>
                <a:path w="3115842" h="2172929">
                  <a:moveTo>
                    <a:pt x="0" y="126182"/>
                  </a:moveTo>
                  <a:lnTo>
                    <a:pt x="0" y="2046747"/>
                  </a:lnTo>
                  <a:cubicBezTo>
                    <a:pt x="0" y="2116435"/>
                    <a:pt x="56494" y="2172929"/>
                    <a:pt x="126182" y="2172929"/>
                  </a:cubicBezTo>
                  <a:lnTo>
                    <a:pt x="2676011" y="2172929"/>
                  </a:lnTo>
                  <a:cubicBezTo>
                    <a:pt x="2745699" y="2172929"/>
                    <a:pt x="2802193" y="2116435"/>
                    <a:pt x="2802193" y="2046747"/>
                  </a:cubicBezTo>
                  <a:lnTo>
                    <a:pt x="2802193" y="612286"/>
                  </a:lnTo>
                  <a:lnTo>
                    <a:pt x="3115842" y="612286"/>
                  </a:lnTo>
                  <a:lnTo>
                    <a:pt x="2802193" y="343044"/>
                  </a:lnTo>
                  <a:lnTo>
                    <a:pt x="2802193" y="126182"/>
                  </a:lnTo>
                  <a:cubicBezTo>
                    <a:pt x="2802193" y="56494"/>
                    <a:pt x="2745699" y="0"/>
                    <a:pt x="2676011" y="0"/>
                  </a:cubicBezTo>
                  <a:lnTo>
                    <a:pt x="126182" y="0"/>
                  </a:lnTo>
                  <a:cubicBezTo>
                    <a:pt x="56494" y="0"/>
                    <a:pt x="0" y="56494"/>
                    <a:pt x="0" y="126182"/>
                  </a:cubicBezTo>
                  <a:close/>
                </a:path>
              </a:pathLst>
            </a:custGeom>
            <a:solidFill>
              <a:srgbClr val="FFFFFF">
                <a:alpha val="5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38" name="TextBox 137"/>
            <p:cNvSpPr txBox="1"/>
            <p:nvPr/>
          </p:nvSpPr>
          <p:spPr>
            <a:xfrm>
              <a:off x="5014374" y="2791511"/>
              <a:ext cx="2047163" cy="221599"/>
            </a:xfrm>
            <a:prstGeom prst="rect">
              <a:avLst/>
            </a:prstGeom>
            <a:noFill/>
          </p:spPr>
          <p:txBody>
            <a:bodyPr wrap="none" lIns="0" tIns="0" rIns="0" bIns="0" rtlCol="0">
              <a:spAutoFit/>
            </a:bodyPr>
            <a:lstStyle/>
            <a:p>
              <a:pPr defTabSz="1218987">
                <a:lnSpc>
                  <a:spcPct val="90000"/>
                </a:lnSpc>
                <a:spcBef>
                  <a:spcPct val="20000"/>
                </a:spcBef>
                <a:buSzPct val="80000"/>
              </a:pPr>
              <a:r>
                <a:rPr lang="en-US" sz="1600" b="1" cap="all" dirty="0" smtClean="0">
                  <a:solidFill>
                    <a:srgbClr val="FFFFFF"/>
                  </a:solidFill>
                </a:rPr>
                <a:t>RESERVED instance</a:t>
              </a:r>
              <a:endParaRPr lang="en-US" sz="1600" b="1" cap="all" dirty="0">
                <a:solidFill>
                  <a:srgbClr val="FFFFFF"/>
                </a:solidFill>
              </a:endParaRPr>
            </a:p>
          </p:txBody>
        </p:sp>
      </p:grpSp>
      <p:grpSp>
        <p:nvGrpSpPr>
          <p:cNvPr id="144" name="Group 143"/>
          <p:cNvGrpSpPr/>
          <p:nvPr/>
        </p:nvGrpSpPr>
        <p:grpSpPr>
          <a:xfrm>
            <a:off x="6234821" y="3291434"/>
            <a:ext cx="2160454" cy="1572958"/>
            <a:chOff x="5633504" y="3707933"/>
            <a:chExt cx="866164" cy="631077"/>
          </a:xfrm>
        </p:grpSpPr>
        <p:grpSp>
          <p:nvGrpSpPr>
            <p:cNvPr id="145" name="Group 144"/>
            <p:cNvGrpSpPr/>
            <p:nvPr/>
          </p:nvGrpSpPr>
          <p:grpSpPr>
            <a:xfrm>
              <a:off x="5633504" y="3707933"/>
              <a:ext cx="866164" cy="631077"/>
              <a:chOff x="2146305" y="552450"/>
              <a:chExt cx="7896221" cy="5753100"/>
            </a:xfrm>
          </p:grpSpPr>
          <p:pic>
            <p:nvPicPr>
              <p:cNvPr id="147" name="Picture 14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46305" y="552450"/>
                <a:ext cx="7896221" cy="5753100"/>
              </a:xfrm>
              <a:prstGeom prst="rect">
                <a:avLst/>
              </a:prstGeom>
            </p:spPr>
          </p:pic>
          <p:sp>
            <p:nvSpPr>
              <p:cNvPr id="148" name="Rectangle 147"/>
              <p:cNvSpPr/>
              <p:nvPr/>
            </p:nvSpPr>
            <p:spPr bwMode="auto">
              <a:xfrm>
                <a:off x="2271255" y="1651098"/>
                <a:ext cx="7659329" cy="4484231"/>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sp>
          <p:nvSpPr>
            <p:cNvPr id="146" name="Rectangle 145"/>
            <p:cNvSpPr/>
            <p:nvPr/>
          </p:nvSpPr>
          <p:spPr bwMode="auto">
            <a:xfrm>
              <a:off x="5659490" y="3789650"/>
              <a:ext cx="840178" cy="49189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5400" dirty="0" smtClean="0">
                  <a:gradFill>
                    <a:gsLst>
                      <a:gs pos="0">
                        <a:srgbClr val="FFFFFF"/>
                      </a:gs>
                      <a:gs pos="100000">
                        <a:srgbClr val="FFFFFF"/>
                      </a:gs>
                    </a:gsLst>
                    <a:lin ang="5400000" scaled="0"/>
                  </a:gradFill>
                  <a:sym typeface="Wingdings" pitchFamily="2" charset="2"/>
                </a:rPr>
                <a:t>:-)</a:t>
              </a:r>
              <a:endParaRPr lang="en-US" sz="4800" dirty="0" smtClean="0">
                <a:gradFill>
                  <a:gsLst>
                    <a:gs pos="0">
                      <a:srgbClr val="FFFFFF"/>
                    </a:gs>
                    <a:gs pos="100000">
                      <a:srgbClr val="FFFFFF"/>
                    </a:gs>
                  </a:gsLst>
                  <a:lin ang="5400000" scaled="0"/>
                </a:gradFill>
              </a:endParaRPr>
            </a:p>
          </p:txBody>
        </p:sp>
      </p:grpSp>
      <p:grpSp>
        <p:nvGrpSpPr>
          <p:cNvPr id="121" name="Group 120"/>
          <p:cNvGrpSpPr/>
          <p:nvPr/>
        </p:nvGrpSpPr>
        <p:grpSpPr>
          <a:xfrm>
            <a:off x="6128634" y="2633150"/>
            <a:ext cx="2372247" cy="2928764"/>
            <a:chOff x="7389812" y="2633150"/>
            <a:chExt cx="2372247" cy="2928764"/>
          </a:xfrm>
        </p:grpSpPr>
        <p:grpSp>
          <p:nvGrpSpPr>
            <p:cNvPr id="122" name="Group 121"/>
            <p:cNvGrpSpPr/>
            <p:nvPr/>
          </p:nvGrpSpPr>
          <p:grpSpPr>
            <a:xfrm>
              <a:off x="7389812" y="2633150"/>
              <a:ext cx="2372247" cy="2928764"/>
              <a:chOff x="4888659" y="2633150"/>
              <a:chExt cx="2372247" cy="2928764"/>
            </a:xfrm>
          </p:grpSpPr>
          <p:sp>
            <p:nvSpPr>
              <p:cNvPr id="128" name="Isosceles Triangle 26"/>
              <p:cNvSpPr/>
              <p:nvPr/>
            </p:nvSpPr>
            <p:spPr bwMode="auto">
              <a:xfrm rot="5400000" flipV="1">
                <a:off x="4610401" y="2911408"/>
                <a:ext cx="2928764" cy="2372247"/>
              </a:xfrm>
              <a:custGeom>
                <a:avLst/>
                <a:gdLst/>
                <a:ahLst/>
                <a:cxnLst/>
                <a:rect l="l" t="t" r="r" b="b"/>
                <a:pathLst>
                  <a:path w="3115842" h="2172929">
                    <a:moveTo>
                      <a:pt x="0" y="126182"/>
                    </a:moveTo>
                    <a:lnTo>
                      <a:pt x="0" y="2046747"/>
                    </a:lnTo>
                    <a:cubicBezTo>
                      <a:pt x="0" y="2116435"/>
                      <a:pt x="56494" y="2172929"/>
                      <a:pt x="126182" y="2172929"/>
                    </a:cubicBezTo>
                    <a:lnTo>
                      <a:pt x="2676011" y="2172929"/>
                    </a:lnTo>
                    <a:cubicBezTo>
                      <a:pt x="2745699" y="2172929"/>
                      <a:pt x="2802193" y="2116435"/>
                      <a:pt x="2802193" y="2046747"/>
                    </a:cubicBezTo>
                    <a:lnTo>
                      <a:pt x="2802193" y="612286"/>
                    </a:lnTo>
                    <a:lnTo>
                      <a:pt x="3115842" y="612286"/>
                    </a:lnTo>
                    <a:lnTo>
                      <a:pt x="2802193" y="343044"/>
                    </a:lnTo>
                    <a:lnTo>
                      <a:pt x="2802193" y="126182"/>
                    </a:lnTo>
                    <a:cubicBezTo>
                      <a:pt x="2802193" y="56494"/>
                      <a:pt x="2745699" y="0"/>
                      <a:pt x="2676011" y="0"/>
                    </a:cubicBezTo>
                    <a:lnTo>
                      <a:pt x="126182" y="0"/>
                    </a:lnTo>
                    <a:cubicBezTo>
                      <a:pt x="56494" y="0"/>
                      <a:pt x="0" y="56494"/>
                      <a:pt x="0" y="126182"/>
                    </a:cubicBezTo>
                    <a:close/>
                  </a:path>
                </a:pathLst>
              </a:cu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49" name="TextBox 148"/>
              <p:cNvSpPr txBox="1"/>
              <p:nvPr/>
            </p:nvSpPr>
            <p:spPr>
              <a:xfrm>
                <a:off x="5014374" y="2791511"/>
                <a:ext cx="2047163" cy="221599"/>
              </a:xfrm>
              <a:prstGeom prst="rect">
                <a:avLst/>
              </a:prstGeom>
              <a:noFill/>
            </p:spPr>
            <p:txBody>
              <a:bodyPr wrap="none" lIns="0" tIns="0" rIns="0" bIns="0" rtlCol="0">
                <a:spAutoFit/>
              </a:bodyPr>
              <a:lstStyle/>
              <a:p>
                <a:pPr defTabSz="1218987">
                  <a:lnSpc>
                    <a:spcPct val="90000"/>
                  </a:lnSpc>
                  <a:spcBef>
                    <a:spcPct val="20000"/>
                  </a:spcBef>
                  <a:buSzPct val="80000"/>
                </a:pPr>
                <a:r>
                  <a:rPr lang="en-US" sz="1600" b="1" cap="all" dirty="0">
                    <a:solidFill>
                      <a:schemeClr val="bg1">
                        <a:alpha val="99000"/>
                      </a:schemeClr>
                    </a:solidFill>
                  </a:rPr>
                  <a:t>RESERVED instance</a:t>
                </a:r>
              </a:p>
            </p:txBody>
          </p:sp>
        </p:grpSp>
        <p:grpSp>
          <p:nvGrpSpPr>
            <p:cNvPr id="123" name="Group 122"/>
            <p:cNvGrpSpPr/>
            <p:nvPr/>
          </p:nvGrpSpPr>
          <p:grpSpPr>
            <a:xfrm>
              <a:off x="7502079" y="3298030"/>
              <a:ext cx="2160454" cy="1572958"/>
              <a:chOff x="5633504" y="3792006"/>
              <a:chExt cx="866164" cy="631077"/>
            </a:xfrm>
          </p:grpSpPr>
          <p:grpSp>
            <p:nvGrpSpPr>
              <p:cNvPr id="124" name="Group 123"/>
              <p:cNvGrpSpPr/>
              <p:nvPr/>
            </p:nvGrpSpPr>
            <p:grpSpPr>
              <a:xfrm>
                <a:off x="5633504" y="3792006"/>
                <a:ext cx="866164" cy="631077"/>
                <a:chOff x="2146300" y="1318875"/>
                <a:chExt cx="7896225" cy="5753100"/>
              </a:xfrm>
            </p:grpSpPr>
            <p:pic>
              <p:nvPicPr>
                <p:cNvPr id="126" name="Picture 12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46300" y="1318875"/>
                  <a:ext cx="7896225" cy="5753100"/>
                </a:xfrm>
                <a:prstGeom prst="rect">
                  <a:avLst/>
                </a:prstGeom>
              </p:spPr>
            </p:pic>
            <p:sp>
              <p:nvSpPr>
                <p:cNvPr id="127" name="Rectangle 126"/>
                <p:cNvSpPr/>
                <p:nvPr/>
              </p:nvSpPr>
              <p:spPr bwMode="auto">
                <a:xfrm>
                  <a:off x="2271250" y="2417523"/>
                  <a:ext cx="7659330" cy="4484231"/>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sp>
            <p:nvSpPr>
              <p:cNvPr id="125" name="Rectangle 124"/>
              <p:cNvSpPr/>
              <p:nvPr/>
            </p:nvSpPr>
            <p:spPr bwMode="auto">
              <a:xfrm>
                <a:off x="5659490" y="3873723"/>
                <a:ext cx="840178" cy="49189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5400" dirty="0" smtClean="0">
                    <a:gradFill>
                      <a:gsLst>
                        <a:gs pos="0">
                          <a:srgbClr val="FFFFFF"/>
                        </a:gs>
                        <a:gs pos="100000">
                          <a:srgbClr val="FFFFFF"/>
                        </a:gs>
                      </a:gsLst>
                      <a:lin ang="5400000" scaled="0"/>
                    </a:gradFill>
                    <a:sym typeface="Wingdings" pitchFamily="2" charset="2"/>
                  </a:rPr>
                  <a:t>:-)</a:t>
                </a:r>
                <a:endParaRPr lang="en-US" sz="4800" dirty="0" smtClean="0">
                  <a:gradFill>
                    <a:gsLst>
                      <a:gs pos="0">
                        <a:srgbClr val="FFFFFF"/>
                      </a:gs>
                      <a:gs pos="100000">
                        <a:srgbClr val="FFFFFF"/>
                      </a:gs>
                    </a:gsLst>
                    <a:lin ang="5400000" scaled="0"/>
                  </a:gradFill>
                </a:endParaRPr>
              </a:p>
            </p:txBody>
          </p:sp>
        </p:grpSp>
      </p:grpSp>
      <p:sp>
        <p:nvSpPr>
          <p:cNvPr id="46" name="Title 1"/>
          <p:cNvSpPr txBox="1">
            <a:spLocks/>
          </p:cNvSpPr>
          <p:nvPr/>
        </p:nvSpPr>
        <p:spPr>
          <a:xfrm>
            <a:off x="1222078" y="1533589"/>
            <a:ext cx="1589530" cy="443198"/>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lgn="r">
              <a:tabLst>
                <a:tab pos="1089025" algn="l"/>
              </a:tabLst>
            </a:pPr>
            <a:r>
              <a:rPr lang="en-US" sz="3200" dirty="0" smtClean="0">
                <a:solidFill>
                  <a:schemeClr val="tx1">
                    <a:alpha val="99000"/>
                  </a:schemeClr>
                </a:solidFill>
                <a:latin typeface="Segoe UI" pitchFamily="34" charset="0"/>
                <a:ea typeface="Segoe UI" pitchFamily="34" charset="0"/>
                <a:cs typeface="Segoe UI" pitchFamily="34" charset="0"/>
              </a:rPr>
              <a:t>reserved</a:t>
            </a:r>
            <a:endParaRPr lang="en-US" sz="3200" dirty="0">
              <a:solidFill>
                <a:schemeClr val="tx1">
                  <a:alpha val="99000"/>
                </a:schemeClr>
              </a:solidFill>
              <a:latin typeface="Segoe UI" pitchFamily="34" charset="0"/>
              <a:ea typeface="Segoe UI" pitchFamily="34" charset="0"/>
              <a:cs typeface="Segoe UI" pitchFamily="34" charset="0"/>
            </a:endParaRPr>
          </a:p>
        </p:txBody>
      </p:sp>
      <p:sp>
        <p:nvSpPr>
          <p:cNvPr id="3" name="Title 2"/>
          <p:cNvSpPr>
            <a:spLocks noGrp="1"/>
          </p:cNvSpPr>
          <p:nvPr>
            <p:ph type="title"/>
          </p:nvPr>
        </p:nvSpPr>
        <p:spPr>
          <a:xfrm>
            <a:off x="519112" y="228600"/>
            <a:ext cx="11149013" cy="747897"/>
          </a:xfrm>
        </p:spPr>
        <p:txBody>
          <a:bodyPr/>
          <a:lstStyle/>
          <a:p>
            <a:r>
              <a:rPr lang="en-US" dirty="0">
                <a:solidFill>
                  <a:schemeClr val="bg1">
                    <a:alpha val="99000"/>
                  </a:schemeClr>
                </a:solidFill>
              </a:rPr>
              <a:t>Web sites </a:t>
            </a:r>
            <a:endParaRPr lang="en-US" dirty="0"/>
          </a:p>
        </p:txBody>
      </p:sp>
      <p:grpSp>
        <p:nvGrpSpPr>
          <p:cNvPr id="52" name="Group 51"/>
          <p:cNvGrpSpPr/>
          <p:nvPr/>
        </p:nvGrpSpPr>
        <p:grpSpPr>
          <a:xfrm>
            <a:off x="-216815" y="5727773"/>
            <a:ext cx="12622489" cy="1046296"/>
            <a:chOff x="-5297672" y="5194194"/>
            <a:chExt cx="16604405" cy="1376362"/>
          </a:xfrm>
        </p:grpSpPr>
        <p:pic>
          <p:nvPicPr>
            <p:cNvPr id="53" name="Picture 2" descr="C:\Users\jonahs\Documents\Dropbox\Projects SCOTT\Azure Deck\Source Images\server-blue.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25557" y="5194194"/>
              <a:ext cx="3186112" cy="1376362"/>
            </a:xfrm>
            <a:prstGeom prst="roundRect">
              <a:avLst/>
            </a:prstGeom>
            <a:ln>
              <a:solidFill>
                <a:schemeClr val="bg2">
                  <a:lumMod val="75000"/>
                </a:schemeClr>
              </a:solidFill>
            </a:ln>
            <a:extLst>
              <a:ext uri="{909E8E84-426E-40DD-AFC4-6F175D3DCCD1}">
                <a14:hiddenFill xmlns:a14="http://schemas.microsoft.com/office/drawing/2010/main">
                  <a:solidFill>
                    <a:srgbClr val="FFFFFF"/>
                  </a:solidFill>
                </a14:hiddenFill>
              </a:ext>
            </a:extLst>
          </p:spPr>
        </p:pic>
        <p:pic>
          <p:nvPicPr>
            <p:cNvPr id="54" name="Picture 2" descr="C:\Users\jonahs\Documents\Dropbox\Projects SCOTT\Azure Deck\Source Images\server-blue.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49907" y="5194194"/>
              <a:ext cx="3186112" cy="1376362"/>
            </a:xfrm>
            <a:prstGeom prst="roundRect">
              <a:avLst/>
            </a:prstGeom>
            <a:ln>
              <a:solidFill>
                <a:schemeClr val="bg2">
                  <a:lumMod val="75000"/>
                </a:schemeClr>
              </a:solidFill>
            </a:ln>
            <a:extLst>
              <a:ext uri="{909E8E84-426E-40DD-AFC4-6F175D3DCCD1}">
                <a14:hiddenFill xmlns:a14="http://schemas.microsoft.com/office/drawing/2010/main">
                  <a:solidFill>
                    <a:srgbClr val="FFFFFF"/>
                  </a:solidFill>
                </a14:hiddenFill>
              </a:ext>
            </a:extLst>
          </p:spPr>
        </p:pic>
        <p:pic>
          <p:nvPicPr>
            <p:cNvPr id="55" name="Picture 2" descr="C:\Users\jonahs\Documents\Dropbox\Projects SCOTT\Azure Deck\Source Images\server-blue.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25744" y="5194194"/>
              <a:ext cx="3186112" cy="1376362"/>
            </a:xfrm>
            <a:prstGeom prst="roundRect">
              <a:avLst/>
            </a:prstGeom>
            <a:ln>
              <a:solidFill>
                <a:schemeClr val="bg2">
                  <a:lumMod val="75000"/>
                </a:schemeClr>
              </a:solidFill>
            </a:ln>
            <a:extLst>
              <a:ext uri="{909E8E84-426E-40DD-AFC4-6F175D3DCCD1}">
                <a14:hiddenFill xmlns:a14="http://schemas.microsoft.com/office/drawing/2010/main">
                  <a:solidFill>
                    <a:srgbClr val="FFFFFF"/>
                  </a:solidFill>
                </a14:hiddenFill>
              </a:ext>
            </a:extLst>
          </p:spPr>
        </p:pic>
        <p:pic>
          <p:nvPicPr>
            <p:cNvPr id="56" name="Picture 2" descr="C:\Users\jonahs\Documents\Dropbox\Projects SCOTT\Azure Deck\Source Images\server-blue.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043"/>
            <a:stretch/>
          </p:blipFill>
          <p:spPr bwMode="auto">
            <a:xfrm>
              <a:off x="-3534589" y="5194194"/>
              <a:ext cx="3219309" cy="1376362"/>
            </a:xfrm>
            <a:prstGeom prst="roundRect">
              <a:avLst/>
            </a:prstGeom>
            <a:ln>
              <a:solidFill>
                <a:schemeClr val="bg2">
                  <a:lumMod val="75000"/>
                </a:schemeClr>
              </a:solidFill>
            </a:ln>
            <a:extLst>
              <a:ext uri="{909E8E84-426E-40DD-AFC4-6F175D3DCCD1}">
                <a14:hiddenFill xmlns:a14="http://schemas.microsoft.com/office/drawing/2010/main">
                  <a:solidFill>
                    <a:srgbClr val="FFFFFF"/>
                  </a:solidFill>
                </a14:hiddenFill>
              </a:ext>
            </a:extLst>
          </p:spPr>
        </p:pic>
        <p:pic>
          <p:nvPicPr>
            <p:cNvPr id="57" name="Picture 2" descr="C:\Users\jonahs\Documents\Dropbox\Projects SCOTT\Azure Deck\Source Images\server-blue.pn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a:stretch/>
          </p:blipFill>
          <p:spPr bwMode="auto">
            <a:xfrm>
              <a:off x="-5297672" y="5194194"/>
              <a:ext cx="1732619" cy="1376362"/>
            </a:xfrm>
            <a:prstGeom prst="roundRect">
              <a:avLst/>
            </a:prstGeom>
            <a:ln>
              <a:solidFill>
                <a:schemeClr val="bg2">
                  <a:lumMod val="75000"/>
                </a:schemeClr>
              </a:solidFill>
            </a:ln>
            <a:extLst/>
          </p:spPr>
        </p:pic>
        <p:pic>
          <p:nvPicPr>
            <p:cNvPr id="58" name="Picture 2" descr="C:\Users\jonahs\Documents\Dropbox\Projects SCOTT\Azure Deck\Source Images\server-blue.png"/>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966"/>
            <a:stretch/>
          </p:blipFill>
          <p:spPr bwMode="auto">
            <a:xfrm>
              <a:off x="9571520" y="5194194"/>
              <a:ext cx="1735213" cy="1376362"/>
            </a:xfrm>
            <a:prstGeom prst="roundRect">
              <a:avLst/>
            </a:prstGeom>
            <a:ln>
              <a:solidFill>
                <a:schemeClr val="bg2">
                  <a:lumMod val="75000"/>
                </a:schemeClr>
              </a:solidFill>
            </a:ln>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14492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21"/>
                                        </p:tgtEl>
                                        <p:attrNameLst>
                                          <p:attrName>style.visibility</p:attrName>
                                        </p:attrNameLst>
                                      </p:cBhvr>
                                      <p:to>
                                        <p:strVal val="visible"/>
                                      </p:to>
                                    </p:set>
                                    <p:animEffect transition="in" filter="fade">
                                      <p:cBhvr>
                                        <p:cTn id="7" dur="2000"/>
                                        <p:tgtEl>
                                          <p:spTgt spid="121"/>
                                        </p:tgtEl>
                                      </p:cBhvr>
                                    </p:animEffect>
                                  </p:childTnLst>
                                </p:cTn>
                              </p:par>
                              <p:par>
                                <p:cTn id="8" presetID="63" presetClass="path" presetSubtype="0" accel="50000" decel="50000" fill="hold" nodeType="withEffect">
                                  <p:stCondLst>
                                    <p:cond delay="0"/>
                                  </p:stCondLst>
                                  <p:childTnLst>
                                    <p:animMotion origin="layout" path="M -4.46659E-6 -1.01758E-6 L 0.20347 -1.01758E-6 " pathEditMode="relative" rAng="0" ptsTypes="AA">
                                      <p:cBhvr>
                                        <p:cTn id="9" dur="2000" fill="hold"/>
                                        <p:tgtEl>
                                          <p:spTgt spid="121"/>
                                        </p:tgtEl>
                                        <p:attrNameLst>
                                          <p:attrName>ppt_x</p:attrName>
                                          <p:attrName>ppt_y</p:attrName>
                                        </p:attrNameLst>
                                      </p:cBhvr>
                                      <p:rCtr x="1017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5" name="Group 94"/>
          <p:cNvGrpSpPr/>
          <p:nvPr/>
        </p:nvGrpSpPr>
        <p:grpSpPr>
          <a:xfrm>
            <a:off x="-1" y="0"/>
            <a:ext cx="12180802" cy="983234"/>
            <a:chOff x="-1" y="0"/>
            <a:chExt cx="12180802" cy="983234"/>
          </a:xfrm>
        </p:grpSpPr>
        <p:sp>
          <p:nvSpPr>
            <p:cNvPr id="96" name="Rectangle 95"/>
            <p:cNvSpPr/>
            <p:nvPr/>
          </p:nvSpPr>
          <p:spPr bwMode="auto">
            <a:xfrm>
              <a:off x="-1" y="0"/>
              <a:ext cx="8587620" cy="98323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97" name="Rectangle 96"/>
            <p:cNvSpPr/>
            <p:nvPr/>
          </p:nvSpPr>
          <p:spPr bwMode="auto">
            <a:xfrm>
              <a:off x="8550971" y="0"/>
              <a:ext cx="2174417" cy="30000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98" name="Rectangle 97"/>
            <p:cNvSpPr/>
            <p:nvPr/>
          </p:nvSpPr>
          <p:spPr bwMode="auto">
            <a:xfrm>
              <a:off x="10677244" y="0"/>
              <a:ext cx="1503557" cy="98323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88" name="Group 87"/>
          <p:cNvGrpSpPr/>
          <p:nvPr/>
        </p:nvGrpSpPr>
        <p:grpSpPr>
          <a:xfrm>
            <a:off x="3031844" y="1293202"/>
            <a:ext cx="7645400" cy="914096"/>
            <a:chOff x="3031844" y="1170370"/>
            <a:chExt cx="7645400" cy="914096"/>
          </a:xfrm>
        </p:grpSpPr>
        <p:grpSp>
          <p:nvGrpSpPr>
            <p:cNvPr id="20" name="Group 19"/>
            <p:cNvGrpSpPr/>
            <p:nvPr/>
          </p:nvGrpSpPr>
          <p:grpSpPr>
            <a:xfrm>
              <a:off x="3031844" y="1170370"/>
              <a:ext cx="7645400" cy="914096"/>
              <a:chOff x="2540230" y="5754872"/>
              <a:chExt cx="7645400" cy="914096"/>
            </a:xfrm>
          </p:grpSpPr>
          <p:sp>
            <p:nvSpPr>
              <p:cNvPr id="21" name="Rectangle 20"/>
              <p:cNvSpPr/>
              <p:nvPr/>
            </p:nvSpPr>
            <p:spPr bwMode="auto">
              <a:xfrm>
                <a:off x="2540230" y="6093147"/>
                <a:ext cx="6654800" cy="262467"/>
              </a:xfrm>
              <a:prstGeom prst="rect">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2" name="TextBox 21"/>
              <p:cNvSpPr txBox="1"/>
              <p:nvPr/>
            </p:nvSpPr>
            <p:spPr>
              <a:xfrm>
                <a:off x="9195030" y="5754872"/>
                <a:ext cx="990600" cy="914096"/>
              </a:xfrm>
              <a:prstGeom prst="rect">
                <a:avLst/>
              </a:prstGeom>
              <a:noFill/>
            </p:spPr>
            <p:txBody>
              <a:bodyPr wrap="square" lIns="0" tIns="0" rIns="0" bIns="0" rtlCol="0">
                <a:spAutoFit/>
              </a:bodyPr>
              <a:lstStyle/>
              <a:p>
                <a:pPr algn="ctr" defTabSz="1218987">
                  <a:lnSpc>
                    <a:spcPct val="90000"/>
                  </a:lnSpc>
                  <a:spcBef>
                    <a:spcPct val="20000"/>
                  </a:spcBef>
                  <a:buSzPct val="80000"/>
                </a:pPr>
                <a:r>
                  <a:rPr lang="en-US" sz="6600" dirty="0">
                    <a:solidFill>
                      <a:schemeClr val="tx1">
                        <a:alpha val="99000"/>
                      </a:schemeClr>
                    </a:solidFill>
                    <a:latin typeface="Segoe UI Light" pitchFamily="34" charset="0"/>
                  </a:rPr>
                  <a:t>2</a:t>
                </a:r>
              </a:p>
            </p:txBody>
          </p:sp>
          <p:sp>
            <p:nvSpPr>
              <p:cNvPr id="23" name="Rectangle 22"/>
              <p:cNvSpPr/>
              <p:nvPr/>
            </p:nvSpPr>
            <p:spPr bwMode="auto">
              <a:xfrm>
                <a:off x="2543998" y="6093146"/>
                <a:ext cx="2052528" cy="262468"/>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sp>
          <p:nvSpPr>
            <p:cNvPr id="24" name="Rectangle 23"/>
            <p:cNvSpPr/>
            <p:nvPr/>
          </p:nvSpPr>
          <p:spPr bwMode="auto">
            <a:xfrm>
              <a:off x="5088140" y="1363080"/>
              <a:ext cx="135293" cy="52867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grpSp>
      <p:sp>
        <p:nvSpPr>
          <p:cNvPr id="129" name="Title 1"/>
          <p:cNvSpPr txBox="1">
            <a:spLocks/>
          </p:cNvSpPr>
          <p:nvPr/>
        </p:nvSpPr>
        <p:spPr>
          <a:xfrm>
            <a:off x="6866207" y="473075"/>
            <a:ext cx="1589530" cy="443198"/>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lgn="ctr">
              <a:tabLst>
                <a:tab pos="1089025" algn="l"/>
              </a:tabLst>
            </a:pPr>
            <a:r>
              <a:rPr lang="en-US" sz="3200" dirty="0" smtClean="0">
                <a:solidFill>
                  <a:srgbClr val="FFFFFF">
                    <a:alpha val="99000"/>
                  </a:srgbClr>
                </a:solidFill>
              </a:rPr>
              <a:t>shared</a:t>
            </a:r>
            <a:endParaRPr lang="en-US" sz="3200" dirty="0">
              <a:solidFill>
                <a:srgbClr val="FFFFFF">
                  <a:alpha val="99000"/>
                </a:srgbClr>
              </a:solidFill>
            </a:endParaRPr>
          </a:p>
        </p:txBody>
      </p:sp>
      <p:sp>
        <p:nvSpPr>
          <p:cNvPr id="130" name="Title 1"/>
          <p:cNvSpPr txBox="1">
            <a:spLocks/>
          </p:cNvSpPr>
          <p:nvPr/>
        </p:nvSpPr>
        <p:spPr>
          <a:xfrm>
            <a:off x="8681891" y="453411"/>
            <a:ext cx="1838633" cy="443198"/>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lgn="ctr">
              <a:tabLst>
                <a:tab pos="1089025" algn="l"/>
              </a:tabLst>
            </a:pPr>
            <a:r>
              <a:rPr lang="en-US" sz="3200" dirty="0" smtClean="0">
                <a:solidFill>
                  <a:srgbClr val="00AEEF">
                    <a:alpha val="99000"/>
                  </a:srgbClr>
                </a:solidFill>
              </a:rPr>
              <a:t>reserved</a:t>
            </a:r>
            <a:endParaRPr lang="en-US" sz="3200" dirty="0">
              <a:solidFill>
                <a:srgbClr val="00AEEF">
                  <a:alpha val="99000"/>
                </a:srgbClr>
              </a:solidFill>
            </a:endParaRPr>
          </a:p>
        </p:txBody>
      </p:sp>
      <p:cxnSp>
        <p:nvCxnSpPr>
          <p:cNvPr id="131" name="Straight Connector 130"/>
          <p:cNvCxnSpPr/>
          <p:nvPr/>
        </p:nvCxnSpPr>
        <p:spPr>
          <a:xfrm flipV="1">
            <a:off x="8587619" y="300008"/>
            <a:ext cx="0" cy="683226"/>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p:nvCxnSpPr>
        <p:spPr>
          <a:xfrm>
            <a:off x="8587619" y="300008"/>
            <a:ext cx="2089625" cy="0"/>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a:xfrm>
            <a:off x="10677244" y="300008"/>
            <a:ext cx="0" cy="683225"/>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a:xfrm>
            <a:off x="10677244" y="983233"/>
            <a:ext cx="1511581" cy="0"/>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a:off x="0" y="983233"/>
            <a:ext cx="8587619" cy="0"/>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136" name="Group 135"/>
          <p:cNvGrpSpPr/>
          <p:nvPr/>
        </p:nvGrpSpPr>
        <p:grpSpPr>
          <a:xfrm>
            <a:off x="6128924" y="2633150"/>
            <a:ext cx="2372247" cy="2928764"/>
            <a:chOff x="4888659" y="2633150"/>
            <a:chExt cx="2372247" cy="2928764"/>
          </a:xfrm>
        </p:grpSpPr>
        <p:sp>
          <p:nvSpPr>
            <p:cNvPr id="137" name="Isosceles Triangle 26"/>
            <p:cNvSpPr/>
            <p:nvPr/>
          </p:nvSpPr>
          <p:spPr bwMode="auto">
            <a:xfrm rot="5400000" flipV="1">
              <a:off x="4610401" y="2911408"/>
              <a:ext cx="2928764" cy="2372247"/>
            </a:xfrm>
            <a:custGeom>
              <a:avLst/>
              <a:gdLst/>
              <a:ahLst/>
              <a:cxnLst/>
              <a:rect l="l" t="t" r="r" b="b"/>
              <a:pathLst>
                <a:path w="3115842" h="2172929">
                  <a:moveTo>
                    <a:pt x="0" y="126182"/>
                  </a:moveTo>
                  <a:lnTo>
                    <a:pt x="0" y="2046747"/>
                  </a:lnTo>
                  <a:cubicBezTo>
                    <a:pt x="0" y="2116435"/>
                    <a:pt x="56494" y="2172929"/>
                    <a:pt x="126182" y="2172929"/>
                  </a:cubicBezTo>
                  <a:lnTo>
                    <a:pt x="2676011" y="2172929"/>
                  </a:lnTo>
                  <a:cubicBezTo>
                    <a:pt x="2745699" y="2172929"/>
                    <a:pt x="2802193" y="2116435"/>
                    <a:pt x="2802193" y="2046747"/>
                  </a:cubicBezTo>
                  <a:lnTo>
                    <a:pt x="2802193" y="612286"/>
                  </a:lnTo>
                  <a:lnTo>
                    <a:pt x="3115842" y="612286"/>
                  </a:lnTo>
                  <a:lnTo>
                    <a:pt x="2802193" y="343044"/>
                  </a:lnTo>
                  <a:lnTo>
                    <a:pt x="2802193" y="126182"/>
                  </a:lnTo>
                  <a:cubicBezTo>
                    <a:pt x="2802193" y="56494"/>
                    <a:pt x="2745699" y="0"/>
                    <a:pt x="2676011" y="0"/>
                  </a:cubicBezTo>
                  <a:lnTo>
                    <a:pt x="126182" y="0"/>
                  </a:lnTo>
                  <a:cubicBezTo>
                    <a:pt x="56494" y="0"/>
                    <a:pt x="0" y="56494"/>
                    <a:pt x="0" y="126182"/>
                  </a:cubicBezTo>
                  <a:close/>
                </a:path>
              </a:pathLst>
            </a:cu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8" name="TextBox 137"/>
            <p:cNvSpPr txBox="1"/>
            <p:nvPr/>
          </p:nvSpPr>
          <p:spPr>
            <a:xfrm>
              <a:off x="5014374" y="2791511"/>
              <a:ext cx="2047163" cy="221599"/>
            </a:xfrm>
            <a:prstGeom prst="rect">
              <a:avLst/>
            </a:prstGeom>
            <a:noFill/>
          </p:spPr>
          <p:txBody>
            <a:bodyPr wrap="none" lIns="0" tIns="0" rIns="0" bIns="0" rtlCol="0">
              <a:spAutoFit/>
            </a:bodyPr>
            <a:lstStyle/>
            <a:p>
              <a:pPr defTabSz="1218987">
                <a:lnSpc>
                  <a:spcPct val="90000"/>
                </a:lnSpc>
                <a:spcBef>
                  <a:spcPct val="20000"/>
                </a:spcBef>
                <a:buSzPct val="80000"/>
              </a:pPr>
              <a:r>
                <a:rPr lang="en-US" sz="1600" b="1" cap="all" dirty="0">
                  <a:solidFill>
                    <a:schemeClr val="bg1">
                      <a:alpha val="99000"/>
                    </a:schemeClr>
                  </a:solidFill>
                </a:rPr>
                <a:t>RESERVED instance</a:t>
              </a:r>
            </a:p>
          </p:txBody>
        </p:sp>
      </p:grpSp>
      <p:grpSp>
        <p:nvGrpSpPr>
          <p:cNvPr id="144" name="Group 143"/>
          <p:cNvGrpSpPr/>
          <p:nvPr/>
        </p:nvGrpSpPr>
        <p:grpSpPr>
          <a:xfrm>
            <a:off x="6234821" y="3291437"/>
            <a:ext cx="2160457" cy="1572958"/>
            <a:chOff x="5633503" y="3707934"/>
            <a:chExt cx="866165" cy="631077"/>
          </a:xfrm>
        </p:grpSpPr>
        <p:grpSp>
          <p:nvGrpSpPr>
            <p:cNvPr id="145" name="Group 144"/>
            <p:cNvGrpSpPr/>
            <p:nvPr/>
          </p:nvGrpSpPr>
          <p:grpSpPr>
            <a:xfrm>
              <a:off x="5633503" y="3707934"/>
              <a:ext cx="866164" cy="631077"/>
              <a:chOff x="2146305" y="552450"/>
              <a:chExt cx="7896221" cy="5753100"/>
            </a:xfrm>
          </p:grpSpPr>
          <p:pic>
            <p:nvPicPr>
              <p:cNvPr id="147" name="Picture 14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46305" y="552450"/>
                <a:ext cx="7896221" cy="5753100"/>
              </a:xfrm>
              <a:prstGeom prst="rect">
                <a:avLst/>
              </a:prstGeom>
            </p:spPr>
          </p:pic>
          <p:sp>
            <p:nvSpPr>
              <p:cNvPr id="148" name="Rectangle 147"/>
              <p:cNvSpPr/>
              <p:nvPr/>
            </p:nvSpPr>
            <p:spPr bwMode="auto">
              <a:xfrm>
                <a:off x="2271255" y="1651098"/>
                <a:ext cx="7659329" cy="4484231"/>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sp>
          <p:nvSpPr>
            <p:cNvPr id="146" name="Rectangle 145"/>
            <p:cNvSpPr/>
            <p:nvPr/>
          </p:nvSpPr>
          <p:spPr bwMode="auto">
            <a:xfrm>
              <a:off x="5659490" y="3789650"/>
              <a:ext cx="840178" cy="49189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5400" dirty="0" smtClean="0">
                  <a:gradFill>
                    <a:gsLst>
                      <a:gs pos="0">
                        <a:srgbClr val="FFFFFF"/>
                      </a:gs>
                      <a:gs pos="100000">
                        <a:srgbClr val="FFFFFF"/>
                      </a:gs>
                    </a:gsLst>
                    <a:lin ang="5400000" scaled="0"/>
                  </a:gradFill>
                  <a:sym typeface="Wingdings" pitchFamily="2" charset="2"/>
                </a:rPr>
                <a:t>:-)</a:t>
              </a:r>
              <a:endParaRPr lang="en-US" sz="4800" dirty="0" smtClean="0">
                <a:gradFill>
                  <a:gsLst>
                    <a:gs pos="0">
                      <a:srgbClr val="FFFFFF"/>
                    </a:gs>
                    <a:gs pos="100000">
                      <a:srgbClr val="FFFFFF"/>
                    </a:gs>
                  </a:gsLst>
                  <a:lin ang="5400000" scaled="0"/>
                </a:gradFill>
              </a:endParaRPr>
            </a:p>
          </p:txBody>
        </p:sp>
      </p:grpSp>
      <p:grpSp>
        <p:nvGrpSpPr>
          <p:cNvPr id="122" name="Group 121"/>
          <p:cNvGrpSpPr/>
          <p:nvPr/>
        </p:nvGrpSpPr>
        <p:grpSpPr>
          <a:xfrm>
            <a:off x="8616642" y="2633150"/>
            <a:ext cx="2372247" cy="2928764"/>
            <a:chOff x="4888659" y="2633150"/>
            <a:chExt cx="2372247" cy="2928764"/>
          </a:xfrm>
        </p:grpSpPr>
        <p:sp>
          <p:nvSpPr>
            <p:cNvPr id="128" name="Isosceles Triangle 26"/>
            <p:cNvSpPr/>
            <p:nvPr/>
          </p:nvSpPr>
          <p:spPr bwMode="auto">
            <a:xfrm rot="5400000" flipV="1">
              <a:off x="4610401" y="2911408"/>
              <a:ext cx="2928764" cy="2372247"/>
            </a:xfrm>
            <a:custGeom>
              <a:avLst/>
              <a:gdLst/>
              <a:ahLst/>
              <a:cxnLst/>
              <a:rect l="l" t="t" r="r" b="b"/>
              <a:pathLst>
                <a:path w="3115842" h="2172929">
                  <a:moveTo>
                    <a:pt x="0" y="126182"/>
                  </a:moveTo>
                  <a:lnTo>
                    <a:pt x="0" y="2046747"/>
                  </a:lnTo>
                  <a:cubicBezTo>
                    <a:pt x="0" y="2116435"/>
                    <a:pt x="56494" y="2172929"/>
                    <a:pt x="126182" y="2172929"/>
                  </a:cubicBezTo>
                  <a:lnTo>
                    <a:pt x="2676011" y="2172929"/>
                  </a:lnTo>
                  <a:cubicBezTo>
                    <a:pt x="2745699" y="2172929"/>
                    <a:pt x="2802193" y="2116435"/>
                    <a:pt x="2802193" y="2046747"/>
                  </a:cubicBezTo>
                  <a:lnTo>
                    <a:pt x="2802193" y="612286"/>
                  </a:lnTo>
                  <a:lnTo>
                    <a:pt x="3115842" y="612286"/>
                  </a:lnTo>
                  <a:lnTo>
                    <a:pt x="2802193" y="343044"/>
                  </a:lnTo>
                  <a:lnTo>
                    <a:pt x="2802193" y="126182"/>
                  </a:lnTo>
                  <a:cubicBezTo>
                    <a:pt x="2802193" y="56494"/>
                    <a:pt x="2745699" y="0"/>
                    <a:pt x="2676011" y="0"/>
                  </a:cubicBezTo>
                  <a:lnTo>
                    <a:pt x="126182" y="0"/>
                  </a:lnTo>
                  <a:cubicBezTo>
                    <a:pt x="56494" y="0"/>
                    <a:pt x="0" y="56494"/>
                    <a:pt x="0" y="126182"/>
                  </a:cubicBezTo>
                  <a:close/>
                </a:path>
              </a:pathLst>
            </a:cu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49" name="TextBox 148"/>
            <p:cNvSpPr txBox="1"/>
            <p:nvPr/>
          </p:nvSpPr>
          <p:spPr>
            <a:xfrm>
              <a:off x="5014374" y="2791511"/>
              <a:ext cx="2047163" cy="221599"/>
            </a:xfrm>
            <a:prstGeom prst="rect">
              <a:avLst/>
            </a:prstGeom>
            <a:noFill/>
          </p:spPr>
          <p:txBody>
            <a:bodyPr wrap="none" lIns="0" tIns="0" rIns="0" bIns="0" rtlCol="0">
              <a:spAutoFit/>
            </a:bodyPr>
            <a:lstStyle/>
            <a:p>
              <a:pPr defTabSz="1218987">
                <a:lnSpc>
                  <a:spcPct val="90000"/>
                </a:lnSpc>
                <a:spcBef>
                  <a:spcPct val="20000"/>
                </a:spcBef>
                <a:buSzPct val="80000"/>
              </a:pPr>
              <a:r>
                <a:rPr lang="en-US" sz="1600" b="1" cap="all" dirty="0">
                  <a:solidFill>
                    <a:schemeClr val="bg1">
                      <a:alpha val="99000"/>
                    </a:schemeClr>
                  </a:solidFill>
                </a:rPr>
                <a:t>RESERVED instance</a:t>
              </a:r>
            </a:p>
          </p:txBody>
        </p:sp>
      </p:grpSp>
      <p:grpSp>
        <p:nvGrpSpPr>
          <p:cNvPr id="123" name="Group 122"/>
          <p:cNvGrpSpPr/>
          <p:nvPr/>
        </p:nvGrpSpPr>
        <p:grpSpPr>
          <a:xfrm>
            <a:off x="8728909" y="3298030"/>
            <a:ext cx="2160454" cy="1572958"/>
            <a:chOff x="5633504" y="3792006"/>
            <a:chExt cx="866164" cy="631077"/>
          </a:xfrm>
        </p:grpSpPr>
        <p:grpSp>
          <p:nvGrpSpPr>
            <p:cNvPr id="124" name="Group 123"/>
            <p:cNvGrpSpPr/>
            <p:nvPr/>
          </p:nvGrpSpPr>
          <p:grpSpPr>
            <a:xfrm>
              <a:off x="5633504" y="3792006"/>
              <a:ext cx="866164" cy="631077"/>
              <a:chOff x="2146300" y="1318875"/>
              <a:chExt cx="7896225" cy="5753100"/>
            </a:xfrm>
          </p:grpSpPr>
          <p:pic>
            <p:nvPicPr>
              <p:cNvPr id="126" name="Picture 12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46300" y="1318875"/>
                <a:ext cx="7896225" cy="5753100"/>
              </a:xfrm>
              <a:prstGeom prst="rect">
                <a:avLst/>
              </a:prstGeom>
            </p:spPr>
          </p:pic>
          <p:sp>
            <p:nvSpPr>
              <p:cNvPr id="127" name="Rectangle 126"/>
              <p:cNvSpPr/>
              <p:nvPr/>
            </p:nvSpPr>
            <p:spPr bwMode="auto">
              <a:xfrm>
                <a:off x="2271250" y="2417523"/>
                <a:ext cx="7659330" cy="4484231"/>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sp>
          <p:nvSpPr>
            <p:cNvPr id="125" name="Rectangle 124"/>
            <p:cNvSpPr/>
            <p:nvPr/>
          </p:nvSpPr>
          <p:spPr bwMode="auto">
            <a:xfrm>
              <a:off x="5659490" y="3873723"/>
              <a:ext cx="840178" cy="49189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5400" dirty="0" smtClean="0">
                  <a:gradFill>
                    <a:gsLst>
                      <a:gs pos="0">
                        <a:srgbClr val="FFFFFF"/>
                      </a:gs>
                      <a:gs pos="100000">
                        <a:srgbClr val="FFFFFF"/>
                      </a:gs>
                    </a:gsLst>
                    <a:lin ang="5400000" scaled="0"/>
                  </a:gradFill>
                  <a:sym typeface="Wingdings" pitchFamily="2" charset="2"/>
                </a:rPr>
                <a:t>:-)</a:t>
              </a:r>
              <a:endParaRPr lang="en-US" sz="4800" dirty="0" smtClean="0">
                <a:gradFill>
                  <a:gsLst>
                    <a:gs pos="0">
                      <a:srgbClr val="FFFFFF"/>
                    </a:gs>
                    <a:gs pos="100000">
                      <a:srgbClr val="FFFFFF"/>
                    </a:gs>
                  </a:gsLst>
                  <a:lin ang="5400000" scaled="0"/>
                </a:gradFill>
              </a:endParaRPr>
            </a:p>
          </p:txBody>
        </p:sp>
      </p:grpSp>
      <p:grpSp>
        <p:nvGrpSpPr>
          <p:cNvPr id="58" name="Group 57"/>
          <p:cNvGrpSpPr/>
          <p:nvPr/>
        </p:nvGrpSpPr>
        <p:grpSpPr>
          <a:xfrm>
            <a:off x="6229627" y="3105925"/>
            <a:ext cx="1526813" cy="1111624"/>
            <a:chOff x="5633504" y="3707933"/>
            <a:chExt cx="866164" cy="631077"/>
          </a:xfrm>
        </p:grpSpPr>
        <p:grpSp>
          <p:nvGrpSpPr>
            <p:cNvPr id="59" name="Group 58"/>
            <p:cNvGrpSpPr/>
            <p:nvPr/>
          </p:nvGrpSpPr>
          <p:grpSpPr>
            <a:xfrm>
              <a:off x="5633504" y="3707933"/>
              <a:ext cx="866164" cy="631077"/>
              <a:chOff x="2146300" y="552450"/>
              <a:chExt cx="7896225" cy="5753100"/>
            </a:xfrm>
          </p:grpSpPr>
          <p:pic>
            <p:nvPicPr>
              <p:cNvPr id="61" name="Picture 6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62" name="Rectangle 61"/>
              <p:cNvSpPr/>
              <p:nvPr/>
            </p:nvSpPr>
            <p:spPr bwMode="auto">
              <a:xfrm>
                <a:off x="2271251" y="1651097"/>
                <a:ext cx="7659329" cy="4484232"/>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sp>
          <p:nvSpPr>
            <p:cNvPr id="60" name="Rectangle 59"/>
            <p:cNvSpPr/>
            <p:nvPr/>
          </p:nvSpPr>
          <p:spPr bwMode="auto">
            <a:xfrm>
              <a:off x="5659490" y="3789650"/>
              <a:ext cx="840178" cy="49189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4800" dirty="0" smtClean="0">
                  <a:gradFill>
                    <a:gsLst>
                      <a:gs pos="0">
                        <a:srgbClr val="FFFFFF"/>
                      </a:gs>
                      <a:gs pos="100000">
                        <a:srgbClr val="FFFFFF"/>
                      </a:gs>
                    </a:gsLst>
                    <a:lin ang="5400000" scaled="0"/>
                  </a:gradFill>
                  <a:sym typeface="Wingdings" pitchFamily="2" charset="2"/>
                </a:rPr>
                <a:t>:-)</a:t>
              </a:r>
              <a:endParaRPr lang="en-US" sz="4400" dirty="0" smtClean="0">
                <a:gradFill>
                  <a:gsLst>
                    <a:gs pos="0">
                      <a:srgbClr val="FFFFFF"/>
                    </a:gs>
                    <a:gs pos="100000">
                      <a:srgbClr val="FFFFFF"/>
                    </a:gs>
                  </a:gsLst>
                  <a:lin ang="5400000" scaled="0"/>
                </a:gradFill>
              </a:endParaRPr>
            </a:p>
          </p:txBody>
        </p:sp>
      </p:grpSp>
      <p:grpSp>
        <p:nvGrpSpPr>
          <p:cNvPr id="63" name="Group 62"/>
          <p:cNvGrpSpPr/>
          <p:nvPr/>
        </p:nvGrpSpPr>
        <p:grpSpPr>
          <a:xfrm>
            <a:off x="6229627" y="4325125"/>
            <a:ext cx="955033" cy="695329"/>
            <a:chOff x="5633504" y="3707933"/>
            <a:chExt cx="866164" cy="631077"/>
          </a:xfrm>
        </p:grpSpPr>
        <p:grpSp>
          <p:nvGrpSpPr>
            <p:cNvPr id="64" name="Group 63"/>
            <p:cNvGrpSpPr/>
            <p:nvPr/>
          </p:nvGrpSpPr>
          <p:grpSpPr>
            <a:xfrm>
              <a:off x="5633504" y="3707933"/>
              <a:ext cx="866164" cy="631077"/>
              <a:chOff x="2146300" y="552450"/>
              <a:chExt cx="7896225" cy="5753100"/>
            </a:xfrm>
          </p:grpSpPr>
          <p:pic>
            <p:nvPicPr>
              <p:cNvPr id="66" name="Picture 6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72" name="Rectangle 71"/>
              <p:cNvSpPr/>
              <p:nvPr/>
            </p:nvSpPr>
            <p:spPr bwMode="auto">
              <a:xfrm>
                <a:off x="2271251" y="1651097"/>
                <a:ext cx="7659329" cy="4484232"/>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1100" dirty="0" smtClean="0">
                  <a:gradFill>
                    <a:gsLst>
                      <a:gs pos="0">
                        <a:srgbClr val="FFFFFF"/>
                      </a:gs>
                      <a:gs pos="100000">
                        <a:srgbClr val="FFFFFF"/>
                      </a:gs>
                    </a:gsLst>
                    <a:lin ang="5400000" scaled="0"/>
                  </a:gradFill>
                </a:endParaRPr>
              </a:p>
            </p:txBody>
          </p:sp>
        </p:grpSp>
        <p:sp>
          <p:nvSpPr>
            <p:cNvPr id="65" name="Rectangle 64"/>
            <p:cNvSpPr/>
            <p:nvPr/>
          </p:nvSpPr>
          <p:spPr bwMode="auto">
            <a:xfrm>
              <a:off x="5659490" y="3789650"/>
              <a:ext cx="840178" cy="49189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800" dirty="0" smtClean="0">
                  <a:gradFill>
                    <a:gsLst>
                      <a:gs pos="0">
                        <a:srgbClr val="FFFFFF"/>
                      </a:gs>
                      <a:gs pos="100000">
                        <a:srgbClr val="FFFFFF"/>
                      </a:gs>
                    </a:gsLst>
                    <a:lin ang="5400000" scaled="0"/>
                  </a:gradFill>
                  <a:sym typeface="Wingdings" pitchFamily="2" charset="2"/>
                </a:rPr>
                <a:t>:-)</a:t>
              </a:r>
              <a:endParaRPr lang="en-US" sz="2400" dirty="0" smtClean="0">
                <a:gradFill>
                  <a:gsLst>
                    <a:gs pos="0">
                      <a:srgbClr val="FFFFFF"/>
                    </a:gs>
                    <a:gs pos="100000">
                      <a:srgbClr val="FFFFFF"/>
                    </a:gs>
                  </a:gsLst>
                  <a:lin ang="5400000" scaled="0"/>
                </a:gradFill>
              </a:endParaRPr>
            </a:p>
          </p:txBody>
        </p:sp>
      </p:grpSp>
      <p:grpSp>
        <p:nvGrpSpPr>
          <p:cNvPr id="73" name="Group 72"/>
          <p:cNvGrpSpPr/>
          <p:nvPr/>
        </p:nvGrpSpPr>
        <p:grpSpPr>
          <a:xfrm>
            <a:off x="7273807" y="4325125"/>
            <a:ext cx="955033" cy="695329"/>
            <a:chOff x="5633504" y="3707933"/>
            <a:chExt cx="866164" cy="631077"/>
          </a:xfrm>
        </p:grpSpPr>
        <p:grpSp>
          <p:nvGrpSpPr>
            <p:cNvPr id="74" name="Group 73"/>
            <p:cNvGrpSpPr/>
            <p:nvPr/>
          </p:nvGrpSpPr>
          <p:grpSpPr>
            <a:xfrm>
              <a:off x="5633504" y="3707933"/>
              <a:ext cx="866164" cy="631077"/>
              <a:chOff x="2146300" y="552450"/>
              <a:chExt cx="7896225" cy="5753100"/>
            </a:xfrm>
          </p:grpSpPr>
          <p:pic>
            <p:nvPicPr>
              <p:cNvPr id="76" name="Picture 7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77" name="Rectangle 76"/>
              <p:cNvSpPr/>
              <p:nvPr/>
            </p:nvSpPr>
            <p:spPr bwMode="auto">
              <a:xfrm>
                <a:off x="2271251" y="1651097"/>
                <a:ext cx="7659329" cy="4484232"/>
              </a:xfrm>
              <a:prstGeom prst="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1100" dirty="0" smtClean="0">
                  <a:gradFill>
                    <a:gsLst>
                      <a:gs pos="0">
                        <a:srgbClr val="FFFFFF"/>
                      </a:gs>
                      <a:gs pos="100000">
                        <a:srgbClr val="FFFFFF"/>
                      </a:gs>
                    </a:gsLst>
                    <a:lin ang="5400000" scaled="0"/>
                  </a:gradFill>
                </a:endParaRPr>
              </a:p>
            </p:txBody>
          </p:sp>
        </p:grpSp>
        <p:sp>
          <p:nvSpPr>
            <p:cNvPr id="75" name="Rectangle 74"/>
            <p:cNvSpPr/>
            <p:nvPr/>
          </p:nvSpPr>
          <p:spPr bwMode="auto">
            <a:xfrm>
              <a:off x="5659490" y="3789650"/>
              <a:ext cx="840178" cy="49189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800" dirty="0" smtClean="0">
                  <a:gradFill>
                    <a:gsLst>
                      <a:gs pos="0">
                        <a:srgbClr val="FFFFFF"/>
                      </a:gs>
                      <a:gs pos="100000">
                        <a:srgbClr val="FFFFFF"/>
                      </a:gs>
                    </a:gsLst>
                    <a:lin ang="5400000" scaled="0"/>
                  </a:gradFill>
                  <a:sym typeface="Wingdings" pitchFamily="2" charset="2"/>
                </a:rPr>
                <a:t>:-)</a:t>
              </a:r>
              <a:endParaRPr lang="en-US" sz="2400" dirty="0" smtClean="0">
                <a:gradFill>
                  <a:gsLst>
                    <a:gs pos="0">
                      <a:srgbClr val="FFFFFF"/>
                    </a:gs>
                    <a:gs pos="100000">
                      <a:srgbClr val="FFFFFF"/>
                    </a:gs>
                  </a:gsLst>
                  <a:lin ang="5400000" scaled="0"/>
                </a:gradFill>
              </a:endParaRPr>
            </a:p>
          </p:txBody>
        </p:sp>
      </p:grpSp>
      <p:grpSp>
        <p:nvGrpSpPr>
          <p:cNvPr id="78" name="Group 77"/>
          <p:cNvGrpSpPr/>
          <p:nvPr/>
        </p:nvGrpSpPr>
        <p:grpSpPr>
          <a:xfrm>
            <a:off x="8689828" y="3105925"/>
            <a:ext cx="1526813" cy="1111624"/>
            <a:chOff x="5633504" y="3707933"/>
            <a:chExt cx="866164" cy="631077"/>
          </a:xfrm>
        </p:grpSpPr>
        <p:grpSp>
          <p:nvGrpSpPr>
            <p:cNvPr id="79" name="Group 78"/>
            <p:cNvGrpSpPr/>
            <p:nvPr/>
          </p:nvGrpSpPr>
          <p:grpSpPr>
            <a:xfrm>
              <a:off x="5633504" y="3707933"/>
              <a:ext cx="866164" cy="631077"/>
              <a:chOff x="2146300" y="552450"/>
              <a:chExt cx="7896225" cy="5753100"/>
            </a:xfrm>
          </p:grpSpPr>
          <p:pic>
            <p:nvPicPr>
              <p:cNvPr id="81" name="Picture 8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82" name="Rectangle 81"/>
              <p:cNvSpPr/>
              <p:nvPr/>
            </p:nvSpPr>
            <p:spPr bwMode="auto">
              <a:xfrm>
                <a:off x="2271251" y="1651097"/>
                <a:ext cx="7659329" cy="4484232"/>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sp>
          <p:nvSpPr>
            <p:cNvPr id="80" name="Rectangle 79"/>
            <p:cNvSpPr/>
            <p:nvPr/>
          </p:nvSpPr>
          <p:spPr bwMode="auto">
            <a:xfrm>
              <a:off x="5659490" y="3789650"/>
              <a:ext cx="840178" cy="49189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4800" dirty="0" smtClean="0">
                  <a:gradFill>
                    <a:gsLst>
                      <a:gs pos="0">
                        <a:srgbClr val="FFFFFF"/>
                      </a:gs>
                      <a:gs pos="100000">
                        <a:srgbClr val="FFFFFF"/>
                      </a:gs>
                    </a:gsLst>
                    <a:lin ang="5400000" scaled="0"/>
                  </a:gradFill>
                  <a:sym typeface="Wingdings" pitchFamily="2" charset="2"/>
                </a:rPr>
                <a:t>:-)</a:t>
              </a:r>
              <a:endParaRPr lang="en-US" sz="4400" dirty="0" smtClean="0">
                <a:gradFill>
                  <a:gsLst>
                    <a:gs pos="0">
                      <a:srgbClr val="FFFFFF"/>
                    </a:gs>
                    <a:gs pos="100000">
                      <a:srgbClr val="FFFFFF"/>
                    </a:gs>
                  </a:gsLst>
                  <a:lin ang="5400000" scaled="0"/>
                </a:gradFill>
              </a:endParaRPr>
            </a:p>
          </p:txBody>
        </p:sp>
      </p:grpSp>
      <p:grpSp>
        <p:nvGrpSpPr>
          <p:cNvPr id="83" name="Group 82"/>
          <p:cNvGrpSpPr/>
          <p:nvPr/>
        </p:nvGrpSpPr>
        <p:grpSpPr>
          <a:xfrm>
            <a:off x="8689828" y="4325125"/>
            <a:ext cx="955033" cy="695329"/>
            <a:chOff x="5633504" y="3707933"/>
            <a:chExt cx="866164" cy="631077"/>
          </a:xfrm>
        </p:grpSpPr>
        <p:grpSp>
          <p:nvGrpSpPr>
            <p:cNvPr id="84" name="Group 83"/>
            <p:cNvGrpSpPr/>
            <p:nvPr/>
          </p:nvGrpSpPr>
          <p:grpSpPr>
            <a:xfrm>
              <a:off x="5633504" y="3707933"/>
              <a:ext cx="866164" cy="631077"/>
              <a:chOff x="2146300" y="552450"/>
              <a:chExt cx="7896225" cy="5753100"/>
            </a:xfrm>
          </p:grpSpPr>
          <p:pic>
            <p:nvPicPr>
              <p:cNvPr id="86" name="Picture 8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89" name="Rectangle 88"/>
              <p:cNvSpPr/>
              <p:nvPr/>
            </p:nvSpPr>
            <p:spPr bwMode="auto">
              <a:xfrm>
                <a:off x="2271251" y="1651097"/>
                <a:ext cx="7659329" cy="4484232"/>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1100" dirty="0" smtClean="0">
                  <a:gradFill>
                    <a:gsLst>
                      <a:gs pos="0">
                        <a:srgbClr val="FFFFFF"/>
                      </a:gs>
                      <a:gs pos="100000">
                        <a:srgbClr val="FFFFFF"/>
                      </a:gs>
                    </a:gsLst>
                    <a:lin ang="5400000" scaled="0"/>
                  </a:gradFill>
                </a:endParaRPr>
              </a:p>
            </p:txBody>
          </p:sp>
        </p:grpSp>
        <p:sp>
          <p:nvSpPr>
            <p:cNvPr id="85" name="Rectangle 84"/>
            <p:cNvSpPr/>
            <p:nvPr/>
          </p:nvSpPr>
          <p:spPr bwMode="auto">
            <a:xfrm>
              <a:off x="5659490" y="3789650"/>
              <a:ext cx="840178" cy="49189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800" dirty="0" smtClean="0">
                  <a:gradFill>
                    <a:gsLst>
                      <a:gs pos="0">
                        <a:srgbClr val="FFFFFF"/>
                      </a:gs>
                      <a:gs pos="100000">
                        <a:srgbClr val="FFFFFF"/>
                      </a:gs>
                    </a:gsLst>
                    <a:lin ang="5400000" scaled="0"/>
                  </a:gradFill>
                  <a:sym typeface="Wingdings" pitchFamily="2" charset="2"/>
                </a:rPr>
                <a:t>:-)</a:t>
              </a:r>
              <a:endParaRPr lang="en-US" sz="2400" dirty="0" smtClean="0">
                <a:gradFill>
                  <a:gsLst>
                    <a:gs pos="0">
                      <a:srgbClr val="FFFFFF"/>
                    </a:gs>
                    <a:gs pos="100000">
                      <a:srgbClr val="FFFFFF"/>
                    </a:gs>
                  </a:gsLst>
                  <a:lin ang="5400000" scaled="0"/>
                </a:gradFill>
              </a:endParaRPr>
            </a:p>
          </p:txBody>
        </p:sp>
      </p:grpSp>
      <p:grpSp>
        <p:nvGrpSpPr>
          <p:cNvPr id="90" name="Group 89"/>
          <p:cNvGrpSpPr/>
          <p:nvPr/>
        </p:nvGrpSpPr>
        <p:grpSpPr>
          <a:xfrm>
            <a:off x="9734008" y="4325125"/>
            <a:ext cx="955033" cy="695329"/>
            <a:chOff x="5633504" y="3707933"/>
            <a:chExt cx="866164" cy="631077"/>
          </a:xfrm>
        </p:grpSpPr>
        <p:grpSp>
          <p:nvGrpSpPr>
            <p:cNvPr id="91" name="Group 90"/>
            <p:cNvGrpSpPr/>
            <p:nvPr/>
          </p:nvGrpSpPr>
          <p:grpSpPr>
            <a:xfrm>
              <a:off x="5633504" y="3707933"/>
              <a:ext cx="866164" cy="631077"/>
              <a:chOff x="2146300" y="552450"/>
              <a:chExt cx="7896225" cy="5753100"/>
            </a:xfrm>
          </p:grpSpPr>
          <p:pic>
            <p:nvPicPr>
              <p:cNvPr id="93" name="Picture 9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94" name="Rectangle 93"/>
              <p:cNvSpPr/>
              <p:nvPr/>
            </p:nvSpPr>
            <p:spPr bwMode="auto">
              <a:xfrm>
                <a:off x="2271251" y="1651097"/>
                <a:ext cx="7659329" cy="4484232"/>
              </a:xfrm>
              <a:prstGeom prst="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1100" dirty="0" smtClean="0">
                  <a:gradFill>
                    <a:gsLst>
                      <a:gs pos="0">
                        <a:srgbClr val="FFFFFF"/>
                      </a:gs>
                      <a:gs pos="100000">
                        <a:srgbClr val="FFFFFF"/>
                      </a:gs>
                    </a:gsLst>
                    <a:lin ang="5400000" scaled="0"/>
                  </a:gradFill>
                </a:endParaRPr>
              </a:p>
            </p:txBody>
          </p:sp>
        </p:grpSp>
        <p:sp>
          <p:nvSpPr>
            <p:cNvPr id="92" name="Rectangle 91"/>
            <p:cNvSpPr/>
            <p:nvPr/>
          </p:nvSpPr>
          <p:spPr bwMode="auto">
            <a:xfrm>
              <a:off x="5659490" y="3789650"/>
              <a:ext cx="840178" cy="49189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800" dirty="0" smtClean="0">
                  <a:gradFill>
                    <a:gsLst>
                      <a:gs pos="0">
                        <a:srgbClr val="FFFFFF"/>
                      </a:gs>
                      <a:gs pos="100000">
                        <a:srgbClr val="FFFFFF"/>
                      </a:gs>
                    </a:gsLst>
                    <a:lin ang="5400000" scaled="0"/>
                  </a:gradFill>
                  <a:sym typeface="Wingdings" pitchFamily="2" charset="2"/>
                </a:rPr>
                <a:t>:-)</a:t>
              </a:r>
              <a:endParaRPr lang="en-US" sz="2400" dirty="0" smtClean="0">
                <a:gradFill>
                  <a:gsLst>
                    <a:gs pos="0">
                      <a:srgbClr val="FFFFFF"/>
                    </a:gs>
                    <a:gs pos="100000">
                      <a:srgbClr val="FFFFFF"/>
                    </a:gs>
                  </a:gsLst>
                  <a:lin ang="5400000" scaled="0"/>
                </a:gradFill>
              </a:endParaRPr>
            </a:p>
          </p:txBody>
        </p:sp>
      </p:grpSp>
      <p:sp>
        <p:nvSpPr>
          <p:cNvPr id="99" name="Title 1"/>
          <p:cNvSpPr txBox="1">
            <a:spLocks/>
          </p:cNvSpPr>
          <p:nvPr/>
        </p:nvSpPr>
        <p:spPr>
          <a:xfrm>
            <a:off x="1222078" y="1533589"/>
            <a:ext cx="1589530" cy="443198"/>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lgn="r">
              <a:tabLst>
                <a:tab pos="1089025" algn="l"/>
              </a:tabLst>
            </a:pPr>
            <a:r>
              <a:rPr lang="en-US" sz="3200" dirty="0" smtClean="0">
                <a:solidFill>
                  <a:schemeClr val="tx1">
                    <a:alpha val="99000"/>
                  </a:schemeClr>
                </a:solidFill>
                <a:latin typeface="Segoe UI" pitchFamily="34" charset="0"/>
                <a:ea typeface="Segoe UI" pitchFamily="34" charset="0"/>
                <a:cs typeface="Segoe UI" pitchFamily="34" charset="0"/>
              </a:rPr>
              <a:t>reserved</a:t>
            </a:r>
            <a:endParaRPr lang="en-US" sz="3200" dirty="0">
              <a:solidFill>
                <a:schemeClr val="tx1">
                  <a:alpha val="99000"/>
                </a:schemeClr>
              </a:solidFill>
              <a:latin typeface="Segoe UI" pitchFamily="34" charset="0"/>
              <a:ea typeface="Segoe UI" pitchFamily="34" charset="0"/>
              <a:cs typeface="Segoe UI" pitchFamily="34" charset="0"/>
            </a:endParaRPr>
          </a:p>
        </p:txBody>
      </p:sp>
      <p:sp>
        <p:nvSpPr>
          <p:cNvPr id="3" name="Title 2"/>
          <p:cNvSpPr>
            <a:spLocks noGrp="1"/>
          </p:cNvSpPr>
          <p:nvPr>
            <p:ph type="title"/>
          </p:nvPr>
        </p:nvSpPr>
        <p:spPr/>
        <p:txBody>
          <a:bodyPr/>
          <a:lstStyle/>
          <a:p>
            <a:r>
              <a:rPr lang="en-US" dirty="0">
                <a:solidFill>
                  <a:schemeClr val="bg1">
                    <a:alpha val="99000"/>
                  </a:schemeClr>
                </a:solidFill>
              </a:rPr>
              <a:t>Web </a:t>
            </a:r>
            <a:r>
              <a:rPr lang="en-US" dirty="0" smtClean="0">
                <a:solidFill>
                  <a:schemeClr val="bg1">
                    <a:alpha val="99000"/>
                  </a:schemeClr>
                </a:solidFill>
              </a:rPr>
              <a:t>sites</a:t>
            </a:r>
            <a:endParaRPr lang="en-US" dirty="0"/>
          </a:p>
        </p:txBody>
      </p:sp>
      <p:grpSp>
        <p:nvGrpSpPr>
          <p:cNvPr id="87" name="Group 86"/>
          <p:cNvGrpSpPr/>
          <p:nvPr/>
        </p:nvGrpSpPr>
        <p:grpSpPr>
          <a:xfrm>
            <a:off x="-216815" y="5727773"/>
            <a:ext cx="12622489" cy="1046296"/>
            <a:chOff x="-5297672" y="5194194"/>
            <a:chExt cx="16604405" cy="1376362"/>
          </a:xfrm>
        </p:grpSpPr>
        <p:pic>
          <p:nvPicPr>
            <p:cNvPr id="100" name="Picture 2" descr="C:\Users\jonahs\Documents\Dropbox\Projects SCOTT\Azure Deck\Source Images\server-blue.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325557" y="5194194"/>
              <a:ext cx="3186112" cy="1376362"/>
            </a:xfrm>
            <a:prstGeom prst="roundRect">
              <a:avLst/>
            </a:prstGeom>
            <a:ln>
              <a:solidFill>
                <a:schemeClr val="bg2">
                  <a:lumMod val="75000"/>
                </a:schemeClr>
              </a:solidFill>
            </a:ln>
            <a:extLst>
              <a:ext uri="{909E8E84-426E-40DD-AFC4-6F175D3DCCD1}">
                <a14:hiddenFill xmlns:a14="http://schemas.microsoft.com/office/drawing/2010/main">
                  <a:solidFill>
                    <a:srgbClr val="FFFFFF"/>
                  </a:solidFill>
                </a14:hiddenFill>
              </a:ext>
            </a:extLst>
          </p:spPr>
        </p:pic>
        <p:pic>
          <p:nvPicPr>
            <p:cNvPr id="101" name="Picture 2" descr="C:\Users\jonahs\Documents\Dropbox\Projects SCOTT\Azure Deck\Source Images\server-blue.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049907" y="5194194"/>
              <a:ext cx="3186112" cy="1376362"/>
            </a:xfrm>
            <a:prstGeom prst="roundRect">
              <a:avLst/>
            </a:prstGeom>
            <a:ln>
              <a:solidFill>
                <a:schemeClr val="bg2">
                  <a:lumMod val="75000"/>
                </a:schemeClr>
              </a:solidFill>
            </a:ln>
            <a:extLst>
              <a:ext uri="{909E8E84-426E-40DD-AFC4-6F175D3DCCD1}">
                <a14:hiddenFill xmlns:a14="http://schemas.microsoft.com/office/drawing/2010/main">
                  <a:solidFill>
                    <a:srgbClr val="FFFFFF"/>
                  </a:solidFill>
                </a14:hiddenFill>
              </a:ext>
            </a:extLst>
          </p:spPr>
        </p:pic>
        <p:pic>
          <p:nvPicPr>
            <p:cNvPr id="102" name="Picture 2" descr="C:\Users\jonahs\Documents\Dropbox\Projects SCOTT\Azure Deck\Source Images\server-blue.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25744" y="5194194"/>
              <a:ext cx="3186112" cy="1376362"/>
            </a:xfrm>
            <a:prstGeom prst="roundRect">
              <a:avLst/>
            </a:prstGeom>
            <a:ln>
              <a:solidFill>
                <a:schemeClr val="bg2">
                  <a:lumMod val="75000"/>
                </a:schemeClr>
              </a:solidFill>
            </a:ln>
            <a:extLst>
              <a:ext uri="{909E8E84-426E-40DD-AFC4-6F175D3DCCD1}">
                <a14:hiddenFill xmlns:a14="http://schemas.microsoft.com/office/drawing/2010/main">
                  <a:solidFill>
                    <a:srgbClr val="FFFFFF"/>
                  </a:solidFill>
                </a14:hiddenFill>
              </a:ext>
            </a:extLst>
          </p:spPr>
        </p:pic>
        <p:pic>
          <p:nvPicPr>
            <p:cNvPr id="103" name="Picture 2" descr="C:\Users\jonahs\Documents\Dropbox\Projects SCOTT\Azure Deck\Source Images\server-blue.png"/>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1043"/>
            <a:stretch/>
          </p:blipFill>
          <p:spPr bwMode="auto">
            <a:xfrm>
              <a:off x="-3534589" y="5194194"/>
              <a:ext cx="3219309" cy="1376362"/>
            </a:xfrm>
            <a:prstGeom prst="roundRect">
              <a:avLst/>
            </a:prstGeom>
            <a:ln>
              <a:solidFill>
                <a:schemeClr val="bg2">
                  <a:lumMod val="75000"/>
                </a:schemeClr>
              </a:solidFill>
            </a:ln>
            <a:extLst>
              <a:ext uri="{909E8E84-426E-40DD-AFC4-6F175D3DCCD1}">
                <a14:hiddenFill xmlns:a14="http://schemas.microsoft.com/office/drawing/2010/main">
                  <a:solidFill>
                    <a:srgbClr val="FFFFFF"/>
                  </a:solidFill>
                </a14:hiddenFill>
              </a:ext>
            </a:extLst>
          </p:spPr>
        </p:pic>
        <p:pic>
          <p:nvPicPr>
            <p:cNvPr id="104" name="Picture 2" descr="C:\Users\jonahs\Documents\Dropbox\Projects SCOTT\Azure Deck\Source Images\server-blue.png"/>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a:stretch/>
          </p:blipFill>
          <p:spPr bwMode="auto">
            <a:xfrm>
              <a:off x="-5297672" y="5194194"/>
              <a:ext cx="1732619" cy="1376362"/>
            </a:xfrm>
            <a:prstGeom prst="roundRect">
              <a:avLst/>
            </a:prstGeom>
            <a:ln>
              <a:solidFill>
                <a:schemeClr val="bg2">
                  <a:lumMod val="75000"/>
                </a:schemeClr>
              </a:solidFill>
            </a:ln>
            <a:extLst/>
          </p:spPr>
        </p:pic>
        <p:pic>
          <p:nvPicPr>
            <p:cNvPr id="105" name="Picture 2" descr="C:\Users\jonahs\Documents\Dropbox\Projects SCOTT\Azure Deck\Source Images\server-blue.png"/>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966"/>
            <a:stretch/>
          </p:blipFill>
          <p:spPr bwMode="auto">
            <a:xfrm>
              <a:off x="9571520" y="5194194"/>
              <a:ext cx="1735213" cy="1376362"/>
            </a:xfrm>
            <a:prstGeom prst="roundRect">
              <a:avLst/>
            </a:prstGeom>
            <a:ln>
              <a:solidFill>
                <a:schemeClr val="bg2">
                  <a:lumMod val="75000"/>
                </a:schemeClr>
              </a:solidFill>
            </a:ln>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674483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afterEffect">
                                  <p:stCondLst>
                                    <p:cond delay="0"/>
                                  </p:stCondLst>
                                  <p:childTnLst>
                                    <p:animEffect transition="out" filter="fade">
                                      <p:cBhvr>
                                        <p:cTn id="6" dur="500"/>
                                        <p:tgtEl>
                                          <p:spTgt spid="123"/>
                                        </p:tgtEl>
                                      </p:cBhvr>
                                    </p:animEffect>
                                    <p:set>
                                      <p:cBhvr>
                                        <p:cTn id="7" dur="1" fill="hold">
                                          <p:stCondLst>
                                            <p:cond delay="499"/>
                                          </p:stCondLst>
                                        </p:cTn>
                                        <p:tgtEl>
                                          <p:spTgt spid="123"/>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144"/>
                                        </p:tgtEl>
                                      </p:cBhvr>
                                    </p:animEffect>
                                    <p:set>
                                      <p:cBhvr>
                                        <p:cTn id="10" dur="1" fill="hold">
                                          <p:stCondLst>
                                            <p:cond delay="499"/>
                                          </p:stCondLst>
                                        </p:cTn>
                                        <p:tgtEl>
                                          <p:spTgt spid="144"/>
                                        </p:tgtEl>
                                        <p:attrNameLst>
                                          <p:attrName>style.visibility</p:attrName>
                                        </p:attrNameLst>
                                      </p:cBhvr>
                                      <p:to>
                                        <p:strVal val="hidden"/>
                                      </p:to>
                                    </p:se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58"/>
                                        </p:tgtEl>
                                        <p:attrNameLst>
                                          <p:attrName>style.visibility</p:attrName>
                                        </p:attrNameLst>
                                      </p:cBhvr>
                                      <p:to>
                                        <p:strVal val="visible"/>
                                      </p:to>
                                    </p:set>
                                    <p:animEffect transition="in" filter="fade">
                                      <p:cBhvr>
                                        <p:cTn id="14" dur="500"/>
                                        <p:tgtEl>
                                          <p:spTgt spid="58"/>
                                        </p:tgtEl>
                                      </p:cBhvr>
                                    </p:animEffect>
                                  </p:childTnLst>
                                </p:cTn>
                              </p:par>
                              <p:par>
                                <p:cTn id="15" presetID="10" presetClass="entr" presetSubtype="0" fill="hold" nodeType="withEffect">
                                  <p:stCondLst>
                                    <p:cond delay="0"/>
                                  </p:stCondLst>
                                  <p:childTnLst>
                                    <p:set>
                                      <p:cBhvr>
                                        <p:cTn id="16" dur="1" fill="hold">
                                          <p:stCondLst>
                                            <p:cond delay="0"/>
                                          </p:stCondLst>
                                        </p:cTn>
                                        <p:tgtEl>
                                          <p:spTgt spid="78"/>
                                        </p:tgtEl>
                                        <p:attrNameLst>
                                          <p:attrName>style.visibility</p:attrName>
                                        </p:attrNameLst>
                                      </p:cBhvr>
                                      <p:to>
                                        <p:strVal val="visible"/>
                                      </p:to>
                                    </p:set>
                                    <p:animEffect transition="in" filter="fade">
                                      <p:cBhvr>
                                        <p:cTn id="17" dur="500"/>
                                        <p:tgtEl>
                                          <p:spTgt spid="78"/>
                                        </p:tgtEl>
                                      </p:cBhvr>
                                    </p:animEffect>
                                  </p:childTnLst>
                                </p:cTn>
                              </p:par>
                            </p:childTnLst>
                          </p:cTn>
                        </p:par>
                        <p:par>
                          <p:cTn id="18" fill="hold">
                            <p:stCondLst>
                              <p:cond delay="1000"/>
                            </p:stCondLst>
                            <p:childTnLst>
                              <p:par>
                                <p:cTn id="19" presetID="10" presetClass="entr" presetSubtype="0" fill="hold" nodeType="afterEffect">
                                  <p:stCondLst>
                                    <p:cond delay="750"/>
                                  </p:stCondLst>
                                  <p:childTnLst>
                                    <p:set>
                                      <p:cBhvr>
                                        <p:cTn id="20" dur="1" fill="hold">
                                          <p:stCondLst>
                                            <p:cond delay="0"/>
                                          </p:stCondLst>
                                        </p:cTn>
                                        <p:tgtEl>
                                          <p:spTgt spid="63"/>
                                        </p:tgtEl>
                                        <p:attrNameLst>
                                          <p:attrName>style.visibility</p:attrName>
                                        </p:attrNameLst>
                                      </p:cBhvr>
                                      <p:to>
                                        <p:strVal val="visible"/>
                                      </p:to>
                                    </p:set>
                                    <p:animEffect transition="in" filter="fade">
                                      <p:cBhvr>
                                        <p:cTn id="21" dur="500"/>
                                        <p:tgtEl>
                                          <p:spTgt spid="63"/>
                                        </p:tgtEl>
                                      </p:cBhvr>
                                    </p:animEffect>
                                  </p:childTnLst>
                                </p:cTn>
                              </p:par>
                              <p:par>
                                <p:cTn id="22" presetID="10" presetClass="entr" presetSubtype="0" fill="hold" nodeType="withEffect">
                                  <p:stCondLst>
                                    <p:cond delay="750"/>
                                  </p:stCondLst>
                                  <p:childTnLst>
                                    <p:set>
                                      <p:cBhvr>
                                        <p:cTn id="23" dur="1" fill="hold">
                                          <p:stCondLst>
                                            <p:cond delay="0"/>
                                          </p:stCondLst>
                                        </p:cTn>
                                        <p:tgtEl>
                                          <p:spTgt spid="83"/>
                                        </p:tgtEl>
                                        <p:attrNameLst>
                                          <p:attrName>style.visibility</p:attrName>
                                        </p:attrNameLst>
                                      </p:cBhvr>
                                      <p:to>
                                        <p:strVal val="visible"/>
                                      </p:to>
                                    </p:set>
                                    <p:animEffect transition="in" filter="fade">
                                      <p:cBhvr>
                                        <p:cTn id="24" dur="500"/>
                                        <p:tgtEl>
                                          <p:spTgt spid="83"/>
                                        </p:tgtEl>
                                      </p:cBhvr>
                                    </p:animEffect>
                                  </p:childTnLst>
                                </p:cTn>
                              </p:par>
                            </p:childTnLst>
                          </p:cTn>
                        </p:par>
                        <p:par>
                          <p:cTn id="25" fill="hold">
                            <p:stCondLst>
                              <p:cond delay="2250"/>
                            </p:stCondLst>
                            <p:childTnLst>
                              <p:par>
                                <p:cTn id="26" presetID="10" presetClass="entr" presetSubtype="0" fill="hold" nodeType="afterEffect">
                                  <p:stCondLst>
                                    <p:cond delay="500"/>
                                  </p:stCondLst>
                                  <p:childTnLst>
                                    <p:set>
                                      <p:cBhvr>
                                        <p:cTn id="27" dur="1" fill="hold">
                                          <p:stCondLst>
                                            <p:cond delay="0"/>
                                          </p:stCondLst>
                                        </p:cTn>
                                        <p:tgtEl>
                                          <p:spTgt spid="73"/>
                                        </p:tgtEl>
                                        <p:attrNameLst>
                                          <p:attrName>style.visibility</p:attrName>
                                        </p:attrNameLst>
                                      </p:cBhvr>
                                      <p:to>
                                        <p:strVal val="visible"/>
                                      </p:to>
                                    </p:set>
                                    <p:animEffect transition="in" filter="fade">
                                      <p:cBhvr>
                                        <p:cTn id="28" dur="500"/>
                                        <p:tgtEl>
                                          <p:spTgt spid="73"/>
                                        </p:tgtEl>
                                      </p:cBhvr>
                                    </p:animEffect>
                                  </p:childTnLst>
                                </p:cTn>
                              </p:par>
                            </p:childTnLst>
                          </p:cTn>
                        </p:par>
                        <p:par>
                          <p:cTn id="29" fill="hold">
                            <p:stCondLst>
                              <p:cond delay="3250"/>
                            </p:stCondLst>
                            <p:childTnLst>
                              <p:par>
                                <p:cTn id="30" presetID="10" presetClass="entr" presetSubtype="0" fill="hold" nodeType="afterEffect">
                                  <p:stCondLst>
                                    <p:cond delay="0"/>
                                  </p:stCondLst>
                                  <p:childTnLst>
                                    <p:set>
                                      <p:cBhvr>
                                        <p:cTn id="31" dur="1" fill="hold">
                                          <p:stCondLst>
                                            <p:cond delay="0"/>
                                          </p:stCondLst>
                                        </p:cTn>
                                        <p:tgtEl>
                                          <p:spTgt spid="90"/>
                                        </p:tgtEl>
                                        <p:attrNameLst>
                                          <p:attrName>style.visibility</p:attrName>
                                        </p:attrNameLst>
                                      </p:cBhvr>
                                      <p:to>
                                        <p:strVal val="visible"/>
                                      </p:to>
                                    </p:set>
                                    <p:animEffect transition="in" filter="fade">
                                      <p:cBhvr>
                                        <p:cTn id="32" dur="500"/>
                                        <p:tgtEl>
                                          <p:spTgt spid="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duotone>
              <a:prstClr val="black"/>
              <a:schemeClr val="bg2">
                <a:lumMod val="10000"/>
                <a:tint val="45000"/>
                <a:satMod val="400000"/>
              </a:scheme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381850" y="2111566"/>
            <a:ext cx="3066325" cy="3066325"/>
          </a:xfrm>
          <a:prstGeom prst="rect">
            <a:avLst/>
          </a:prstGeom>
        </p:spPr>
      </p:pic>
      <p:sp>
        <p:nvSpPr>
          <p:cNvPr id="5" name="Title 1"/>
          <p:cNvSpPr txBox="1">
            <a:spLocks/>
          </p:cNvSpPr>
          <p:nvPr/>
        </p:nvSpPr>
        <p:spPr>
          <a:xfrm>
            <a:off x="4663440" y="2487168"/>
            <a:ext cx="6369515" cy="747897"/>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tabLst>
                <a:tab pos="1089025" algn="l"/>
              </a:tabLst>
            </a:pPr>
            <a:r>
              <a:rPr lang="en-US" dirty="0" smtClean="0">
                <a:solidFill>
                  <a:schemeClr val="tx1">
                    <a:alpha val="99000"/>
                  </a:schemeClr>
                </a:solidFill>
              </a:rPr>
              <a:t>Cloud </a:t>
            </a:r>
            <a:r>
              <a:rPr lang="en-US" dirty="0">
                <a:solidFill>
                  <a:schemeClr val="tx1">
                    <a:alpha val="99000"/>
                  </a:schemeClr>
                </a:solidFill>
              </a:rPr>
              <a:t>services</a:t>
            </a:r>
          </a:p>
        </p:txBody>
      </p:sp>
      <p:sp>
        <p:nvSpPr>
          <p:cNvPr id="6" name="Content Placeholder 2"/>
          <p:cNvSpPr txBox="1">
            <a:spLocks/>
          </p:cNvSpPr>
          <p:nvPr/>
        </p:nvSpPr>
        <p:spPr>
          <a:xfrm>
            <a:off x="4686445" y="3286125"/>
            <a:ext cx="6380162" cy="1255728"/>
          </a:xfrm>
          <a:prstGeom prst="rect">
            <a:avLst/>
          </a:prstGeom>
        </p:spPr>
        <p:txBody>
          <a:bodyPr vert="horz" lIns="0" tIns="0" rIns="0" bIns="0" rtlCol="0">
            <a:spAutoFit/>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tx1">
                    <a:alpha val="99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indent="0">
              <a:lnSpc>
                <a:spcPct val="100000"/>
              </a:lnSpc>
              <a:buNone/>
            </a:pPr>
            <a:r>
              <a:rPr lang="en-US" sz="2400" dirty="0" smtClean="0">
                <a:latin typeface="+mn-lt"/>
              </a:rPr>
              <a:t>Build infinitely scalable apps and services</a:t>
            </a:r>
          </a:p>
          <a:p>
            <a:pPr marL="3175" indent="0">
              <a:lnSpc>
                <a:spcPct val="100000"/>
              </a:lnSpc>
              <a:buNone/>
            </a:pPr>
            <a:r>
              <a:rPr lang="en-US" sz="2400" dirty="0" smtClean="0">
                <a:latin typeface="+mn-lt"/>
              </a:rPr>
              <a:t>Support rich multi-tier architectures</a:t>
            </a:r>
          </a:p>
          <a:p>
            <a:pPr marL="3175" indent="0">
              <a:lnSpc>
                <a:spcPct val="100000"/>
              </a:lnSpc>
              <a:buNone/>
            </a:pPr>
            <a:r>
              <a:rPr lang="en-US" sz="2400" dirty="0" smtClean="0">
                <a:latin typeface="+mn-lt"/>
              </a:rPr>
              <a:t>Automated application management</a:t>
            </a:r>
          </a:p>
        </p:txBody>
      </p:sp>
    </p:spTree>
    <p:extLst>
      <p:ext uri="{BB962C8B-B14F-4D97-AF65-F5344CB8AC3E}">
        <p14:creationId xmlns:p14="http://schemas.microsoft.com/office/powerpoint/2010/main" val="16430958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25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250"/>
                                        <p:tgtEl>
                                          <p:spTgt spid="5"/>
                                        </p:tgtEl>
                                      </p:cBhvr>
                                    </p:animEffect>
                                  </p:childTnLst>
                                </p:cTn>
                              </p:par>
                            </p:childTnLst>
                          </p:cTn>
                        </p:par>
                        <p:par>
                          <p:cTn id="12" fill="hold">
                            <p:stCondLst>
                              <p:cond delay="1000"/>
                            </p:stCondLst>
                            <p:childTnLst>
                              <p:par>
                                <p:cTn id="13" presetID="10" presetClass="entr" presetSubtype="0" fill="hold" grpId="0" nodeType="afterEffect">
                                  <p:stCondLst>
                                    <p:cond delay="250"/>
                                  </p:stCondLst>
                                  <p:childTnLst>
                                    <p:set>
                                      <p:cBhvr>
                                        <p:cTn id="14" dur="1" fill="hold">
                                          <p:stCondLst>
                                            <p:cond delay="0"/>
                                          </p:stCondLst>
                                        </p:cTn>
                                        <p:tgtEl>
                                          <p:spTgt spid="6">
                                            <p:txEl>
                                              <p:pRg st="0" end="0"/>
                                            </p:txEl>
                                          </p:spTgt>
                                        </p:tgtEl>
                                        <p:attrNameLst>
                                          <p:attrName>style.visibility</p:attrName>
                                        </p:attrNameLst>
                                      </p:cBhvr>
                                      <p:to>
                                        <p:strVal val="visible"/>
                                      </p:to>
                                    </p:set>
                                    <p:animEffect transition="in" filter="fade">
                                      <p:cBhvr>
                                        <p:cTn id="15" dur="250"/>
                                        <p:tgtEl>
                                          <p:spTgt spid="6">
                                            <p:txEl>
                                              <p:pRg st="0" end="0"/>
                                            </p:txEl>
                                          </p:spTgt>
                                        </p:tgtEl>
                                      </p:cBhvr>
                                    </p:animEffect>
                                  </p:childTnLst>
                                </p:cTn>
                              </p:par>
                            </p:childTnLst>
                          </p:cTn>
                        </p:par>
                        <p:par>
                          <p:cTn id="16" fill="hold">
                            <p:stCondLst>
                              <p:cond delay="1500"/>
                            </p:stCondLst>
                            <p:childTnLst>
                              <p:par>
                                <p:cTn id="17" presetID="10" presetClass="entr" presetSubtype="0" fill="hold" grpId="0" nodeType="afterEffect">
                                  <p:stCondLst>
                                    <p:cond delay="250"/>
                                  </p:stCondLst>
                                  <p:childTnLst>
                                    <p:set>
                                      <p:cBhvr>
                                        <p:cTn id="18" dur="1" fill="hold">
                                          <p:stCondLst>
                                            <p:cond delay="0"/>
                                          </p:stCondLst>
                                        </p:cTn>
                                        <p:tgtEl>
                                          <p:spTgt spid="6">
                                            <p:txEl>
                                              <p:pRg st="1" end="1"/>
                                            </p:txEl>
                                          </p:spTgt>
                                        </p:tgtEl>
                                        <p:attrNameLst>
                                          <p:attrName>style.visibility</p:attrName>
                                        </p:attrNameLst>
                                      </p:cBhvr>
                                      <p:to>
                                        <p:strVal val="visible"/>
                                      </p:to>
                                    </p:set>
                                    <p:animEffect transition="in" filter="fade">
                                      <p:cBhvr>
                                        <p:cTn id="19" dur="250"/>
                                        <p:tgtEl>
                                          <p:spTgt spid="6">
                                            <p:txEl>
                                              <p:pRg st="1" end="1"/>
                                            </p:txEl>
                                          </p:spTgt>
                                        </p:tgtEl>
                                      </p:cBhvr>
                                    </p:animEffect>
                                  </p:childTnLst>
                                </p:cTn>
                              </p:par>
                            </p:childTnLst>
                          </p:cTn>
                        </p:par>
                        <p:par>
                          <p:cTn id="20" fill="hold">
                            <p:stCondLst>
                              <p:cond delay="2000"/>
                            </p:stCondLst>
                            <p:childTnLst>
                              <p:par>
                                <p:cTn id="21" presetID="10" presetClass="entr" presetSubtype="0" fill="hold" grpId="0" nodeType="afterEffect">
                                  <p:stCondLst>
                                    <p:cond delay="250"/>
                                  </p:stCondLst>
                                  <p:childTnLst>
                                    <p:set>
                                      <p:cBhvr>
                                        <p:cTn id="22" dur="1" fill="hold">
                                          <p:stCondLst>
                                            <p:cond delay="0"/>
                                          </p:stCondLst>
                                        </p:cTn>
                                        <p:tgtEl>
                                          <p:spTgt spid="6">
                                            <p:txEl>
                                              <p:pRg st="2" end="2"/>
                                            </p:txEl>
                                          </p:spTgt>
                                        </p:tgtEl>
                                        <p:attrNameLst>
                                          <p:attrName>style.visibility</p:attrName>
                                        </p:attrNameLst>
                                      </p:cBhvr>
                                      <p:to>
                                        <p:strVal val="visible"/>
                                      </p:to>
                                    </p:set>
                                    <p:animEffect transition="in" filter="fade">
                                      <p:cBhvr>
                                        <p:cTn id="23" dur="25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0" y="2455230"/>
            <a:ext cx="9415015" cy="2104837"/>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smtClean="0">
              <a:solidFill>
                <a:srgbClr val="00AEEF">
                  <a:alpha val="99000"/>
                </a:srgbClr>
              </a:solidFill>
            </a:endParaRPr>
          </a:p>
        </p:txBody>
      </p:sp>
      <p:sp>
        <p:nvSpPr>
          <p:cNvPr id="2" name="Title 1"/>
          <p:cNvSpPr>
            <a:spLocks noGrp="1"/>
          </p:cNvSpPr>
          <p:nvPr>
            <p:ph type="title"/>
          </p:nvPr>
        </p:nvSpPr>
        <p:spPr>
          <a:xfrm>
            <a:off x="978694" y="2510453"/>
            <a:ext cx="10237787" cy="1994392"/>
          </a:xfrm>
        </p:spPr>
        <p:txBody>
          <a:bodyPr/>
          <a:lstStyle/>
          <a:p>
            <a:r>
              <a:rPr lang="en-US" dirty="0"/>
              <a:t>Cloud services: </a:t>
            </a:r>
            <a:br>
              <a:rPr lang="en-US" dirty="0"/>
            </a:br>
            <a:r>
              <a:rPr lang="en-US" dirty="0" smtClean="0"/>
              <a:t>Development</a:t>
            </a:r>
            <a:endParaRPr lang="en-US" dirty="0"/>
          </a:p>
        </p:txBody>
      </p:sp>
      <p:grpSp>
        <p:nvGrpSpPr>
          <p:cNvPr id="4" name="Group 3"/>
          <p:cNvGrpSpPr/>
          <p:nvPr/>
        </p:nvGrpSpPr>
        <p:grpSpPr>
          <a:xfrm>
            <a:off x="9403182" y="1447801"/>
            <a:ext cx="17330318" cy="4119696"/>
            <a:chOff x="7466012" y="1821191"/>
            <a:chExt cx="17330318" cy="4119696"/>
          </a:xfrm>
        </p:grpSpPr>
        <p:sp>
          <p:nvSpPr>
            <p:cNvPr id="16" name="Rectangle 15"/>
            <p:cNvSpPr/>
            <p:nvPr/>
          </p:nvSpPr>
          <p:spPr bwMode="auto">
            <a:xfrm>
              <a:off x="9643642" y="1821191"/>
              <a:ext cx="15152688" cy="411969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4" name="Rectangle 13"/>
            <p:cNvSpPr/>
            <p:nvPr/>
          </p:nvSpPr>
          <p:spPr bwMode="auto">
            <a:xfrm>
              <a:off x="7466012" y="2828620"/>
              <a:ext cx="2253803" cy="210483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r>
                <a:rPr lang="en-US" sz="2200" dirty="0" smtClean="0">
                  <a:solidFill>
                    <a:srgbClr val="00AEEF">
                      <a:alpha val="99000"/>
                    </a:srgbClr>
                  </a:solidFill>
                </a:rPr>
                <a:t>Demo</a:t>
              </a:r>
            </a:p>
          </p:txBody>
        </p:sp>
        <p:sp>
          <p:nvSpPr>
            <p:cNvPr id="10" name="Rounded Rectangle 29"/>
            <p:cNvSpPr/>
            <p:nvPr/>
          </p:nvSpPr>
          <p:spPr bwMode="black">
            <a:xfrm>
              <a:off x="8295284" y="3274791"/>
              <a:ext cx="595259" cy="1212495"/>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800" dirty="0" err="1" smtClean="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975457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0-#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0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10" presetClass="entr" presetSubtype="0" fill="hold" grpId="0" nodeType="withEffect">
                                  <p:stCondLst>
                                    <p:cond delay="2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Cloud Computing</a:t>
            </a:r>
            <a:endParaRPr lang="en-US" dirty="0">
              <a:solidFill>
                <a:schemeClr val="accent2">
                  <a:alpha val="99000"/>
                </a:schemeClr>
              </a:solidFill>
            </a:endParaRPr>
          </a:p>
        </p:txBody>
      </p:sp>
      <p:grpSp>
        <p:nvGrpSpPr>
          <p:cNvPr id="12" name="Group 11"/>
          <p:cNvGrpSpPr/>
          <p:nvPr/>
        </p:nvGrpSpPr>
        <p:grpSpPr>
          <a:xfrm>
            <a:off x="8115303" y="1446213"/>
            <a:ext cx="3560760" cy="3987024"/>
            <a:chOff x="8115303" y="1446213"/>
            <a:chExt cx="3560760" cy="3987024"/>
          </a:xfrm>
        </p:grpSpPr>
        <p:sp>
          <p:nvSpPr>
            <p:cNvPr id="43" name="Rectangle 42"/>
            <p:cNvSpPr/>
            <p:nvPr/>
          </p:nvSpPr>
          <p:spPr bwMode="auto">
            <a:xfrm>
              <a:off x="8115303" y="4752940"/>
              <a:ext cx="3560760" cy="68029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42" name="Rectangle 41"/>
            <p:cNvSpPr/>
            <p:nvPr/>
          </p:nvSpPr>
          <p:spPr bwMode="auto">
            <a:xfrm>
              <a:off x="8115303" y="1446213"/>
              <a:ext cx="3560760" cy="320021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25" name="Picture 24"/>
            <p:cNvPicPr>
              <a:picLocks noChangeAspect="1"/>
            </p:cNvPicPr>
            <p:nvPr/>
          </p:nvPicPr>
          <p:blipFill>
            <a:blip r:embed="rId3" cstate="screen">
              <a:extLst>
                <a:ext uri="{BEBA8EAE-BF5A-486C-A8C5-ECC9F3942E4B}">
                  <a14:imgProps xmlns:a14="http://schemas.microsoft.com/office/drawing/2010/main">
                    <a14:imgLayer r:embed="rId4">
                      <a14:imgEffect>
                        <a14:brightnessContrast bright="-40000"/>
                      </a14:imgEffect>
                    </a14:imgLayer>
                  </a14:imgProps>
                </a:ext>
                <a:ext uri="{28A0092B-C50C-407E-A947-70E740481C1C}">
                  <a14:useLocalDpi xmlns:a14="http://schemas.microsoft.com/office/drawing/2010/main"/>
                </a:ext>
              </a:extLst>
            </a:blip>
            <a:stretch>
              <a:fillRect/>
            </a:stretch>
          </p:blipFill>
          <p:spPr>
            <a:xfrm>
              <a:off x="9399946" y="1817607"/>
              <a:ext cx="899686" cy="1416484"/>
            </a:xfrm>
            <a:prstGeom prst="rect">
              <a:avLst/>
            </a:prstGeom>
            <a:effectLst/>
          </p:spPr>
        </p:pic>
        <p:sp>
          <p:nvSpPr>
            <p:cNvPr id="26" name="Rectangle 25"/>
            <p:cNvSpPr/>
            <p:nvPr/>
          </p:nvSpPr>
          <p:spPr>
            <a:xfrm>
              <a:off x="8234184" y="4158734"/>
              <a:ext cx="3322998" cy="369332"/>
            </a:xfrm>
            <a:prstGeom prst="rect">
              <a:avLst/>
            </a:prstGeom>
          </p:spPr>
          <p:txBody>
            <a:bodyPr wrap="square">
              <a:spAutoFit/>
            </a:bodyPr>
            <a:lstStyle/>
            <a:p>
              <a:pPr algn="ctr" defTabSz="1218673">
                <a:lnSpc>
                  <a:spcPct val="90000"/>
                </a:lnSpc>
              </a:pPr>
              <a:r>
                <a:rPr lang="en-US" sz="2000" dirty="0">
                  <a:solidFill>
                    <a:schemeClr val="bg2">
                      <a:lumMod val="50000"/>
                      <a:alpha val="99000"/>
                    </a:schemeClr>
                  </a:solidFill>
                </a:rPr>
                <a:t>Software-as-a-Service</a:t>
              </a:r>
            </a:p>
          </p:txBody>
        </p:sp>
        <p:sp>
          <p:nvSpPr>
            <p:cNvPr id="23" name="TextBox 22"/>
            <p:cNvSpPr txBox="1"/>
            <p:nvPr/>
          </p:nvSpPr>
          <p:spPr>
            <a:xfrm>
              <a:off x="8152004" y="4715157"/>
              <a:ext cx="3487358" cy="692475"/>
            </a:xfrm>
            <a:prstGeom prst="rect">
              <a:avLst/>
            </a:prstGeom>
            <a:noFill/>
            <a:ln>
              <a:noFill/>
            </a:ln>
            <a:effectLst>
              <a:reflection stA="50000" endPos="32000" dist="63500" dir="5400000" sy="-100000" algn="bl" rotWithShape="0"/>
            </a:effectLst>
          </p:spPr>
          <p:txBody>
            <a:bodyPr wrap="square" lIns="0" tIns="0" rIns="0" bIns="0" rtlCol="0" anchor="ctr" anchorCtr="0">
              <a:noAutofit/>
            </a:bodyPr>
            <a:lstStyle>
              <a:defPPr>
                <a:defRPr lang="en-US"/>
              </a:defPPr>
              <a:lvl1pPr algn="ctr">
                <a:defRPr sz="3600">
                  <a:solidFill>
                    <a:schemeClr val="bg2">
                      <a:lumMod val="50000"/>
                      <a:alpha val="99000"/>
                    </a:schemeClr>
                  </a:solidFill>
                </a:defRPr>
              </a:lvl1pPr>
            </a:lstStyle>
            <a:p>
              <a:r>
                <a:rPr lang="en-US" dirty="0">
                  <a:solidFill>
                    <a:schemeClr val="bg1">
                      <a:alpha val="99000"/>
                    </a:schemeClr>
                  </a:solidFill>
                </a:rPr>
                <a:t>consume</a:t>
              </a:r>
            </a:p>
          </p:txBody>
        </p:sp>
        <p:sp>
          <p:nvSpPr>
            <p:cNvPr id="24" name="TextBox 23"/>
            <p:cNvSpPr txBox="1"/>
            <p:nvPr/>
          </p:nvSpPr>
          <p:spPr>
            <a:xfrm>
              <a:off x="9035797" y="3364369"/>
              <a:ext cx="1595907" cy="938696"/>
            </a:xfrm>
            <a:prstGeom prst="rect">
              <a:avLst/>
            </a:prstGeom>
            <a:noFill/>
          </p:spPr>
          <p:txBody>
            <a:bodyPr wrap="none" lIns="121899" tIns="60949" rIns="121899" bIns="60949" rtlCol="0">
              <a:spAutoFit/>
            </a:bodyPr>
            <a:lstStyle>
              <a:defPPr>
                <a:defRPr lang="en-US"/>
              </a:defPPr>
              <a:lvl1pPr>
                <a:defRPr sz="5300">
                  <a:solidFill>
                    <a:schemeClr val="accent2">
                      <a:alpha val="99000"/>
                    </a:schemeClr>
                  </a:solidFill>
                  <a:latin typeface="Segoe" pitchFamily="34" charset="0"/>
                </a:defRPr>
              </a:lvl1pPr>
            </a:lstStyle>
            <a:p>
              <a:r>
                <a:rPr lang="en-US" dirty="0" err="1" smtClean="0">
                  <a:latin typeface="Segoe UI Light" pitchFamily="34" charset="0"/>
                </a:rPr>
                <a:t>SaaS</a:t>
              </a:r>
              <a:endParaRPr lang="en-US" dirty="0">
                <a:latin typeface="Segoe UI Light" pitchFamily="34" charset="0"/>
              </a:endParaRPr>
            </a:p>
          </p:txBody>
        </p:sp>
      </p:grpSp>
      <p:grpSp>
        <p:nvGrpSpPr>
          <p:cNvPr id="11" name="Group 10"/>
          <p:cNvGrpSpPr/>
          <p:nvPr/>
        </p:nvGrpSpPr>
        <p:grpSpPr>
          <a:xfrm>
            <a:off x="4316414" y="1446213"/>
            <a:ext cx="3560760" cy="3987024"/>
            <a:chOff x="4316414" y="1446213"/>
            <a:chExt cx="3560760" cy="3987024"/>
          </a:xfrm>
        </p:grpSpPr>
        <p:sp>
          <p:nvSpPr>
            <p:cNvPr id="44" name="Rectangle 43"/>
            <p:cNvSpPr/>
            <p:nvPr/>
          </p:nvSpPr>
          <p:spPr bwMode="auto">
            <a:xfrm>
              <a:off x="4316414" y="4752940"/>
              <a:ext cx="3560760" cy="68029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41" name="Rectangle 40"/>
            <p:cNvSpPr/>
            <p:nvPr/>
          </p:nvSpPr>
          <p:spPr bwMode="auto">
            <a:xfrm>
              <a:off x="4316414" y="1446213"/>
              <a:ext cx="3560760" cy="320021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31" name="Picture 30"/>
            <p:cNvPicPr>
              <a:picLocks noChangeAspect="1"/>
            </p:cNvPicPr>
            <p:nvPr/>
          </p:nvPicPr>
          <p:blipFill>
            <a:blip r:embed="rId5" cstate="screen">
              <a:extLst>
                <a:ext uri="{BEBA8EAE-BF5A-486C-A8C5-ECC9F3942E4B}">
                  <a14:imgProps xmlns:a14="http://schemas.microsoft.com/office/drawing/2010/main">
                    <a14:imgLayer r:embed="rId6">
                      <a14:imgEffect>
                        <a14:brightnessContrast bright="-40000"/>
                      </a14:imgEffect>
                    </a14:imgLayer>
                  </a14:imgProps>
                </a:ext>
                <a:ext uri="{28A0092B-C50C-407E-A947-70E740481C1C}">
                  <a14:useLocalDpi xmlns:a14="http://schemas.microsoft.com/office/drawing/2010/main"/>
                </a:ext>
              </a:extLst>
            </a:blip>
            <a:stretch>
              <a:fillRect/>
            </a:stretch>
          </p:blipFill>
          <p:spPr>
            <a:xfrm>
              <a:off x="5418160" y="2019752"/>
              <a:ext cx="1284299" cy="1176630"/>
            </a:xfrm>
            <a:prstGeom prst="rect">
              <a:avLst/>
            </a:prstGeom>
          </p:spPr>
        </p:pic>
        <p:sp>
          <p:nvSpPr>
            <p:cNvPr id="32" name="Rectangle 31"/>
            <p:cNvSpPr/>
            <p:nvPr/>
          </p:nvSpPr>
          <p:spPr>
            <a:xfrm>
              <a:off x="4430163" y="4158734"/>
              <a:ext cx="3333264" cy="369332"/>
            </a:xfrm>
            <a:prstGeom prst="rect">
              <a:avLst/>
            </a:prstGeom>
          </p:spPr>
          <p:txBody>
            <a:bodyPr wrap="square">
              <a:spAutoFit/>
            </a:bodyPr>
            <a:lstStyle/>
            <a:p>
              <a:pPr algn="ctr" defTabSz="1218673">
                <a:lnSpc>
                  <a:spcPct val="90000"/>
                </a:lnSpc>
              </a:pPr>
              <a:r>
                <a:rPr lang="en-US" sz="2000" dirty="0">
                  <a:solidFill>
                    <a:schemeClr val="bg2">
                      <a:lumMod val="50000"/>
                      <a:alpha val="99000"/>
                    </a:schemeClr>
                  </a:solidFill>
                </a:rPr>
                <a:t>Platform-as-a-Service</a:t>
              </a:r>
            </a:p>
          </p:txBody>
        </p:sp>
        <p:sp>
          <p:nvSpPr>
            <p:cNvPr id="29" name="TextBox 28"/>
            <p:cNvSpPr txBox="1"/>
            <p:nvPr/>
          </p:nvSpPr>
          <p:spPr>
            <a:xfrm>
              <a:off x="4353116" y="4715157"/>
              <a:ext cx="3487356" cy="692475"/>
            </a:xfrm>
            <a:prstGeom prst="rect">
              <a:avLst/>
            </a:prstGeom>
            <a:noFill/>
            <a:ln>
              <a:noFill/>
            </a:ln>
            <a:effectLst>
              <a:reflection stA="50000" endPos="32000" dist="63500" dir="5400000" sy="-100000" algn="bl" rotWithShape="0"/>
            </a:effectLst>
          </p:spPr>
          <p:txBody>
            <a:bodyPr wrap="square" lIns="0" tIns="0" rIns="0" bIns="0" rtlCol="0" anchor="ctr" anchorCtr="0">
              <a:noAutofit/>
            </a:bodyPr>
            <a:lstStyle>
              <a:defPPr>
                <a:defRPr lang="en-US"/>
              </a:defPPr>
              <a:lvl1pPr algn="ctr">
                <a:defRPr sz="3600">
                  <a:solidFill>
                    <a:schemeClr val="bg2">
                      <a:lumMod val="50000"/>
                      <a:alpha val="99000"/>
                    </a:schemeClr>
                  </a:solidFill>
                </a:defRPr>
              </a:lvl1pPr>
            </a:lstStyle>
            <a:p>
              <a:r>
                <a:rPr lang="en-US" dirty="0">
                  <a:solidFill>
                    <a:schemeClr val="bg1">
                      <a:alpha val="99000"/>
                    </a:schemeClr>
                  </a:solidFill>
                </a:rPr>
                <a:t>build</a:t>
              </a:r>
            </a:p>
          </p:txBody>
        </p:sp>
        <p:sp>
          <p:nvSpPr>
            <p:cNvPr id="30" name="TextBox 29"/>
            <p:cNvSpPr txBox="1"/>
            <p:nvPr/>
          </p:nvSpPr>
          <p:spPr>
            <a:xfrm>
              <a:off x="5267226" y="3350719"/>
              <a:ext cx="1594753" cy="938696"/>
            </a:xfrm>
            <a:prstGeom prst="rect">
              <a:avLst/>
            </a:prstGeom>
            <a:noFill/>
          </p:spPr>
          <p:txBody>
            <a:bodyPr wrap="none" lIns="121899" tIns="60949" rIns="121899" bIns="60949" rtlCol="0">
              <a:spAutoFit/>
            </a:bodyPr>
            <a:lstStyle>
              <a:defPPr>
                <a:defRPr lang="en-US"/>
              </a:defPPr>
              <a:lvl1pPr>
                <a:defRPr sz="5300">
                  <a:solidFill>
                    <a:schemeClr val="accent2">
                      <a:alpha val="99000"/>
                    </a:schemeClr>
                  </a:solidFill>
                  <a:latin typeface="Segoe" pitchFamily="34" charset="0"/>
                </a:defRPr>
              </a:lvl1pPr>
            </a:lstStyle>
            <a:p>
              <a:r>
                <a:rPr lang="en-US" dirty="0" err="1" smtClean="0">
                  <a:latin typeface="Segoe UI Light" pitchFamily="34" charset="0"/>
                </a:rPr>
                <a:t>PaaS</a:t>
              </a:r>
              <a:endParaRPr lang="en-US" dirty="0">
                <a:latin typeface="Segoe UI Light" pitchFamily="34" charset="0"/>
              </a:endParaRPr>
            </a:p>
          </p:txBody>
        </p:sp>
      </p:grpSp>
      <p:grpSp>
        <p:nvGrpSpPr>
          <p:cNvPr id="10" name="Group 9"/>
          <p:cNvGrpSpPr/>
          <p:nvPr/>
        </p:nvGrpSpPr>
        <p:grpSpPr>
          <a:xfrm>
            <a:off x="517525" y="1446213"/>
            <a:ext cx="3560760" cy="3987024"/>
            <a:chOff x="517525" y="1446213"/>
            <a:chExt cx="3560760" cy="3987024"/>
          </a:xfrm>
        </p:grpSpPr>
        <p:sp>
          <p:nvSpPr>
            <p:cNvPr id="45" name="Rectangle 44"/>
            <p:cNvSpPr/>
            <p:nvPr/>
          </p:nvSpPr>
          <p:spPr bwMode="auto">
            <a:xfrm>
              <a:off x="517525" y="4752940"/>
              <a:ext cx="3560760" cy="68029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39" name="Rectangle 38"/>
            <p:cNvSpPr/>
            <p:nvPr/>
          </p:nvSpPr>
          <p:spPr bwMode="auto">
            <a:xfrm>
              <a:off x="517525" y="1446213"/>
              <a:ext cx="3560760" cy="320021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37" name="Picture 36"/>
            <p:cNvPicPr>
              <a:picLocks noChangeAspect="1"/>
            </p:cNvPicPr>
            <p:nvPr/>
          </p:nvPicPr>
          <p:blipFill>
            <a:blip r:embed="rId7" cstate="screen">
              <a:extLst>
                <a:ext uri="{BEBA8EAE-BF5A-486C-A8C5-ECC9F3942E4B}">
                  <a14:imgProps xmlns:a14="http://schemas.microsoft.com/office/drawing/2010/main">
                    <a14:imgLayer r:embed="rId8">
                      <a14:imgEffect>
                        <a14:brightnessContrast bright="-40000"/>
                      </a14:imgEffect>
                    </a14:imgLayer>
                  </a14:imgProps>
                </a:ext>
                <a:ext uri="{28A0092B-C50C-407E-A947-70E740481C1C}">
                  <a14:useLocalDpi xmlns:a14="http://schemas.microsoft.com/office/drawing/2010/main"/>
                </a:ext>
              </a:extLst>
            </a:blip>
            <a:stretch>
              <a:fillRect/>
            </a:stretch>
          </p:blipFill>
          <p:spPr>
            <a:xfrm>
              <a:off x="1368089" y="2184050"/>
              <a:ext cx="1859633" cy="1027297"/>
            </a:xfrm>
            <a:prstGeom prst="rect">
              <a:avLst/>
            </a:prstGeom>
            <a:noFill/>
            <a:ln>
              <a:noFill/>
            </a:ln>
          </p:spPr>
        </p:pic>
        <p:sp>
          <p:nvSpPr>
            <p:cNvPr id="38" name="Rectangle 37"/>
            <p:cNvSpPr/>
            <p:nvPr/>
          </p:nvSpPr>
          <p:spPr>
            <a:xfrm>
              <a:off x="675858" y="4158734"/>
              <a:ext cx="3244094" cy="369332"/>
            </a:xfrm>
            <a:prstGeom prst="rect">
              <a:avLst/>
            </a:prstGeom>
          </p:spPr>
          <p:txBody>
            <a:bodyPr wrap="square">
              <a:spAutoFit/>
            </a:bodyPr>
            <a:lstStyle/>
            <a:p>
              <a:pPr algn="ctr" defTabSz="1218673">
                <a:lnSpc>
                  <a:spcPct val="90000"/>
                </a:lnSpc>
              </a:pPr>
              <a:r>
                <a:rPr lang="en-US" sz="2000" dirty="0">
                  <a:solidFill>
                    <a:schemeClr val="bg2">
                      <a:lumMod val="50000"/>
                      <a:alpha val="99000"/>
                    </a:schemeClr>
                  </a:solidFill>
                </a:rPr>
                <a:t>Infrastructure-as-a-Service</a:t>
              </a:r>
            </a:p>
          </p:txBody>
        </p:sp>
        <p:sp>
          <p:nvSpPr>
            <p:cNvPr id="35" name="TextBox 34"/>
            <p:cNvSpPr txBox="1"/>
            <p:nvPr/>
          </p:nvSpPr>
          <p:spPr>
            <a:xfrm>
              <a:off x="554226" y="4784395"/>
              <a:ext cx="3487358" cy="553998"/>
            </a:xfrm>
            <a:prstGeom prst="rect">
              <a:avLst/>
            </a:prstGeom>
            <a:noFill/>
            <a:ln>
              <a:noFill/>
            </a:ln>
            <a:effectLst>
              <a:reflection stA="50000" endPos="32000" dist="63500" dir="5400000" sy="-100000" algn="bl" rotWithShape="0"/>
            </a:effectLst>
          </p:spPr>
          <p:txBody>
            <a:bodyPr wrap="square" lIns="0" tIns="0" rIns="0" bIns="0" rtlCol="0" anchor="ctr" anchorCtr="0">
              <a:noAutofit/>
            </a:bodyPr>
            <a:lstStyle/>
            <a:p>
              <a:pPr algn="ctr"/>
              <a:r>
                <a:rPr lang="en-US" sz="3600" dirty="0" smtClean="0">
                  <a:solidFill>
                    <a:schemeClr val="bg1">
                      <a:alpha val="99000"/>
                    </a:schemeClr>
                  </a:solidFill>
                </a:rPr>
                <a:t>host</a:t>
              </a:r>
              <a:endParaRPr lang="en-US" sz="1600" dirty="0">
                <a:solidFill>
                  <a:schemeClr val="bg1">
                    <a:alpha val="99000"/>
                  </a:schemeClr>
                </a:solidFill>
              </a:endParaRPr>
            </a:p>
          </p:txBody>
        </p:sp>
        <p:sp>
          <p:nvSpPr>
            <p:cNvPr id="36" name="TextBox 35"/>
            <p:cNvSpPr txBox="1"/>
            <p:nvPr/>
          </p:nvSpPr>
          <p:spPr>
            <a:xfrm>
              <a:off x="1566806" y="3337070"/>
              <a:ext cx="1411562" cy="938696"/>
            </a:xfrm>
            <a:prstGeom prst="rect">
              <a:avLst/>
            </a:prstGeom>
            <a:noFill/>
          </p:spPr>
          <p:txBody>
            <a:bodyPr wrap="none" lIns="121899" tIns="60949" rIns="121899" bIns="60949" rtlCol="0">
              <a:spAutoFit/>
            </a:bodyPr>
            <a:lstStyle/>
            <a:p>
              <a:r>
                <a:rPr lang="en-US" sz="5300" dirty="0" err="1" smtClean="0">
                  <a:solidFill>
                    <a:schemeClr val="accent2">
                      <a:alpha val="99000"/>
                    </a:schemeClr>
                  </a:solidFill>
                  <a:latin typeface="Segoe UI Light" pitchFamily="34" charset="0"/>
                </a:rPr>
                <a:t>IaaS</a:t>
              </a:r>
              <a:endParaRPr lang="en-US" sz="5300" dirty="0">
                <a:solidFill>
                  <a:schemeClr val="accent2">
                    <a:alpha val="99000"/>
                  </a:schemeClr>
                </a:solidFill>
                <a:latin typeface="Segoe UI Light" pitchFamily="34" charset="0"/>
              </a:endParaRPr>
            </a:p>
          </p:txBody>
        </p:sp>
      </p:grpSp>
    </p:spTree>
    <p:extLst>
      <p:ext uri="{BB962C8B-B14F-4D97-AF65-F5344CB8AC3E}">
        <p14:creationId xmlns:p14="http://schemas.microsoft.com/office/powerpoint/2010/main" val="3273873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25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nodeType="withEffect">
                                  <p:stCondLst>
                                    <p:cond delay="50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p:cNvPicPr>
            <a:picLocks noChangeAspect="1"/>
          </p:cNvPicPr>
          <p:nvPr/>
        </p:nvPicPr>
        <p:blipFill rotWithShape="1">
          <a:blip r:embed="rId3">
            <a:alphaModFix amt="40000"/>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rcRect/>
          <a:stretch/>
        </p:blipFill>
        <p:spPr>
          <a:xfrm>
            <a:off x="-29819" y="205913"/>
            <a:ext cx="12248783" cy="6652087"/>
          </a:xfrm>
          <a:prstGeom prst="rect">
            <a:avLst/>
          </a:prstGeom>
          <a:blipFill dpi="0" rotWithShape="1">
            <a:blip r:embed="rId5" cstate="print">
              <a:alphaModFix amt="40000"/>
            </a:blip>
            <a:srcRect/>
            <a:stretch>
              <a:fillRect/>
            </a:stretch>
          </a:blipFill>
          <a:ln w="55000" cap="flat" cmpd="thickThin" algn="ctr">
            <a:noFill/>
            <a:prstDash val="solid"/>
            <a:headEnd type="none" w="med" len="med"/>
            <a:tailEnd type="none" w="med" len="med"/>
          </a:ln>
          <a:effectLst/>
        </p:spPr>
      </p:pic>
      <p:pic>
        <p:nvPicPr>
          <p:cNvPr id="12" name="Picture 11"/>
          <p:cNvPicPr>
            <a:picLocks noChangeAspect="1"/>
          </p:cNvPicPr>
          <p:nvPr/>
        </p:nvPicPr>
        <p:blipFill>
          <a:blip r:embed="rId6">
            <a:biLevel thresh="25000"/>
            <a:extLst>
              <a:ext uri="{BEBA8EAE-BF5A-486C-A8C5-ECC9F3942E4B}">
                <a14:imgProps xmlns:a14="http://schemas.microsoft.com/office/drawing/2010/main">
                  <a14:imgLayer r:embed="rId7">
                    <a14:imgEffect>
                      <a14:colorTemperature colorTemp="11500"/>
                    </a14:imgEffect>
                    <a14:imgEffect>
                      <a14:saturation sat="33000"/>
                    </a14:imgEffect>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4547124" y="-210770"/>
            <a:ext cx="3124297" cy="3124297"/>
          </a:xfrm>
          <a:prstGeom prst="rect">
            <a:avLst/>
          </a:prstGeom>
        </p:spPr>
      </p:pic>
      <p:grpSp>
        <p:nvGrpSpPr>
          <p:cNvPr id="16" name="Group 15"/>
          <p:cNvGrpSpPr/>
          <p:nvPr/>
        </p:nvGrpSpPr>
        <p:grpSpPr>
          <a:xfrm>
            <a:off x="5304100" y="5081480"/>
            <a:ext cx="1567543" cy="979715"/>
            <a:chOff x="2075433" y="3557736"/>
            <a:chExt cx="1567543" cy="979715"/>
          </a:xfrm>
        </p:grpSpPr>
        <p:sp>
          <p:nvSpPr>
            <p:cNvPr id="14" name="Rounded Rectangle 13"/>
            <p:cNvSpPr/>
            <p:nvPr/>
          </p:nvSpPr>
          <p:spPr bwMode="auto">
            <a:xfrm>
              <a:off x="2075433" y="3557736"/>
              <a:ext cx="1567543" cy="979715"/>
            </a:xfrm>
            <a:prstGeom prst="roundRect">
              <a:avLst>
                <a:gd name="adj" fmla="val 2011"/>
              </a:avLst>
            </a:prstGeom>
            <a:solidFill>
              <a:schemeClr val="accent2"/>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11" name="Picture 10"/>
            <p:cNvPicPr>
              <a:picLocks noChangeAspect="1"/>
            </p:cNvPicPr>
            <p:nvPr/>
          </p:nvPicPr>
          <p:blipFill>
            <a:blip r:embed="rId8" cstate="print">
              <a:duotone>
                <a:prstClr val="black"/>
                <a:schemeClr val="bg1">
                  <a:tint val="45000"/>
                  <a:satMod val="400000"/>
                </a:schemeClr>
              </a:duotone>
              <a:extLst>
                <a:ext uri="{BEBA8EAE-BF5A-486C-A8C5-ECC9F3942E4B}">
                  <a14:imgProps xmlns:a14="http://schemas.microsoft.com/office/drawing/2010/main">
                    <a14:imgLayer r:embed="rId9">
                      <a14:imgEffect>
                        <a14:colorTemperature colorTemp="1500"/>
                      </a14:imgEffect>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180502" y="3787445"/>
              <a:ext cx="526347" cy="526347"/>
            </a:xfrm>
            <a:prstGeom prst="rect">
              <a:avLst/>
            </a:prstGeom>
          </p:spPr>
        </p:pic>
        <p:sp>
          <p:nvSpPr>
            <p:cNvPr id="15" name="TextBox 14"/>
            <p:cNvSpPr txBox="1"/>
            <p:nvPr/>
          </p:nvSpPr>
          <p:spPr>
            <a:xfrm>
              <a:off x="2762201" y="3846372"/>
              <a:ext cx="750718" cy="393954"/>
            </a:xfrm>
            <a:prstGeom prst="rect">
              <a:avLst/>
            </a:prstGeom>
            <a:noFill/>
          </p:spPr>
          <p:txBody>
            <a:bodyPr wrap="none" lIns="0" tIns="0" rIns="0" bIns="0" rtlCol="0">
              <a:spAutoFit/>
            </a:bodyPr>
            <a:lstStyle/>
            <a:p>
              <a:pPr defTabSz="1218987">
                <a:lnSpc>
                  <a:spcPct val="80000"/>
                </a:lnSpc>
                <a:buSzPct val="80000"/>
              </a:pPr>
              <a:r>
                <a:rPr lang="en-US" sz="1600" dirty="0" smtClean="0">
                  <a:solidFill>
                    <a:srgbClr val="FFFFFF">
                      <a:alpha val="99000"/>
                    </a:srgbClr>
                  </a:solidFill>
                </a:rPr>
                <a:t>Service</a:t>
              </a:r>
              <a:br>
                <a:rPr lang="en-US" sz="1600" dirty="0" smtClean="0">
                  <a:solidFill>
                    <a:srgbClr val="FFFFFF">
                      <a:alpha val="99000"/>
                    </a:srgbClr>
                  </a:solidFill>
                </a:rPr>
              </a:br>
              <a:r>
                <a:rPr lang="en-US" sz="1600" dirty="0" smtClean="0">
                  <a:solidFill>
                    <a:srgbClr val="FFFFFF">
                      <a:alpha val="99000"/>
                    </a:srgbClr>
                  </a:solidFill>
                </a:rPr>
                <a:t>Package</a:t>
              </a:r>
              <a:endParaRPr lang="en-US" sz="1600" dirty="0">
                <a:solidFill>
                  <a:srgbClr val="FFFFFF">
                    <a:alpha val="99000"/>
                  </a:srgbClr>
                </a:solidFill>
              </a:endParaRPr>
            </a:p>
          </p:txBody>
        </p:sp>
      </p:grpSp>
      <p:sp>
        <p:nvSpPr>
          <p:cNvPr id="10" name="Up Arrow 9"/>
          <p:cNvSpPr/>
          <p:nvPr/>
        </p:nvSpPr>
        <p:spPr bwMode="auto">
          <a:xfrm>
            <a:off x="5430233" y="2736068"/>
            <a:ext cx="1295400" cy="2222021"/>
          </a:xfrm>
          <a:prstGeom prst="upArrow">
            <a:avLst/>
          </a:prstGeom>
          <a:solidFill>
            <a:srgbClr val="7ECCFF">
              <a:alpha val="2392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nvGrpSpPr>
          <p:cNvPr id="26" name="Group 25"/>
          <p:cNvGrpSpPr/>
          <p:nvPr/>
        </p:nvGrpSpPr>
        <p:grpSpPr>
          <a:xfrm>
            <a:off x="5304100" y="1099173"/>
            <a:ext cx="1567543" cy="979715"/>
            <a:chOff x="2075433" y="3557736"/>
            <a:chExt cx="1567543" cy="979715"/>
          </a:xfrm>
        </p:grpSpPr>
        <p:sp>
          <p:nvSpPr>
            <p:cNvPr id="27" name="Rounded Rectangle 26"/>
            <p:cNvSpPr/>
            <p:nvPr/>
          </p:nvSpPr>
          <p:spPr bwMode="auto">
            <a:xfrm>
              <a:off x="2075433" y="3557736"/>
              <a:ext cx="1567543" cy="979715"/>
            </a:xfrm>
            <a:prstGeom prst="roundRect">
              <a:avLst>
                <a:gd name="adj" fmla="val 2011"/>
              </a:avLst>
            </a:prstGeom>
            <a:solidFill>
              <a:schemeClr val="accent2"/>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28" name="Picture 27"/>
            <p:cNvPicPr>
              <a:picLocks noChangeAspect="1"/>
            </p:cNvPicPr>
            <p:nvPr/>
          </p:nvPicPr>
          <p:blipFill>
            <a:blip r:embed="rId8" cstate="print">
              <a:duotone>
                <a:prstClr val="black"/>
                <a:schemeClr val="bg1">
                  <a:tint val="45000"/>
                  <a:satMod val="400000"/>
                </a:schemeClr>
              </a:duotone>
              <a:extLst>
                <a:ext uri="{BEBA8EAE-BF5A-486C-A8C5-ECC9F3942E4B}">
                  <a14:imgProps xmlns:a14="http://schemas.microsoft.com/office/drawing/2010/main">
                    <a14:imgLayer r:embed="rId9">
                      <a14:imgEffect>
                        <a14:colorTemperature colorTemp="1500"/>
                      </a14:imgEffect>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180502" y="3787445"/>
              <a:ext cx="526347" cy="526347"/>
            </a:xfrm>
            <a:prstGeom prst="rect">
              <a:avLst/>
            </a:prstGeom>
          </p:spPr>
        </p:pic>
        <p:sp>
          <p:nvSpPr>
            <p:cNvPr id="29" name="TextBox 28"/>
            <p:cNvSpPr txBox="1"/>
            <p:nvPr/>
          </p:nvSpPr>
          <p:spPr>
            <a:xfrm>
              <a:off x="2762201" y="3846372"/>
              <a:ext cx="750718" cy="393954"/>
            </a:xfrm>
            <a:prstGeom prst="rect">
              <a:avLst/>
            </a:prstGeom>
            <a:noFill/>
          </p:spPr>
          <p:txBody>
            <a:bodyPr wrap="none" lIns="0" tIns="0" rIns="0" bIns="0" rtlCol="0">
              <a:spAutoFit/>
            </a:bodyPr>
            <a:lstStyle/>
            <a:p>
              <a:pPr defTabSz="1218987">
                <a:lnSpc>
                  <a:spcPct val="80000"/>
                </a:lnSpc>
                <a:buSzPct val="80000"/>
              </a:pPr>
              <a:r>
                <a:rPr lang="en-US" sz="1600" dirty="0" smtClean="0">
                  <a:solidFill>
                    <a:srgbClr val="FFFFFF">
                      <a:alpha val="99000"/>
                    </a:srgbClr>
                  </a:solidFill>
                </a:rPr>
                <a:t>Service</a:t>
              </a:r>
              <a:br>
                <a:rPr lang="en-US" sz="1600" dirty="0" smtClean="0">
                  <a:solidFill>
                    <a:srgbClr val="FFFFFF">
                      <a:alpha val="99000"/>
                    </a:srgbClr>
                  </a:solidFill>
                </a:rPr>
              </a:br>
              <a:r>
                <a:rPr lang="en-US" sz="1600" dirty="0" smtClean="0">
                  <a:solidFill>
                    <a:srgbClr val="FFFFFF">
                      <a:alpha val="99000"/>
                    </a:srgbClr>
                  </a:solidFill>
                </a:rPr>
                <a:t>Package</a:t>
              </a:r>
              <a:endParaRPr lang="en-US" sz="1600" dirty="0">
                <a:solidFill>
                  <a:srgbClr val="FFFFFF">
                    <a:alpha val="99000"/>
                  </a:srgbClr>
                </a:solidFill>
              </a:endParaRPr>
            </a:p>
          </p:txBody>
        </p:sp>
      </p:grpSp>
      <p:pic>
        <p:nvPicPr>
          <p:cNvPr id="33" name="Picture 32"/>
          <p:cNvPicPr>
            <a:picLocks noChangeAspect="1"/>
          </p:cNvPicPr>
          <p:nvPr/>
        </p:nvPicPr>
        <p:blipFill>
          <a:blip r:embed="rId10" cstate="print">
            <a:extLst>
              <a:ext uri="{BEBA8EAE-BF5A-486C-A8C5-ECC9F3942E4B}">
                <a14:imgProps xmlns:a14="http://schemas.microsoft.com/office/drawing/2010/main">
                  <a14:imgLayer r:embed="rId11">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483260" y="1016086"/>
            <a:ext cx="1658836" cy="192817"/>
          </a:xfrm>
          <a:prstGeom prst="rect">
            <a:avLst/>
          </a:prstGeom>
        </p:spPr>
      </p:pic>
      <p:sp>
        <p:nvSpPr>
          <p:cNvPr id="17" name="Freeform 27"/>
          <p:cNvSpPr>
            <a:spLocks noChangeAspect="1" noEditPoints="1"/>
          </p:cNvSpPr>
          <p:nvPr/>
        </p:nvSpPr>
        <p:spPr bwMode="black">
          <a:xfrm>
            <a:off x="4968573" y="4939729"/>
            <a:ext cx="2238561" cy="1442022"/>
          </a:xfrm>
          <a:custGeom>
            <a:avLst/>
            <a:gdLst/>
            <a:ahLst/>
            <a:cxnLst>
              <a:cxn ang="0">
                <a:pos x="340" y="182"/>
              </a:cxn>
              <a:cxn ang="0">
                <a:pos x="340" y="16"/>
              </a:cxn>
              <a:cxn ang="0">
                <a:pos x="324" y="0"/>
              </a:cxn>
              <a:cxn ang="0">
                <a:pos x="47" y="0"/>
              </a:cxn>
              <a:cxn ang="0">
                <a:pos x="31" y="16"/>
              </a:cxn>
              <a:cxn ang="0">
                <a:pos x="31" y="182"/>
              </a:cxn>
              <a:cxn ang="0">
                <a:pos x="0" y="220"/>
              </a:cxn>
              <a:cxn ang="0">
                <a:pos x="19" y="240"/>
              </a:cxn>
              <a:cxn ang="0">
                <a:pos x="352" y="240"/>
              </a:cxn>
              <a:cxn ang="0">
                <a:pos x="371" y="220"/>
              </a:cxn>
              <a:cxn ang="0">
                <a:pos x="340" y="182"/>
              </a:cxn>
              <a:cxn ang="0">
                <a:pos x="211" y="225"/>
              </a:cxn>
              <a:cxn ang="0">
                <a:pos x="154" y="225"/>
              </a:cxn>
              <a:cxn ang="0">
                <a:pos x="148" y="222"/>
              </a:cxn>
              <a:cxn ang="0">
                <a:pos x="155" y="209"/>
              </a:cxn>
              <a:cxn ang="0">
                <a:pos x="160" y="207"/>
              </a:cxn>
              <a:cxn ang="0">
                <a:pos x="205" y="207"/>
              </a:cxn>
              <a:cxn ang="0">
                <a:pos x="210" y="209"/>
              </a:cxn>
              <a:cxn ang="0">
                <a:pos x="217" y="222"/>
              </a:cxn>
              <a:cxn ang="0">
                <a:pos x="211" y="225"/>
              </a:cxn>
              <a:cxn ang="0">
                <a:pos x="315" y="178"/>
              </a:cxn>
              <a:cxn ang="0">
                <a:pos x="56" y="178"/>
              </a:cxn>
              <a:cxn ang="0">
                <a:pos x="56" y="33"/>
              </a:cxn>
              <a:cxn ang="0">
                <a:pos x="63" y="25"/>
              </a:cxn>
              <a:cxn ang="0">
                <a:pos x="308" y="25"/>
              </a:cxn>
              <a:cxn ang="0">
                <a:pos x="315" y="33"/>
              </a:cxn>
              <a:cxn ang="0">
                <a:pos x="315" y="178"/>
              </a:cxn>
            </a:cxnLst>
            <a:rect l="0" t="0" r="r" b="b"/>
            <a:pathLst>
              <a:path w="371" h="240">
                <a:moveTo>
                  <a:pt x="340" y="182"/>
                </a:moveTo>
                <a:cubicBezTo>
                  <a:pt x="340" y="16"/>
                  <a:pt x="340" y="16"/>
                  <a:pt x="340" y="16"/>
                </a:cubicBezTo>
                <a:cubicBezTo>
                  <a:pt x="340" y="8"/>
                  <a:pt x="333" y="0"/>
                  <a:pt x="324" y="0"/>
                </a:cubicBezTo>
                <a:cubicBezTo>
                  <a:pt x="47" y="0"/>
                  <a:pt x="47" y="0"/>
                  <a:pt x="47" y="0"/>
                </a:cubicBezTo>
                <a:cubicBezTo>
                  <a:pt x="38" y="0"/>
                  <a:pt x="31" y="8"/>
                  <a:pt x="31" y="16"/>
                </a:cubicBezTo>
                <a:cubicBezTo>
                  <a:pt x="31" y="182"/>
                  <a:pt x="31" y="182"/>
                  <a:pt x="31" y="182"/>
                </a:cubicBezTo>
                <a:cubicBezTo>
                  <a:pt x="0" y="220"/>
                  <a:pt x="0" y="220"/>
                  <a:pt x="0" y="220"/>
                </a:cubicBezTo>
                <a:cubicBezTo>
                  <a:pt x="0" y="231"/>
                  <a:pt x="9" y="240"/>
                  <a:pt x="19" y="240"/>
                </a:cubicBezTo>
                <a:cubicBezTo>
                  <a:pt x="352" y="240"/>
                  <a:pt x="352" y="240"/>
                  <a:pt x="352" y="240"/>
                </a:cubicBezTo>
                <a:cubicBezTo>
                  <a:pt x="362" y="240"/>
                  <a:pt x="371" y="231"/>
                  <a:pt x="371" y="220"/>
                </a:cubicBezTo>
                <a:lnTo>
                  <a:pt x="340" y="182"/>
                </a:lnTo>
                <a:close/>
                <a:moveTo>
                  <a:pt x="211" y="225"/>
                </a:moveTo>
                <a:cubicBezTo>
                  <a:pt x="154" y="225"/>
                  <a:pt x="154" y="225"/>
                  <a:pt x="154" y="225"/>
                </a:cubicBezTo>
                <a:cubicBezTo>
                  <a:pt x="151" y="225"/>
                  <a:pt x="148" y="223"/>
                  <a:pt x="148" y="222"/>
                </a:cubicBezTo>
                <a:cubicBezTo>
                  <a:pt x="155" y="209"/>
                  <a:pt x="155" y="209"/>
                  <a:pt x="155" y="209"/>
                </a:cubicBezTo>
                <a:cubicBezTo>
                  <a:pt x="155" y="208"/>
                  <a:pt x="157" y="207"/>
                  <a:pt x="160" y="207"/>
                </a:cubicBezTo>
                <a:cubicBezTo>
                  <a:pt x="205" y="207"/>
                  <a:pt x="205" y="207"/>
                  <a:pt x="205" y="207"/>
                </a:cubicBezTo>
                <a:cubicBezTo>
                  <a:pt x="208" y="207"/>
                  <a:pt x="210" y="208"/>
                  <a:pt x="210" y="209"/>
                </a:cubicBezTo>
                <a:cubicBezTo>
                  <a:pt x="217" y="222"/>
                  <a:pt x="217" y="222"/>
                  <a:pt x="217" y="222"/>
                </a:cubicBezTo>
                <a:cubicBezTo>
                  <a:pt x="217" y="223"/>
                  <a:pt x="214" y="225"/>
                  <a:pt x="211" y="225"/>
                </a:cubicBezTo>
                <a:close/>
                <a:moveTo>
                  <a:pt x="315" y="178"/>
                </a:moveTo>
                <a:cubicBezTo>
                  <a:pt x="56" y="178"/>
                  <a:pt x="56" y="178"/>
                  <a:pt x="56" y="178"/>
                </a:cubicBezTo>
                <a:cubicBezTo>
                  <a:pt x="56" y="33"/>
                  <a:pt x="56" y="33"/>
                  <a:pt x="56" y="33"/>
                </a:cubicBezTo>
                <a:cubicBezTo>
                  <a:pt x="56" y="28"/>
                  <a:pt x="59" y="25"/>
                  <a:pt x="63" y="25"/>
                </a:cubicBezTo>
                <a:cubicBezTo>
                  <a:pt x="308" y="25"/>
                  <a:pt x="308" y="25"/>
                  <a:pt x="308" y="25"/>
                </a:cubicBezTo>
                <a:cubicBezTo>
                  <a:pt x="312" y="25"/>
                  <a:pt x="315" y="28"/>
                  <a:pt x="315" y="33"/>
                </a:cubicBezTo>
                <a:lnTo>
                  <a:pt x="315" y="178"/>
                </a:lnTo>
                <a:close/>
              </a:path>
            </a:pathLst>
          </a:custGeom>
          <a:solidFill>
            <a:schemeClr val="tx1"/>
          </a:solidFill>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6030108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250"/>
                                        <p:tgtEl>
                                          <p:spTgt spid="12"/>
                                        </p:tgtEl>
                                      </p:cBhvr>
                                    </p:animEffect>
                                  </p:childTnLst>
                                </p:cTn>
                              </p:par>
                            </p:childTnLst>
                          </p:cTn>
                        </p:par>
                        <p:par>
                          <p:cTn id="8" fill="hold">
                            <p:stCondLst>
                              <p:cond delay="250"/>
                            </p:stCondLst>
                            <p:childTnLst>
                              <p:par>
                                <p:cTn id="9" presetID="10" presetClass="entr" presetSubtype="0" fill="hold" nodeType="afterEffect">
                                  <p:stCondLst>
                                    <p:cond delay="0"/>
                                  </p:stCondLst>
                                  <p:childTnLst>
                                    <p:set>
                                      <p:cBhvr>
                                        <p:cTn id="10" dur="1" fill="hold">
                                          <p:stCondLst>
                                            <p:cond delay="0"/>
                                          </p:stCondLst>
                                        </p:cTn>
                                        <p:tgtEl>
                                          <p:spTgt spid="33"/>
                                        </p:tgtEl>
                                        <p:attrNameLst>
                                          <p:attrName>style.visibility</p:attrName>
                                        </p:attrNameLst>
                                      </p:cBhvr>
                                      <p:to>
                                        <p:strVal val="visible"/>
                                      </p:to>
                                    </p:set>
                                    <p:animEffect transition="in" filter="fade">
                                      <p:cBhvr>
                                        <p:cTn id="11" dur="250"/>
                                        <p:tgtEl>
                                          <p:spTgt spid="33"/>
                                        </p:tgtEl>
                                      </p:cBhvr>
                                    </p:animEffect>
                                  </p:childTnLst>
                                </p:cTn>
                              </p:par>
                              <p:par>
                                <p:cTn id="12" presetID="10" presetClass="entr" presetSubtype="0" fill="hold" nodeType="withEffect">
                                  <p:stCondLst>
                                    <p:cond delay="0"/>
                                  </p:stCondLst>
                                  <p:childTnLst>
                                    <p:set>
                                      <p:cBhvr>
                                        <p:cTn id="13" dur="1" fill="hold">
                                          <p:stCondLst>
                                            <p:cond delay="0"/>
                                          </p:stCondLst>
                                        </p:cTn>
                                        <p:tgtEl>
                                          <p:spTgt spid="16"/>
                                        </p:tgtEl>
                                        <p:attrNameLst>
                                          <p:attrName>style.visibility</p:attrName>
                                        </p:attrNameLst>
                                      </p:cBhvr>
                                      <p:to>
                                        <p:strVal val="visible"/>
                                      </p:to>
                                    </p:set>
                                    <p:animEffect transition="in" filter="fade">
                                      <p:cBhvr>
                                        <p:cTn id="14" dur="500"/>
                                        <p:tgtEl>
                                          <p:spTgt spid="16"/>
                                        </p:tgtEl>
                                      </p:cBhvr>
                                    </p:animEffect>
                                  </p:childTnLst>
                                </p:cTn>
                              </p:par>
                            </p:childTnLst>
                          </p:cTn>
                        </p:par>
                        <p:par>
                          <p:cTn id="15" fill="hold">
                            <p:stCondLst>
                              <p:cond delay="750"/>
                            </p:stCondLst>
                            <p:childTnLst>
                              <p:par>
                                <p:cTn id="16" presetID="42" presetClass="entr" presetSubtype="0" fill="hold" grpId="0" nodeType="after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1000"/>
                                        <p:tgtEl>
                                          <p:spTgt spid="10"/>
                                        </p:tgtEl>
                                      </p:cBhvr>
                                    </p:animEffect>
                                    <p:anim calcmode="lin" valueType="num">
                                      <p:cBhvr>
                                        <p:cTn id="19" dur="1000" fill="hold"/>
                                        <p:tgtEl>
                                          <p:spTgt spid="10"/>
                                        </p:tgtEl>
                                        <p:attrNameLst>
                                          <p:attrName>ppt_x</p:attrName>
                                        </p:attrNameLst>
                                      </p:cBhvr>
                                      <p:tavLst>
                                        <p:tav tm="0">
                                          <p:val>
                                            <p:strVal val="#ppt_x"/>
                                          </p:val>
                                        </p:tav>
                                        <p:tav tm="100000">
                                          <p:val>
                                            <p:strVal val="#ppt_x"/>
                                          </p:val>
                                        </p:tav>
                                      </p:tavLst>
                                    </p:anim>
                                    <p:anim calcmode="lin" valueType="num">
                                      <p:cBhvr>
                                        <p:cTn id="20" dur="1000" fill="hold"/>
                                        <p:tgtEl>
                                          <p:spTgt spid="10"/>
                                        </p:tgtEl>
                                        <p:attrNameLst>
                                          <p:attrName>ppt_y</p:attrName>
                                        </p:attrNameLst>
                                      </p:cBhvr>
                                      <p:tavLst>
                                        <p:tav tm="0">
                                          <p:val>
                                            <p:strVal val="#ppt_y+.1"/>
                                          </p:val>
                                        </p:tav>
                                        <p:tav tm="100000">
                                          <p:val>
                                            <p:strVal val="#ppt_y"/>
                                          </p:val>
                                        </p:tav>
                                      </p:tavLst>
                                    </p:anim>
                                  </p:childTnLst>
                                </p:cTn>
                              </p:par>
                            </p:childTnLst>
                          </p:cTn>
                        </p:par>
                        <p:par>
                          <p:cTn id="21" fill="hold">
                            <p:stCondLst>
                              <p:cond delay="1750"/>
                            </p:stCondLst>
                            <p:childTnLst>
                              <p:par>
                                <p:cTn id="22" presetID="64" presetClass="path" presetSubtype="0" accel="50000" decel="50000" fill="hold" nodeType="afterEffect">
                                  <p:stCondLst>
                                    <p:cond delay="0"/>
                                  </p:stCondLst>
                                  <p:childTnLst>
                                    <p:animMotion origin="layout" path="M -3.16311E-6 1.48148E-6 L -3.16311E-6 -0.58033 " pathEditMode="relative" rAng="0" ptsTypes="AA">
                                      <p:cBhvr>
                                        <p:cTn id="23" dur="3000" fill="hold"/>
                                        <p:tgtEl>
                                          <p:spTgt spid="16"/>
                                        </p:tgtEl>
                                        <p:attrNameLst>
                                          <p:attrName>ppt_x</p:attrName>
                                          <p:attrName>ppt_y</p:attrName>
                                        </p:attrNameLst>
                                      </p:cBhvr>
                                      <p:rCtr x="0" y="-29028"/>
                                    </p:animMotion>
                                  </p:childTnLst>
                                </p:cTn>
                              </p:par>
                              <p:par>
                                <p:cTn id="24" presetID="10" presetClass="exit" presetSubtype="0" fill="hold" grpId="1" nodeType="withEffect">
                                  <p:stCondLst>
                                    <p:cond delay="500"/>
                                  </p:stCondLst>
                                  <p:childTnLst>
                                    <p:animEffect transition="out" filter="fade">
                                      <p:cBhvr>
                                        <p:cTn id="25" dur="3500"/>
                                        <p:tgtEl>
                                          <p:spTgt spid="10"/>
                                        </p:tgtEl>
                                      </p:cBhvr>
                                    </p:animEffect>
                                    <p:set>
                                      <p:cBhvr>
                                        <p:cTn id="26" dur="1" fill="hold">
                                          <p:stCondLst>
                                            <p:cond delay="3499"/>
                                          </p:stCondLst>
                                        </p:cTn>
                                        <p:tgtEl>
                                          <p:spTgt spid="10"/>
                                        </p:tgtEl>
                                        <p:attrNameLst>
                                          <p:attrName>style.visibility</p:attrName>
                                        </p:attrNameLst>
                                      </p:cBhvr>
                                      <p:to>
                                        <p:strVal val="hidden"/>
                                      </p:to>
                                    </p:set>
                                  </p:childTnLst>
                                </p:cTn>
                              </p:par>
                            </p:childTnLst>
                          </p:cTn>
                        </p:par>
                        <p:par>
                          <p:cTn id="27" fill="hold">
                            <p:stCondLst>
                              <p:cond delay="5750"/>
                            </p:stCondLst>
                            <p:childTnLst>
                              <p:par>
                                <p:cTn id="28" presetID="42" presetClass="exit" presetSubtype="0" fill="hold" nodeType="afterEffect">
                                  <p:stCondLst>
                                    <p:cond delay="1000"/>
                                  </p:stCondLst>
                                  <p:childTnLst>
                                    <p:animEffect transition="out" filter="fade">
                                      <p:cBhvr>
                                        <p:cTn id="29" dur="1500"/>
                                        <p:tgtEl>
                                          <p:spTgt spid="12"/>
                                        </p:tgtEl>
                                      </p:cBhvr>
                                    </p:animEffect>
                                    <p:anim calcmode="lin" valueType="num">
                                      <p:cBhvr>
                                        <p:cTn id="30" dur="1500"/>
                                        <p:tgtEl>
                                          <p:spTgt spid="12"/>
                                        </p:tgtEl>
                                        <p:attrNameLst>
                                          <p:attrName>ppt_x</p:attrName>
                                        </p:attrNameLst>
                                      </p:cBhvr>
                                      <p:tavLst>
                                        <p:tav tm="0">
                                          <p:val>
                                            <p:strVal val="ppt_x"/>
                                          </p:val>
                                        </p:tav>
                                        <p:tav tm="100000">
                                          <p:val>
                                            <p:strVal val="ppt_x"/>
                                          </p:val>
                                        </p:tav>
                                      </p:tavLst>
                                    </p:anim>
                                    <p:anim calcmode="lin" valueType="num">
                                      <p:cBhvr>
                                        <p:cTn id="31" dur="1500"/>
                                        <p:tgtEl>
                                          <p:spTgt spid="12"/>
                                        </p:tgtEl>
                                        <p:attrNameLst>
                                          <p:attrName>ppt_y</p:attrName>
                                        </p:attrNameLst>
                                      </p:cBhvr>
                                      <p:tavLst>
                                        <p:tav tm="0">
                                          <p:val>
                                            <p:strVal val="ppt_y"/>
                                          </p:val>
                                        </p:tav>
                                        <p:tav tm="100000">
                                          <p:val>
                                            <p:strVal val="ppt_y+.1"/>
                                          </p:val>
                                        </p:tav>
                                      </p:tavLst>
                                    </p:anim>
                                    <p:set>
                                      <p:cBhvr>
                                        <p:cTn id="32" dur="1" fill="hold">
                                          <p:stCondLst>
                                            <p:cond delay="1499"/>
                                          </p:stCondLst>
                                        </p:cTn>
                                        <p:tgtEl>
                                          <p:spTgt spid="12"/>
                                        </p:tgtEl>
                                        <p:attrNameLst>
                                          <p:attrName>style.visibility</p:attrName>
                                        </p:attrNameLst>
                                      </p:cBhvr>
                                      <p:to>
                                        <p:strVal val="hidden"/>
                                      </p:to>
                                    </p:set>
                                  </p:childTnLst>
                                </p:cTn>
                              </p:par>
                              <p:par>
                                <p:cTn id="33" presetID="42" presetClass="entr" presetSubtype="0" fill="hold" nodeType="withEffect">
                                  <p:stCondLst>
                                    <p:cond delay="0"/>
                                  </p:stCondLst>
                                  <p:childTnLst>
                                    <p:set>
                                      <p:cBhvr>
                                        <p:cTn id="34" dur="1" fill="hold">
                                          <p:stCondLst>
                                            <p:cond delay="0"/>
                                          </p:stCondLst>
                                        </p:cTn>
                                        <p:tgtEl>
                                          <p:spTgt spid="25"/>
                                        </p:tgtEl>
                                        <p:attrNameLst>
                                          <p:attrName>style.visibility</p:attrName>
                                        </p:attrNameLst>
                                      </p:cBhvr>
                                      <p:to>
                                        <p:strVal val="visible"/>
                                      </p:to>
                                    </p:set>
                                    <p:animEffect transition="in" filter="fade">
                                      <p:cBhvr>
                                        <p:cTn id="35" dur="1000"/>
                                        <p:tgtEl>
                                          <p:spTgt spid="25"/>
                                        </p:tgtEl>
                                      </p:cBhvr>
                                    </p:animEffect>
                                    <p:anim calcmode="lin" valueType="num">
                                      <p:cBhvr>
                                        <p:cTn id="36" dur="1000" fill="hold"/>
                                        <p:tgtEl>
                                          <p:spTgt spid="25"/>
                                        </p:tgtEl>
                                        <p:attrNameLst>
                                          <p:attrName>ppt_x</p:attrName>
                                        </p:attrNameLst>
                                      </p:cBhvr>
                                      <p:tavLst>
                                        <p:tav tm="0">
                                          <p:val>
                                            <p:strVal val="#ppt_x"/>
                                          </p:val>
                                        </p:tav>
                                        <p:tav tm="100000">
                                          <p:val>
                                            <p:strVal val="#ppt_x"/>
                                          </p:val>
                                        </p:tav>
                                      </p:tavLst>
                                    </p:anim>
                                    <p:anim calcmode="lin" valueType="num">
                                      <p:cBhvr>
                                        <p:cTn id="37" dur="1000" fill="hold"/>
                                        <p:tgtEl>
                                          <p:spTgt spid="25"/>
                                        </p:tgtEl>
                                        <p:attrNameLst>
                                          <p:attrName>ppt_y</p:attrName>
                                        </p:attrNameLst>
                                      </p:cBhvr>
                                      <p:tavLst>
                                        <p:tav tm="0">
                                          <p:val>
                                            <p:strVal val="#ppt_y+.1"/>
                                          </p:val>
                                        </p:tav>
                                        <p:tav tm="100000">
                                          <p:val>
                                            <p:strVal val="#ppt_y"/>
                                          </p:val>
                                        </p:tav>
                                      </p:tavLst>
                                    </p:anim>
                                  </p:childTnLst>
                                </p:cTn>
                              </p:par>
                              <p:par>
                                <p:cTn id="38" presetID="42" presetClass="exit" presetSubtype="0" fill="hold" grpId="0" nodeType="withEffect">
                                  <p:stCondLst>
                                    <p:cond delay="0"/>
                                  </p:stCondLst>
                                  <p:childTnLst>
                                    <p:animEffect transition="out" filter="fade">
                                      <p:cBhvr>
                                        <p:cTn id="39" dur="500"/>
                                        <p:tgtEl>
                                          <p:spTgt spid="17"/>
                                        </p:tgtEl>
                                      </p:cBhvr>
                                    </p:animEffect>
                                    <p:anim calcmode="lin" valueType="num">
                                      <p:cBhvr>
                                        <p:cTn id="40" dur="500"/>
                                        <p:tgtEl>
                                          <p:spTgt spid="17"/>
                                        </p:tgtEl>
                                        <p:attrNameLst>
                                          <p:attrName>ppt_x</p:attrName>
                                        </p:attrNameLst>
                                      </p:cBhvr>
                                      <p:tavLst>
                                        <p:tav tm="0">
                                          <p:val>
                                            <p:strVal val="ppt_x"/>
                                          </p:val>
                                        </p:tav>
                                        <p:tav tm="100000">
                                          <p:val>
                                            <p:strVal val="ppt_x"/>
                                          </p:val>
                                        </p:tav>
                                      </p:tavLst>
                                    </p:anim>
                                    <p:anim calcmode="lin" valueType="num">
                                      <p:cBhvr>
                                        <p:cTn id="41" dur="500"/>
                                        <p:tgtEl>
                                          <p:spTgt spid="17"/>
                                        </p:tgtEl>
                                        <p:attrNameLst>
                                          <p:attrName>ppt_y</p:attrName>
                                        </p:attrNameLst>
                                      </p:cBhvr>
                                      <p:tavLst>
                                        <p:tav tm="0">
                                          <p:val>
                                            <p:strVal val="ppt_y"/>
                                          </p:val>
                                        </p:tav>
                                        <p:tav tm="100000">
                                          <p:val>
                                            <p:strVal val="ppt_y+.1"/>
                                          </p:val>
                                        </p:tav>
                                      </p:tavLst>
                                    </p:anim>
                                    <p:set>
                                      <p:cBhvr>
                                        <p:cTn id="42" dur="1" fill="hold">
                                          <p:stCondLst>
                                            <p:cond delay="499"/>
                                          </p:stCondLst>
                                        </p:cTn>
                                        <p:tgtEl>
                                          <p:spTgt spid="17"/>
                                        </p:tgtEl>
                                        <p:attrNameLst>
                                          <p:attrName>style.visibility</p:attrName>
                                        </p:attrNameLst>
                                      </p:cBhvr>
                                      <p:to>
                                        <p:strVal val="hidden"/>
                                      </p:to>
                                    </p:set>
                                  </p:childTnLst>
                                </p:cTn>
                              </p:par>
                              <p:par>
                                <p:cTn id="43" presetID="10" presetClass="entr" presetSubtype="0" fill="hold" nodeType="withEffect">
                                  <p:stCondLst>
                                    <p:cond delay="0"/>
                                  </p:stCondLst>
                                  <p:childTnLst>
                                    <p:set>
                                      <p:cBhvr>
                                        <p:cTn id="44" dur="1" fill="hold">
                                          <p:stCondLst>
                                            <p:cond delay="0"/>
                                          </p:stCondLst>
                                        </p:cTn>
                                        <p:tgtEl>
                                          <p:spTgt spid="26"/>
                                        </p:tgtEl>
                                        <p:attrNameLst>
                                          <p:attrName>style.visibility</p:attrName>
                                        </p:attrNameLst>
                                      </p:cBhvr>
                                      <p:to>
                                        <p:strVal val="visible"/>
                                      </p:to>
                                    </p:set>
                                    <p:animEffect transition="in" filter="fade">
                                      <p:cBhvr>
                                        <p:cTn id="45" dur="500"/>
                                        <p:tgtEl>
                                          <p:spTgt spid="26"/>
                                        </p:tgtEl>
                                      </p:cBhvr>
                                    </p:animEffect>
                                  </p:childTnLst>
                                </p:cTn>
                              </p:par>
                              <p:par>
                                <p:cTn id="46" presetID="10" presetClass="exit" presetSubtype="0" fill="hold" nodeType="withEffect">
                                  <p:stCondLst>
                                    <p:cond delay="0"/>
                                  </p:stCondLst>
                                  <p:childTnLst>
                                    <p:animEffect transition="out" filter="fade">
                                      <p:cBhvr>
                                        <p:cTn id="47" dur="500"/>
                                        <p:tgtEl>
                                          <p:spTgt spid="33"/>
                                        </p:tgtEl>
                                      </p:cBhvr>
                                    </p:animEffect>
                                    <p:set>
                                      <p:cBhvr>
                                        <p:cTn id="48" dur="1" fill="hold">
                                          <p:stCondLst>
                                            <p:cond delay="499"/>
                                          </p:stCondLst>
                                        </p:cTn>
                                        <p:tgtEl>
                                          <p:spTgt spid="3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7"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alphaModFix amt="40000"/>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rcRect/>
          <a:stretch/>
        </p:blipFill>
        <p:spPr>
          <a:xfrm>
            <a:off x="-29819" y="205913"/>
            <a:ext cx="12248783" cy="6652087"/>
          </a:xfrm>
          <a:prstGeom prst="rect">
            <a:avLst/>
          </a:prstGeom>
          <a:blipFill dpi="0" rotWithShape="1">
            <a:blip r:embed="rId5" cstate="print">
              <a:alphaModFix amt="40000"/>
            </a:blip>
            <a:srcRect/>
            <a:stretch>
              <a:fillRect/>
            </a:stretch>
          </a:blipFill>
          <a:ln w="55000" cap="flat" cmpd="thickThin" algn="ctr">
            <a:noFill/>
            <a:prstDash val="solid"/>
            <a:headEnd type="none" w="med" len="med"/>
            <a:tailEnd type="none" w="med" len="med"/>
          </a:ln>
          <a:effectLst/>
        </p:spPr>
      </p:pic>
      <p:pic>
        <p:nvPicPr>
          <p:cNvPr id="55" name="Picture 5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8002204" y="4731744"/>
            <a:ext cx="1484090" cy="1364256"/>
          </a:xfrm>
          <a:prstGeom prst="rect">
            <a:avLst/>
          </a:prstGeom>
        </p:spPr>
      </p:pic>
      <p:pic>
        <p:nvPicPr>
          <p:cNvPr id="52" name="Picture 5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681454" y="4731744"/>
            <a:ext cx="1484090" cy="1364256"/>
          </a:xfrm>
          <a:prstGeom prst="rect">
            <a:avLst/>
          </a:prstGeom>
        </p:spPr>
      </p:pic>
      <p:grpSp>
        <p:nvGrpSpPr>
          <p:cNvPr id="17" name="Group 16"/>
          <p:cNvGrpSpPr/>
          <p:nvPr/>
        </p:nvGrpSpPr>
        <p:grpSpPr>
          <a:xfrm>
            <a:off x="5304100" y="1099173"/>
            <a:ext cx="1567543" cy="979715"/>
            <a:chOff x="2075433" y="3557736"/>
            <a:chExt cx="1567543" cy="979715"/>
          </a:xfrm>
        </p:grpSpPr>
        <p:sp>
          <p:nvSpPr>
            <p:cNvPr id="18" name="Rounded Rectangle 17"/>
            <p:cNvSpPr/>
            <p:nvPr/>
          </p:nvSpPr>
          <p:spPr bwMode="auto">
            <a:xfrm>
              <a:off x="2075433" y="3557736"/>
              <a:ext cx="1567543" cy="979715"/>
            </a:xfrm>
            <a:prstGeom prst="roundRect">
              <a:avLst>
                <a:gd name="adj" fmla="val 2011"/>
              </a:avLst>
            </a:prstGeom>
            <a:solidFill>
              <a:schemeClr val="accent2"/>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19" name="Picture 18"/>
            <p:cNvPicPr>
              <a:picLocks noChangeAspect="1"/>
            </p:cNvPicPr>
            <p:nvPr/>
          </p:nvPicPr>
          <p:blipFill>
            <a:blip r:embed="rId7" cstate="print">
              <a:duotone>
                <a:prstClr val="black"/>
                <a:schemeClr val="bg1">
                  <a:tint val="45000"/>
                  <a:satMod val="400000"/>
                </a:schemeClr>
              </a:duotone>
              <a:extLst>
                <a:ext uri="{BEBA8EAE-BF5A-486C-A8C5-ECC9F3942E4B}">
                  <a14:imgProps xmlns:a14="http://schemas.microsoft.com/office/drawing/2010/main">
                    <a14:imgLayer r:embed="rId8">
                      <a14:imgEffect>
                        <a14:colorTemperature colorTemp="1500"/>
                      </a14:imgEffect>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180502" y="3787445"/>
              <a:ext cx="526347" cy="526347"/>
            </a:xfrm>
            <a:prstGeom prst="rect">
              <a:avLst/>
            </a:prstGeom>
          </p:spPr>
        </p:pic>
        <p:sp>
          <p:nvSpPr>
            <p:cNvPr id="20" name="TextBox 19"/>
            <p:cNvSpPr txBox="1"/>
            <p:nvPr/>
          </p:nvSpPr>
          <p:spPr>
            <a:xfrm>
              <a:off x="2762201" y="3846372"/>
              <a:ext cx="750718" cy="393954"/>
            </a:xfrm>
            <a:prstGeom prst="rect">
              <a:avLst/>
            </a:prstGeom>
            <a:noFill/>
          </p:spPr>
          <p:txBody>
            <a:bodyPr wrap="none" lIns="0" tIns="0" rIns="0" bIns="0" rtlCol="0">
              <a:spAutoFit/>
            </a:bodyPr>
            <a:lstStyle/>
            <a:p>
              <a:pPr defTabSz="1218987">
                <a:lnSpc>
                  <a:spcPct val="80000"/>
                </a:lnSpc>
                <a:buSzPct val="80000"/>
              </a:pPr>
              <a:r>
                <a:rPr lang="en-US" sz="1600" dirty="0">
                  <a:solidFill>
                    <a:srgbClr val="FFFFFF">
                      <a:alpha val="99000"/>
                    </a:srgbClr>
                  </a:solidFill>
                </a:rPr>
                <a:t>Service</a:t>
              </a:r>
              <a:br>
                <a:rPr lang="en-US" sz="1600" dirty="0">
                  <a:solidFill>
                    <a:srgbClr val="FFFFFF">
                      <a:alpha val="99000"/>
                    </a:srgbClr>
                  </a:solidFill>
                </a:rPr>
              </a:br>
              <a:r>
                <a:rPr lang="en-US" sz="1600" dirty="0">
                  <a:solidFill>
                    <a:srgbClr val="FFFFFF">
                      <a:alpha val="99000"/>
                    </a:srgbClr>
                  </a:solidFill>
                </a:rPr>
                <a:t>Package</a:t>
              </a:r>
            </a:p>
          </p:txBody>
        </p:sp>
      </p:grpSp>
      <p:grpSp>
        <p:nvGrpSpPr>
          <p:cNvPr id="39" name="Group 38"/>
          <p:cNvGrpSpPr/>
          <p:nvPr/>
        </p:nvGrpSpPr>
        <p:grpSpPr>
          <a:xfrm>
            <a:off x="4387383" y="2777068"/>
            <a:ext cx="1760159" cy="3540531"/>
            <a:chOff x="4327712" y="2777068"/>
            <a:chExt cx="1760159" cy="3540531"/>
          </a:xfrm>
        </p:grpSpPr>
        <p:sp>
          <p:nvSpPr>
            <p:cNvPr id="26" name="TextBox 25"/>
            <p:cNvSpPr txBox="1"/>
            <p:nvPr/>
          </p:nvSpPr>
          <p:spPr>
            <a:xfrm>
              <a:off x="4327712" y="6096000"/>
              <a:ext cx="1760159" cy="221599"/>
            </a:xfrm>
            <a:prstGeom prst="rect">
              <a:avLst/>
            </a:prstGeom>
            <a:noFill/>
          </p:spPr>
          <p:txBody>
            <a:bodyPr wrap="square" lIns="0" tIns="0" rIns="0" bIns="0" rtlCol="0">
              <a:spAutoFit/>
            </a:bodyPr>
            <a:lstStyle/>
            <a:p>
              <a:pPr algn="ctr" defTabSz="1218987">
                <a:lnSpc>
                  <a:spcPct val="90000"/>
                </a:lnSpc>
                <a:spcBef>
                  <a:spcPct val="20000"/>
                </a:spcBef>
                <a:buSzPct val="80000"/>
              </a:pPr>
              <a:r>
                <a:rPr lang="en-US" sz="1600" dirty="0" smtClean="0">
                  <a:solidFill>
                    <a:srgbClr val="FFFFFF"/>
                  </a:solidFill>
                </a:rPr>
                <a:t>Server Rack 1</a:t>
              </a:r>
              <a:endParaRPr lang="en-US" sz="1600" dirty="0">
                <a:solidFill>
                  <a:srgbClr val="FFFFFF"/>
                </a:solidFill>
              </a:endParaRPr>
            </a:p>
          </p:txBody>
        </p:sp>
        <p:grpSp>
          <p:nvGrpSpPr>
            <p:cNvPr id="37" name="Group 36"/>
            <p:cNvGrpSpPr/>
            <p:nvPr/>
          </p:nvGrpSpPr>
          <p:grpSpPr>
            <a:xfrm>
              <a:off x="4327712" y="2777068"/>
              <a:ext cx="1721223" cy="3229828"/>
              <a:chOff x="4327712" y="2777068"/>
              <a:chExt cx="1721223" cy="3229828"/>
            </a:xfrm>
          </p:grpSpPr>
          <p:sp>
            <p:nvSpPr>
              <p:cNvPr id="36" name="Round Same Side Corner Rectangle 35"/>
              <p:cNvSpPr/>
              <p:nvPr/>
            </p:nvSpPr>
            <p:spPr bwMode="auto">
              <a:xfrm rot="10800000">
                <a:off x="4511220" y="5913084"/>
                <a:ext cx="224367" cy="93812"/>
              </a:xfrm>
              <a:prstGeom prst="round2Same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38" name="Round Same Side Corner Rectangle 37"/>
              <p:cNvSpPr/>
              <p:nvPr/>
            </p:nvSpPr>
            <p:spPr bwMode="auto">
              <a:xfrm rot="10800000">
                <a:off x="5637212" y="5913084"/>
                <a:ext cx="224367" cy="93812"/>
              </a:xfrm>
              <a:prstGeom prst="round2Same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5" name="Rounded Rectangle 14"/>
              <p:cNvSpPr/>
              <p:nvPr/>
            </p:nvSpPr>
            <p:spPr bwMode="auto">
              <a:xfrm>
                <a:off x="4327712" y="2777068"/>
                <a:ext cx="1721223" cy="3152950"/>
              </a:xfrm>
              <a:prstGeom prst="roundRect">
                <a:avLst>
                  <a:gd name="adj" fmla="val 5729"/>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30" name="Group 29"/>
            <p:cNvGrpSpPr/>
            <p:nvPr/>
          </p:nvGrpSpPr>
          <p:grpSpPr>
            <a:xfrm>
              <a:off x="4375954" y="2829700"/>
              <a:ext cx="1607803" cy="2946577"/>
              <a:chOff x="4375954" y="2829700"/>
              <a:chExt cx="1607803" cy="2946577"/>
            </a:xfrm>
          </p:grpSpPr>
          <p:pic>
            <p:nvPicPr>
              <p:cNvPr id="31" name="Picture 3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375954" y="2829700"/>
                <a:ext cx="1607803" cy="694552"/>
              </a:xfrm>
              <a:prstGeom prst="roundRect">
                <a:avLst/>
              </a:prstGeom>
              <a:ln>
                <a:solidFill>
                  <a:schemeClr val="bg2">
                    <a:lumMod val="75000"/>
                  </a:schemeClr>
                </a:solidFill>
              </a:ln>
            </p:spPr>
          </p:pic>
          <p:pic>
            <p:nvPicPr>
              <p:cNvPr id="32" name="Picture 3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375954" y="3580375"/>
                <a:ext cx="1607803" cy="694552"/>
              </a:xfrm>
              <a:prstGeom prst="roundRect">
                <a:avLst/>
              </a:prstGeom>
              <a:ln>
                <a:solidFill>
                  <a:schemeClr val="bg2">
                    <a:lumMod val="75000"/>
                  </a:schemeClr>
                </a:solidFill>
              </a:ln>
            </p:spPr>
          </p:pic>
          <p:pic>
            <p:nvPicPr>
              <p:cNvPr id="33" name="Picture 3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375954" y="4331050"/>
                <a:ext cx="1607803" cy="694552"/>
              </a:xfrm>
              <a:prstGeom prst="roundRect">
                <a:avLst/>
              </a:prstGeom>
              <a:ln>
                <a:solidFill>
                  <a:schemeClr val="bg2">
                    <a:lumMod val="75000"/>
                  </a:schemeClr>
                </a:solidFill>
              </a:ln>
            </p:spPr>
          </p:pic>
          <p:pic>
            <p:nvPicPr>
              <p:cNvPr id="34" name="Picture 3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375954" y="5081725"/>
                <a:ext cx="1607803" cy="694552"/>
              </a:xfrm>
              <a:prstGeom prst="roundRect">
                <a:avLst/>
              </a:prstGeom>
              <a:ln>
                <a:solidFill>
                  <a:schemeClr val="bg2">
                    <a:lumMod val="75000"/>
                  </a:schemeClr>
                </a:solidFill>
              </a:ln>
            </p:spPr>
          </p:pic>
        </p:grpSp>
      </p:grpSp>
      <p:grpSp>
        <p:nvGrpSpPr>
          <p:cNvPr id="41" name="Group 40"/>
          <p:cNvGrpSpPr/>
          <p:nvPr/>
        </p:nvGrpSpPr>
        <p:grpSpPr>
          <a:xfrm>
            <a:off x="6087825" y="2777068"/>
            <a:ext cx="1760159" cy="3540531"/>
            <a:chOff x="4327712" y="2777068"/>
            <a:chExt cx="1760159" cy="3540531"/>
          </a:xfrm>
        </p:grpSpPr>
        <p:sp>
          <p:nvSpPr>
            <p:cNvPr id="42" name="TextBox 41"/>
            <p:cNvSpPr txBox="1"/>
            <p:nvPr/>
          </p:nvSpPr>
          <p:spPr>
            <a:xfrm>
              <a:off x="4327712" y="6096000"/>
              <a:ext cx="1760159" cy="221599"/>
            </a:xfrm>
            <a:prstGeom prst="rect">
              <a:avLst/>
            </a:prstGeom>
            <a:noFill/>
          </p:spPr>
          <p:txBody>
            <a:bodyPr wrap="square" lIns="0" tIns="0" rIns="0" bIns="0" rtlCol="0">
              <a:spAutoFit/>
            </a:bodyPr>
            <a:lstStyle/>
            <a:p>
              <a:pPr algn="ctr" defTabSz="1218987">
                <a:lnSpc>
                  <a:spcPct val="90000"/>
                </a:lnSpc>
                <a:spcBef>
                  <a:spcPct val="20000"/>
                </a:spcBef>
                <a:buSzPct val="80000"/>
              </a:pPr>
              <a:r>
                <a:rPr lang="en-US" sz="1600" dirty="0" smtClean="0">
                  <a:solidFill>
                    <a:srgbClr val="FFFFFF"/>
                  </a:solidFill>
                </a:rPr>
                <a:t>Server Rack 2</a:t>
              </a:r>
              <a:endParaRPr lang="en-US" sz="1600" dirty="0">
                <a:solidFill>
                  <a:srgbClr val="FFFFFF"/>
                </a:solidFill>
              </a:endParaRPr>
            </a:p>
          </p:txBody>
        </p:sp>
        <p:grpSp>
          <p:nvGrpSpPr>
            <p:cNvPr id="43" name="Group 42"/>
            <p:cNvGrpSpPr/>
            <p:nvPr/>
          </p:nvGrpSpPr>
          <p:grpSpPr>
            <a:xfrm>
              <a:off x="4327712" y="2777068"/>
              <a:ext cx="1721223" cy="3229828"/>
              <a:chOff x="4327712" y="2777068"/>
              <a:chExt cx="1721223" cy="3229828"/>
            </a:xfrm>
          </p:grpSpPr>
          <p:sp>
            <p:nvSpPr>
              <p:cNvPr id="49" name="Round Same Side Corner Rectangle 48"/>
              <p:cNvSpPr/>
              <p:nvPr/>
            </p:nvSpPr>
            <p:spPr bwMode="auto">
              <a:xfrm rot="10800000">
                <a:off x="4511220" y="5913084"/>
                <a:ext cx="224367" cy="93812"/>
              </a:xfrm>
              <a:prstGeom prst="round2Same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50" name="Round Same Side Corner Rectangle 49"/>
              <p:cNvSpPr/>
              <p:nvPr/>
            </p:nvSpPr>
            <p:spPr bwMode="auto">
              <a:xfrm rot="10800000">
                <a:off x="5637212" y="5913084"/>
                <a:ext cx="224367" cy="93812"/>
              </a:xfrm>
              <a:prstGeom prst="round2Same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51" name="Rounded Rectangle 50"/>
              <p:cNvSpPr/>
              <p:nvPr/>
            </p:nvSpPr>
            <p:spPr bwMode="auto">
              <a:xfrm>
                <a:off x="4327712" y="2777068"/>
                <a:ext cx="1721223" cy="3152950"/>
              </a:xfrm>
              <a:prstGeom prst="roundRect">
                <a:avLst>
                  <a:gd name="adj" fmla="val 5729"/>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44" name="Group 43"/>
            <p:cNvGrpSpPr/>
            <p:nvPr/>
          </p:nvGrpSpPr>
          <p:grpSpPr>
            <a:xfrm>
              <a:off x="4375954" y="2829700"/>
              <a:ext cx="1607803" cy="2946577"/>
              <a:chOff x="4375954" y="2829700"/>
              <a:chExt cx="1607803" cy="2946577"/>
            </a:xfrm>
          </p:grpSpPr>
          <p:pic>
            <p:nvPicPr>
              <p:cNvPr id="45" name="Picture 4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375954" y="2829700"/>
                <a:ext cx="1607803" cy="694552"/>
              </a:xfrm>
              <a:prstGeom prst="roundRect">
                <a:avLst/>
              </a:prstGeom>
              <a:ln>
                <a:solidFill>
                  <a:schemeClr val="bg2">
                    <a:lumMod val="75000"/>
                  </a:schemeClr>
                </a:solidFill>
              </a:ln>
            </p:spPr>
          </p:pic>
          <p:pic>
            <p:nvPicPr>
              <p:cNvPr id="46" name="Picture 4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375954" y="3580375"/>
                <a:ext cx="1607803" cy="694552"/>
              </a:xfrm>
              <a:prstGeom prst="roundRect">
                <a:avLst/>
              </a:prstGeom>
              <a:ln>
                <a:solidFill>
                  <a:schemeClr val="bg2">
                    <a:lumMod val="75000"/>
                  </a:schemeClr>
                </a:solidFill>
              </a:ln>
            </p:spPr>
          </p:pic>
          <p:pic>
            <p:nvPicPr>
              <p:cNvPr id="47" name="Picture 4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375954" y="4331050"/>
                <a:ext cx="1607803" cy="694552"/>
              </a:xfrm>
              <a:prstGeom prst="roundRect">
                <a:avLst/>
              </a:prstGeom>
              <a:ln>
                <a:solidFill>
                  <a:schemeClr val="bg2">
                    <a:lumMod val="75000"/>
                  </a:schemeClr>
                </a:solidFill>
              </a:ln>
            </p:spPr>
          </p:pic>
          <p:pic>
            <p:nvPicPr>
              <p:cNvPr id="48" name="Picture 47"/>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375954" y="5081725"/>
                <a:ext cx="1607803" cy="694552"/>
              </a:xfrm>
              <a:prstGeom prst="roundRect">
                <a:avLst/>
              </a:prstGeom>
              <a:ln>
                <a:solidFill>
                  <a:schemeClr val="bg2">
                    <a:lumMod val="75000"/>
                  </a:schemeClr>
                </a:solidFill>
              </a:ln>
            </p:spPr>
          </p:pic>
        </p:grpSp>
      </p:grpSp>
      <p:pic>
        <p:nvPicPr>
          <p:cNvPr id="40" name="Picture 39"/>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681454" y="4731744"/>
            <a:ext cx="1484090" cy="1364256"/>
          </a:xfrm>
          <a:prstGeom prst="rect">
            <a:avLst/>
          </a:prstGeom>
        </p:spPr>
      </p:pic>
      <p:pic>
        <p:nvPicPr>
          <p:cNvPr id="54" name="Picture 5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flipH="1">
            <a:off x="8002204" y="4731744"/>
            <a:ext cx="1484090" cy="1364256"/>
          </a:xfrm>
          <a:prstGeom prst="rect">
            <a:avLst/>
          </a:prstGeom>
        </p:spPr>
      </p:pic>
      <p:grpSp>
        <p:nvGrpSpPr>
          <p:cNvPr id="57" name="Group 56"/>
          <p:cNvGrpSpPr/>
          <p:nvPr/>
        </p:nvGrpSpPr>
        <p:grpSpPr>
          <a:xfrm>
            <a:off x="2770632" y="5160022"/>
            <a:ext cx="6282163" cy="901556"/>
            <a:chOff x="2624469" y="4355929"/>
            <a:chExt cx="6282163" cy="901556"/>
          </a:xfrm>
        </p:grpSpPr>
        <p:pic>
          <p:nvPicPr>
            <p:cNvPr id="56" name="Picture 55"/>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981408" y="4355929"/>
              <a:ext cx="466583" cy="422054"/>
            </a:xfrm>
            <a:prstGeom prst="rect">
              <a:avLst/>
            </a:prstGeom>
          </p:spPr>
        </p:pic>
        <p:sp>
          <p:nvSpPr>
            <p:cNvPr id="53" name="TextBox 52"/>
            <p:cNvSpPr txBox="1"/>
            <p:nvPr/>
          </p:nvSpPr>
          <p:spPr>
            <a:xfrm>
              <a:off x="2624469" y="4925086"/>
              <a:ext cx="572273" cy="332399"/>
            </a:xfrm>
            <a:prstGeom prst="rect">
              <a:avLst/>
            </a:prstGeom>
            <a:noFill/>
          </p:spPr>
          <p:txBody>
            <a:bodyPr wrap="none" lIns="0" tIns="0" rIns="0" bIns="0" rtlCol="0">
              <a:spAutoFit/>
            </a:bodyPr>
            <a:lstStyle/>
            <a:p>
              <a:pPr defTabSz="1218987">
                <a:lnSpc>
                  <a:spcPct val="90000"/>
                </a:lnSpc>
                <a:spcBef>
                  <a:spcPct val="20000"/>
                </a:spcBef>
                <a:buSzPct val="80000"/>
              </a:pPr>
              <a:r>
                <a:rPr lang="en-US" sz="1200" dirty="0" smtClean="0">
                  <a:solidFill>
                    <a:srgbClr val="FFFFFF">
                      <a:alpha val="99000"/>
                    </a:srgbClr>
                  </a:solidFill>
                </a:rPr>
                <a:t>Virtual </a:t>
              </a:r>
              <a:br>
                <a:rPr lang="en-US" sz="1200" dirty="0" smtClean="0">
                  <a:solidFill>
                    <a:srgbClr val="FFFFFF">
                      <a:alpha val="99000"/>
                    </a:srgbClr>
                  </a:solidFill>
                </a:rPr>
              </a:br>
              <a:r>
                <a:rPr lang="en-US" sz="1200" dirty="0" smtClean="0">
                  <a:solidFill>
                    <a:srgbClr val="FFFFFF">
                      <a:alpha val="99000"/>
                    </a:srgbClr>
                  </a:solidFill>
                </a:rPr>
                <a:t>machine</a:t>
              </a:r>
              <a:endParaRPr lang="en-US" sz="1200" dirty="0">
                <a:solidFill>
                  <a:srgbClr val="FFFFFF">
                    <a:alpha val="99000"/>
                  </a:srgbClr>
                </a:solidFill>
              </a:endParaRPr>
            </a:p>
          </p:txBody>
        </p:sp>
        <p:sp>
          <p:nvSpPr>
            <p:cNvPr id="58" name="TextBox 57"/>
            <p:cNvSpPr txBox="1"/>
            <p:nvPr/>
          </p:nvSpPr>
          <p:spPr>
            <a:xfrm>
              <a:off x="8091821" y="4925086"/>
              <a:ext cx="572272" cy="332399"/>
            </a:xfrm>
            <a:prstGeom prst="rect">
              <a:avLst/>
            </a:prstGeom>
            <a:noFill/>
          </p:spPr>
          <p:txBody>
            <a:bodyPr wrap="none" lIns="0" tIns="0" rIns="0" bIns="0" rtlCol="0">
              <a:spAutoFit/>
            </a:bodyPr>
            <a:lstStyle/>
            <a:p>
              <a:pPr defTabSz="1218987">
                <a:lnSpc>
                  <a:spcPct val="90000"/>
                </a:lnSpc>
                <a:spcBef>
                  <a:spcPct val="20000"/>
                </a:spcBef>
                <a:buSzPct val="80000"/>
              </a:pPr>
              <a:r>
                <a:rPr lang="en-US" sz="1200" dirty="0">
                  <a:solidFill>
                    <a:srgbClr val="FFFFFF">
                      <a:alpha val="99000"/>
                    </a:srgbClr>
                  </a:solidFill>
                </a:rPr>
                <a:t>Virtual </a:t>
              </a:r>
              <a:br>
                <a:rPr lang="en-US" sz="1200" dirty="0">
                  <a:solidFill>
                    <a:srgbClr val="FFFFFF">
                      <a:alpha val="99000"/>
                    </a:srgbClr>
                  </a:solidFill>
                </a:rPr>
              </a:br>
              <a:r>
                <a:rPr lang="en-US" sz="1200" dirty="0">
                  <a:solidFill>
                    <a:srgbClr val="FFFFFF">
                      <a:alpha val="99000"/>
                    </a:srgbClr>
                  </a:solidFill>
                </a:rPr>
                <a:t>machine</a:t>
              </a:r>
            </a:p>
          </p:txBody>
        </p:sp>
        <p:pic>
          <p:nvPicPr>
            <p:cNvPr id="59" name="Picture 58"/>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440049" y="4355929"/>
              <a:ext cx="466583" cy="422054"/>
            </a:xfrm>
            <a:prstGeom prst="rect">
              <a:avLst/>
            </a:prstGeom>
          </p:spPr>
        </p:pic>
      </p:grpSp>
      <p:grpSp>
        <p:nvGrpSpPr>
          <p:cNvPr id="60" name="Group 59"/>
          <p:cNvGrpSpPr/>
          <p:nvPr/>
        </p:nvGrpSpPr>
        <p:grpSpPr>
          <a:xfrm>
            <a:off x="4435624" y="3580375"/>
            <a:ext cx="3308246" cy="694552"/>
            <a:chOff x="4408729" y="3580375"/>
            <a:chExt cx="3308246" cy="694552"/>
          </a:xfrm>
        </p:grpSpPr>
        <p:pic>
          <p:nvPicPr>
            <p:cNvPr id="72" name="Picture 7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408729" y="3580375"/>
              <a:ext cx="1607803" cy="694552"/>
            </a:xfrm>
            <a:prstGeom prst="roundRect">
              <a:avLst/>
            </a:prstGeom>
            <a:ln>
              <a:solidFill>
                <a:schemeClr val="bg2">
                  <a:lumMod val="75000"/>
                </a:schemeClr>
              </a:solidFill>
            </a:ln>
          </p:spPr>
        </p:pic>
        <p:pic>
          <p:nvPicPr>
            <p:cNvPr id="73" name="Picture 7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109172" y="3580375"/>
              <a:ext cx="1607803" cy="694552"/>
            </a:xfrm>
            <a:prstGeom prst="roundRect">
              <a:avLst/>
            </a:prstGeom>
            <a:ln>
              <a:solidFill>
                <a:schemeClr val="bg2">
                  <a:lumMod val="75000"/>
                </a:schemeClr>
              </a:solidFill>
            </a:ln>
          </p:spPr>
        </p:pic>
      </p:grpSp>
      <p:sp>
        <p:nvSpPr>
          <p:cNvPr id="61" name="TextBox 60"/>
          <p:cNvSpPr txBox="1"/>
          <p:nvPr/>
        </p:nvSpPr>
        <p:spPr>
          <a:xfrm>
            <a:off x="519113" y="376411"/>
            <a:ext cx="3564932" cy="984885"/>
          </a:xfrm>
          <a:prstGeom prst="rect">
            <a:avLst/>
          </a:prstGeom>
          <a:noFill/>
        </p:spPr>
        <p:txBody>
          <a:bodyPr wrap="square" lIns="0" tIns="0" rIns="0" bIns="0" rtlCol="0">
            <a:spAutoFit/>
          </a:bodyPr>
          <a:lstStyle/>
          <a:p>
            <a:pPr defTabSz="1218987">
              <a:lnSpc>
                <a:spcPct val="90000"/>
              </a:lnSpc>
              <a:spcAft>
                <a:spcPts val="600"/>
              </a:spcAft>
              <a:buSzPct val="80000"/>
            </a:pPr>
            <a:r>
              <a:rPr lang="en-US" sz="2000" dirty="0" smtClean="0">
                <a:solidFill>
                  <a:schemeClr val="accent4">
                    <a:alpha val="99000"/>
                  </a:schemeClr>
                </a:solidFill>
              </a:rPr>
              <a:t>Provision Role Instances</a:t>
            </a:r>
          </a:p>
          <a:p>
            <a:pPr defTabSz="1218987">
              <a:lnSpc>
                <a:spcPct val="90000"/>
              </a:lnSpc>
              <a:spcAft>
                <a:spcPts val="600"/>
              </a:spcAft>
              <a:buSzPct val="80000"/>
            </a:pPr>
            <a:r>
              <a:rPr lang="en-US" sz="2000" dirty="0" smtClean="0">
                <a:solidFill>
                  <a:schemeClr val="tx1">
                    <a:lumMod val="60000"/>
                    <a:lumOff val="40000"/>
                    <a:alpha val="99000"/>
                  </a:schemeClr>
                </a:solidFill>
              </a:rPr>
              <a:t>Deploy App Code</a:t>
            </a:r>
          </a:p>
          <a:p>
            <a:pPr defTabSz="1218987">
              <a:lnSpc>
                <a:spcPct val="90000"/>
              </a:lnSpc>
              <a:spcAft>
                <a:spcPts val="600"/>
              </a:spcAft>
              <a:buSzPct val="80000"/>
            </a:pPr>
            <a:r>
              <a:rPr lang="en-US" sz="2000" dirty="0" smtClean="0">
                <a:solidFill>
                  <a:schemeClr val="tx1">
                    <a:lumMod val="60000"/>
                    <a:lumOff val="40000"/>
                    <a:alpha val="99000"/>
                  </a:schemeClr>
                </a:solidFill>
              </a:rPr>
              <a:t>Configure Network</a:t>
            </a:r>
          </a:p>
        </p:txBody>
      </p:sp>
      <p:pic>
        <p:nvPicPr>
          <p:cNvPr id="69" name="Picture 6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flipV="1">
            <a:off x="8002204" y="2727711"/>
            <a:ext cx="1484090" cy="1364256"/>
          </a:xfrm>
          <a:prstGeom prst="rect">
            <a:avLst/>
          </a:prstGeom>
        </p:spPr>
      </p:pic>
      <p:pic>
        <p:nvPicPr>
          <p:cNvPr id="70" name="Picture 6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V="1">
            <a:off x="2681454" y="2727711"/>
            <a:ext cx="1484090" cy="1364256"/>
          </a:xfrm>
          <a:prstGeom prst="rect">
            <a:avLst/>
          </a:prstGeom>
        </p:spPr>
      </p:pic>
      <p:pic>
        <p:nvPicPr>
          <p:cNvPr id="67" name="Picture 66"/>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flipV="1">
            <a:off x="2681454" y="2727711"/>
            <a:ext cx="1484090" cy="1364256"/>
          </a:xfrm>
          <a:prstGeom prst="rect">
            <a:avLst/>
          </a:prstGeom>
        </p:spPr>
      </p:pic>
      <p:pic>
        <p:nvPicPr>
          <p:cNvPr id="68" name="Picture 67"/>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flipH="1" flipV="1">
            <a:off x="8002204" y="2727711"/>
            <a:ext cx="1484090" cy="1364256"/>
          </a:xfrm>
          <a:prstGeom prst="rect">
            <a:avLst/>
          </a:prstGeom>
        </p:spPr>
      </p:pic>
      <p:grpSp>
        <p:nvGrpSpPr>
          <p:cNvPr id="62" name="Group 61"/>
          <p:cNvGrpSpPr/>
          <p:nvPr/>
        </p:nvGrpSpPr>
        <p:grpSpPr>
          <a:xfrm>
            <a:off x="2774020" y="3155989"/>
            <a:ext cx="6278775" cy="910983"/>
            <a:chOff x="2627857" y="4355929"/>
            <a:chExt cx="6278775" cy="910983"/>
          </a:xfrm>
        </p:grpSpPr>
        <p:pic>
          <p:nvPicPr>
            <p:cNvPr id="63" name="Picture 62"/>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981408" y="4355929"/>
              <a:ext cx="466583" cy="422054"/>
            </a:xfrm>
            <a:prstGeom prst="rect">
              <a:avLst/>
            </a:prstGeom>
          </p:spPr>
        </p:pic>
        <p:sp>
          <p:nvSpPr>
            <p:cNvPr id="64" name="TextBox 63"/>
            <p:cNvSpPr txBox="1"/>
            <p:nvPr/>
          </p:nvSpPr>
          <p:spPr>
            <a:xfrm>
              <a:off x="2627857" y="4934513"/>
              <a:ext cx="572273" cy="332399"/>
            </a:xfrm>
            <a:prstGeom prst="rect">
              <a:avLst/>
            </a:prstGeom>
            <a:noFill/>
          </p:spPr>
          <p:txBody>
            <a:bodyPr wrap="none" lIns="0" tIns="0" rIns="0" bIns="0" rtlCol="0">
              <a:spAutoFit/>
            </a:bodyPr>
            <a:lstStyle/>
            <a:p>
              <a:pPr defTabSz="1218987">
                <a:lnSpc>
                  <a:spcPct val="90000"/>
                </a:lnSpc>
                <a:spcBef>
                  <a:spcPct val="20000"/>
                </a:spcBef>
                <a:buSzPct val="80000"/>
              </a:pPr>
              <a:r>
                <a:rPr lang="en-US" sz="1200" dirty="0" smtClean="0">
                  <a:solidFill>
                    <a:srgbClr val="FFFFFF">
                      <a:alpha val="99000"/>
                    </a:srgbClr>
                  </a:solidFill>
                </a:rPr>
                <a:t>Virtual </a:t>
              </a:r>
              <a:br>
                <a:rPr lang="en-US" sz="1200" dirty="0" smtClean="0">
                  <a:solidFill>
                    <a:srgbClr val="FFFFFF">
                      <a:alpha val="99000"/>
                    </a:srgbClr>
                  </a:solidFill>
                </a:rPr>
              </a:br>
              <a:r>
                <a:rPr lang="en-US" sz="1200" dirty="0" smtClean="0">
                  <a:solidFill>
                    <a:srgbClr val="FFFFFF">
                      <a:alpha val="99000"/>
                    </a:srgbClr>
                  </a:solidFill>
                </a:rPr>
                <a:t>machine</a:t>
              </a:r>
              <a:endParaRPr lang="en-US" sz="1200" dirty="0">
                <a:solidFill>
                  <a:srgbClr val="FFFFFF">
                    <a:alpha val="99000"/>
                  </a:srgbClr>
                </a:solidFill>
              </a:endParaRPr>
            </a:p>
          </p:txBody>
        </p:sp>
        <p:sp>
          <p:nvSpPr>
            <p:cNvPr id="65" name="TextBox 64"/>
            <p:cNvSpPr txBox="1"/>
            <p:nvPr/>
          </p:nvSpPr>
          <p:spPr>
            <a:xfrm>
              <a:off x="8095449" y="4934513"/>
              <a:ext cx="572273" cy="332399"/>
            </a:xfrm>
            <a:prstGeom prst="rect">
              <a:avLst/>
            </a:prstGeom>
            <a:noFill/>
          </p:spPr>
          <p:txBody>
            <a:bodyPr wrap="none" lIns="0" tIns="0" rIns="0" bIns="0" rtlCol="0">
              <a:spAutoFit/>
            </a:bodyPr>
            <a:lstStyle/>
            <a:p>
              <a:pPr defTabSz="1218987">
                <a:lnSpc>
                  <a:spcPct val="90000"/>
                </a:lnSpc>
                <a:spcBef>
                  <a:spcPct val="20000"/>
                </a:spcBef>
                <a:buSzPct val="80000"/>
              </a:pPr>
              <a:r>
                <a:rPr lang="en-US" sz="1200" dirty="0">
                  <a:solidFill>
                    <a:srgbClr val="FFFFFF">
                      <a:alpha val="99000"/>
                    </a:srgbClr>
                  </a:solidFill>
                </a:rPr>
                <a:t>Virtual </a:t>
              </a:r>
              <a:br>
                <a:rPr lang="en-US" sz="1200" dirty="0">
                  <a:solidFill>
                    <a:srgbClr val="FFFFFF">
                      <a:alpha val="99000"/>
                    </a:srgbClr>
                  </a:solidFill>
                </a:rPr>
              </a:br>
              <a:r>
                <a:rPr lang="en-US" sz="1200" dirty="0">
                  <a:solidFill>
                    <a:srgbClr val="FFFFFF">
                      <a:alpha val="99000"/>
                    </a:srgbClr>
                  </a:solidFill>
                </a:rPr>
                <a:t>machine</a:t>
              </a:r>
            </a:p>
          </p:txBody>
        </p:sp>
        <p:pic>
          <p:nvPicPr>
            <p:cNvPr id="66" name="Picture 65"/>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440049" y="4355929"/>
              <a:ext cx="466583" cy="422054"/>
            </a:xfrm>
            <a:prstGeom prst="rect">
              <a:avLst/>
            </a:prstGeom>
          </p:spPr>
        </p:pic>
      </p:grpSp>
      <p:grpSp>
        <p:nvGrpSpPr>
          <p:cNvPr id="71" name="Group 70"/>
          <p:cNvGrpSpPr/>
          <p:nvPr/>
        </p:nvGrpSpPr>
        <p:grpSpPr>
          <a:xfrm>
            <a:off x="4435624" y="4332642"/>
            <a:ext cx="3308245" cy="694552"/>
            <a:chOff x="4408729" y="3580375"/>
            <a:chExt cx="3308245" cy="694552"/>
          </a:xfrm>
        </p:grpSpPr>
        <p:pic>
          <p:nvPicPr>
            <p:cNvPr id="74" name="Picture 7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408729" y="3580375"/>
              <a:ext cx="1607803" cy="694552"/>
            </a:xfrm>
            <a:prstGeom prst="roundRect">
              <a:avLst/>
            </a:prstGeom>
            <a:ln>
              <a:solidFill>
                <a:schemeClr val="bg2">
                  <a:lumMod val="75000"/>
                </a:schemeClr>
              </a:solidFill>
            </a:ln>
          </p:spPr>
        </p:pic>
        <p:pic>
          <p:nvPicPr>
            <p:cNvPr id="75" name="Picture 7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109171" y="3580375"/>
              <a:ext cx="1607803" cy="694552"/>
            </a:xfrm>
            <a:prstGeom prst="roundRect">
              <a:avLst/>
            </a:prstGeom>
            <a:ln>
              <a:solidFill>
                <a:schemeClr val="bg2">
                  <a:lumMod val="75000"/>
                </a:schemeClr>
              </a:solidFill>
            </a:ln>
          </p:spPr>
        </p:pic>
      </p:grpSp>
    </p:spTree>
    <p:extLst>
      <p:ext uri="{BB962C8B-B14F-4D97-AF65-F5344CB8AC3E}">
        <p14:creationId xmlns:p14="http://schemas.microsoft.com/office/powerpoint/2010/main" val="19557321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1"/>
                                        </p:tgtEl>
                                        <p:attrNameLst>
                                          <p:attrName>style.visibility</p:attrName>
                                        </p:attrNameLst>
                                      </p:cBhvr>
                                      <p:to>
                                        <p:strVal val="visible"/>
                                      </p:to>
                                    </p:set>
                                    <p:animEffect transition="in" filter="fade">
                                      <p:cBhvr>
                                        <p:cTn id="7" dur="500"/>
                                        <p:tgtEl>
                                          <p:spTgt spid="61"/>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9"/>
                                        </p:tgtEl>
                                        <p:attrNameLst>
                                          <p:attrName>style.visibility</p:attrName>
                                        </p:attrNameLst>
                                      </p:cBhvr>
                                      <p:to>
                                        <p:strVal val="visible"/>
                                      </p:to>
                                    </p:set>
                                    <p:animEffect transition="in" filter="fade">
                                      <p:cBhvr>
                                        <p:cTn id="11" dur="1000"/>
                                        <p:tgtEl>
                                          <p:spTgt spid="39"/>
                                        </p:tgtEl>
                                      </p:cBhvr>
                                    </p:animEffect>
                                  </p:childTnLst>
                                </p:cTn>
                              </p:par>
                              <p:par>
                                <p:cTn id="12" presetID="10" presetClass="entr" presetSubtype="0" fill="hold" nodeType="withEffect">
                                  <p:stCondLst>
                                    <p:cond delay="500"/>
                                  </p:stCondLst>
                                  <p:childTnLst>
                                    <p:set>
                                      <p:cBhvr>
                                        <p:cTn id="13" dur="1" fill="hold">
                                          <p:stCondLst>
                                            <p:cond delay="0"/>
                                          </p:stCondLst>
                                        </p:cTn>
                                        <p:tgtEl>
                                          <p:spTgt spid="41"/>
                                        </p:tgtEl>
                                        <p:attrNameLst>
                                          <p:attrName>style.visibility</p:attrName>
                                        </p:attrNameLst>
                                      </p:cBhvr>
                                      <p:to>
                                        <p:strVal val="visible"/>
                                      </p:to>
                                    </p:set>
                                    <p:animEffect transition="in" filter="fade">
                                      <p:cBhvr>
                                        <p:cTn id="14" dur="1000"/>
                                        <p:tgtEl>
                                          <p:spTgt spid="41"/>
                                        </p:tgtEl>
                                      </p:cBhvr>
                                    </p:animEffect>
                                  </p:childTnLst>
                                </p:cTn>
                              </p:par>
                            </p:childTnLst>
                          </p:cTn>
                        </p:par>
                        <p:par>
                          <p:cTn id="15" fill="hold">
                            <p:stCondLst>
                              <p:cond delay="2000"/>
                            </p:stCondLst>
                            <p:childTnLst>
                              <p:par>
                                <p:cTn id="16" presetID="22" presetClass="entr" presetSubtype="2" fill="hold" nodeType="afterEffect">
                                  <p:stCondLst>
                                    <p:cond delay="500"/>
                                  </p:stCondLst>
                                  <p:childTnLst>
                                    <p:set>
                                      <p:cBhvr>
                                        <p:cTn id="17" dur="1" fill="hold">
                                          <p:stCondLst>
                                            <p:cond delay="0"/>
                                          </p:stCondLst>
                                        </p:cTn>
                                        <p:tgtEl>
                                          <p:spTgt spid="52"/>
                                        </p:tgtEl>
                                        <p:attrNameLst>
                                          <p:attrName>style.visibility</p:attrName>
                                        </p:attrNameLst>
                                      </p:cBhvr>
                                      <p:to>
                                        <p:strVal val="visible"/>
                                      </p:to>
                                    </p:set>
                                    <p:animEffect transition="in" filter="wipe(right)">
                                      <p:cBhvr>
                                        <p:cTn id="18" dur="500"/>
                                        <p:tgtEl>
                                          <p:spTgt spid="52"/>
                                        </p:tgtEl>
                                      </p:cBhvr>
                                    </p:animEffect>
                                  </p:childTnLst>
                                </p:cTn>
                              </p:par>
                              <p:par>
                                <p:cTn id="19" presetID="22" presetClass="entr" presetSubtype="8" fill="hold" nodeType="withEffect">
                                  <p:stCondLst>
                                    <p:cond delay="500"/>
                                  </p:stCondLst>
                                  <p:childTnLst>
                                    <p:set>
                                      <p:cBhvr>
                                        <p:cTn id="20" dur="1" fill="hold">
                                          <p:stCondLst>
                                            <p:cond delay="0"/>
                                          </p:stCondLst>
                                        </p:cTn>
                                        <p:tgtEl>
                                          <p:spTgt spid="55"/>
                                        </p:tgtEl>
                                        <p:attrNameLst>
                                          <p:attrName>style.visibility</p:attrName>
                                        </p:attrNameLst>
                                      </p:cBhvr>
                                      <p:to>
                                        <p:strVal val="visible"/>
                                      </p:to>
                                    </p:set>
                                    <p:animEffect transition="in" filter="wipe(left)">
                                      <p:cBhvr>
                                        <p:cTn id="21" dur="500"/>
                                        <p:tgtEl>
                                          <p:spTgt spid="55"/>
                                        </p:tgtEl>
                                      </p:cBhvr>
                                    </p:animEffect>
                                  </p:childTnLst>
                                </p:cTn>
                              </p:par>
                              <p:par>
                                <p:cTn id="22" presetID="22" presetClass="entr" presetSubtype="2" fill="hold" nodeType="withEffect">
                                  <p:stCondLst>
                                    <p:cond delay="500"/>
                                  </p:stCondLst>
                                  <p:childTnLst>
                                    <p:set>
                                      <p:cBhvr>
                                        <p:cTn id="23" dur="1" fill="hold">
                                          <p:stCondLst>
                                            <p:cond delay="0"/>
                                          </p:stCondLst>
                                        </p:cTn>
                                        <p:tgtEl>
                                          <p:spTgt spid="70"/>
                                        </p:tgtEl>
                                        <p:attrNameLst>
                                          <p:attrName>style.visibility</p:attrName>
                                        </p:attrNameLst>
                                      </p:cBhvr>
                                      <p:to>
                                        <p:strVal val="visible"/>
                                      </p:to>
                                    </p:set>
                                    <p:animEffect transition="in" filter="wipe(right)">
                                      <p:cBhvr>
                                        <p:cTn id="24" dur="500"/>
                                        <p:tgtEl>
                                          <p:spTgt spid="70"/>
                                        </p:tgtEl>
                                      </p:cBhvr>
                                    </p:animEffect>
                                  </p:childTnLst>
                                </p:cTn>
                              </p:par>
                              <p:par>
                                <p:cTn id="25" presetID="22" presetClass="entr" presetSubtype="8" fill="hold" nodeType="withEffect">
                                  <p:stCondLst>
                                    <p:cond delay="500"/>
                                  </p:stCondLst>
                                  <p:childTnLst>
                                    <p:set>
                                      <p:cBhvr>
                                        <p:cTn id="26" dur="1" fill="hold">
                                          <p:stCondLst>
                                            <p:cond delay="0"/>
                                          </p:stCondLst>
                                        </p:cTn>
                                        <p:tgtEl>
                                          <p:spTgt spid="69"/>
                                        </p:tgtEl>
                                        <p:attrNameLst>
                                          <p:attrName>style.visibility</p:attrName>
                                        </p:attrNameLst>
                                      </p:cBhvr>
                                      <p:to>
                                        <p:strVal val="visible"/>
                                      </p:to>
                                    </p:set>
                                    <p:animEffect transition="in" filter="wipe(left)">
                                      <p:cBhvr>
                                        <p:cTn id="27" dur="500"/>
                                        <p:tgtEl>
                                          <p:spTgt spid="69"/>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57"/>
                                        </p:tgtEl>
                                        <p:attrNameLst>
                                          <p:attrName>style.visibility</p:attrName>
                                        </p:attrNameLst>
                                      </p:cBhvr>
                                      <p:to>
                                        <p:strVal val="visible"/>
                                      </p:to>
                                    </p:set>
                                    <p:animEffect transition="in" filter="fade">
                                      <p:cBhvr>
                                        <p:cTn id="31" dur="500"/>
                                        <p:tgtEl>
                                          <p:spTgt spid="57"/>
                                        </p:tgtEl>
                                      </p:cBhvr>
                                    </p:animEffect>
                                  </p:childTnLst>
                                </p:cTn>
                              </p:par>
                              <p:par>
                                <p:cTn id="32" presetID="10" presetClass="entr" presetSubtype="0" fill="hold" nodeType="withEffect">
                                  <p:stCondLst>
                                    <p:cond delay="0"/>
                                  </p:stCondLst>
                                  <p:childTnLst>
                                    <p:set>
                                      <p:cBhvr>
                                        <p:cTn id="33" dur="1" fill="hold">
                                          <p:stCondLst>
                                            <p:cond delay="0"/>
                                          </p:stCondLst>
                                        </p:cTn>
                                        <p:tgtEl>
                                          <p:spTgt spid="62"/>
                                        </p:tgtEl>
                                        <p:attrNameLst>
                                          <p:attrName>style.visibility</p:attrName>
                                        </p:attrNameLst>
                                      </p:cBhvr>
                                      <p:to>
                                        <p:strVal val="visible"/>
                                      </p:to>
                                    </p:set>
                                    <p:animEffect transition="in" filter="fade">
                                      <p:cBhvr>
                                        <p:cTn id="34" dur="500"/>
                                        <p:tgtEl>
                                          <p:spTgt spid="62"/>
                                        </p:tgtEl>
                                      </p:cBhvr>
                                    </p:animEffect>
                                  </p:childTnLst>
                                </p:cTn>
                              </p:par>
                            </p:childTnLst>
                          </p:cTn>
                        </p:par>
                        <p:par>
                          <p:cTn id="35" fill="hold">
                            <p:stCondLst>
                              <p:cond delay="3500"/>
                            </p:stCondLst>
                            <p:childTnLst>
                              <p:par>
                                <p:cTn id="36" presetID="22" presetClass="entr" presetSubtype="4" fill="hold" nodeType="afterEffect">
                                  <p:stCondLst>
                                    <p:cond delay="1000"/>
                                  </p:stCondLst>
                                  <p:childTnLst>
                                    <p:set>
                                      <p:cBhvr>
                                        <p:cTn id="37" dur="1" fill="hold">
                                          <p:stCondLst>
                                            <p:cond delay="0"/>
                                          </p:stCondLst>
                                        </p:cTn>
                                        <p:tgtEl>
                                          <p:spTgt spid="54"/>
                                        </p:tgtEl>
                                        <p:attrNameLst>
                                          <p:attrName>style.visibility</p:attrName>
                                        </p:attrNameLst>
                                      </p:cBhvr>
                                      <p:to>
                                        <p:strVal val="visible"/>
                                      </p:to>
                                    </p:set>
                                    <p:animEffect transition="in" filter="wipe(down)">
                                      <p:cBhvr>
                                        <p:cTn id="38" dur="1000"/>
                                        <p:tgtEl>
                                          <p:spTgt spid="54"/>
                                        </p:tgtEl>
                                      </p:cBhvr>
                                    </p:animEffect>
                                  </p:childTnLst>
                                </p:cTn>
                              </p:par>
                              <p:par>
                                <p:cTn id="39" presetID="22" presetClass="entr" presetSubtype="4" fill="hold" nodeType="withEffect">
                                  <p:stCondLst>
                                    <p:cond delay="1000"/>
                                  </p:stCondLst>
                                  <p:childTnLst>
                                    <p:set>
                                      <p:cBhvr>
                                        <p:cTn id="40" dur="1" fill="hold">
                                          <p:stCondLst>
                                            <p:cond delay="0"/>
                                          </p:stCondLst>
                                        </p:cTn>
                                        <p:tgtEl>
                                          <p:spTgt spid="40"/>
                                        </p:tgtEl>
                                        <p:attrNameLst>
                                          <p:attrName>style.visibility</p:attrName>
                                        </p:attrNameLst>
                                      </p:cBhvr>
                                      <p:to>
                                        <p:strVal val="visible"/>
                                      </p:to>
                                    </p:set>
                                    <p:animEffect transition="in" filter="wipe(down)">
                                      <p:cBhvr>
                                        <p:cTn id="41" dur="1000"/>
                                        <p:tgtEl>
                                          <p:spTgt spid="40"/>
                                        </p:tgtEl>
                                      </p:cBhvr>
                                    </p:animEffect>
                                  </p:childTnLst>
                                </p:cTn>
                              </p:par>
                              <p:par>
                                <p:cTn id="42" presetID="22" presetClass="entr" presetSubtype="4" fill="hold" nodeType="withEffect">
                                  <p:stCondLst>
                                    <p:cond delay="1000"/>
                                  </p:stCondLst>
                                  <p:childTnLst>
                                    <p:set>
                                      <p:cBhvr>
                                        <p:cTn id="43" dur="1" fill="hold">
                                          <p:stCondLst>
                                            <p:cond delay="0"/>
                                          </p:stCondLst>
                                        </p:cTn>
                                        <p:tgtEl>
                                          <p:spTgt spid="68"/>
                                        </p:tgtEl>
                                        <p:attrNameLst>
                                          <p:attrName>style.visibility</p:attrName>
                                        </p:attrNameLst>
                                      </p:cBhvr>
                                      <p:to>
                                        <p:strVal val="visible"/>
                                      </p:to>
                                    </p:set>
                                    <p:animEffect transition="in" filter="wipe(down)">
                                      <p:cBhvr>
                                        <p:cTn id="44" dur="1000"/>
                                        <p:tgtEl>
                                          <p:spTgt spid="68"/>
                                        </p:tgtEl>
                                      </p:cBhvr>
                                    </p:animEffect>
                                  </p:childTnLst>
                                </p:cTn>
                              </p:par>
                              <p:par>
                                <p:cTn id="45" presetID="22" presetClass="entr" presetSubtype="4" fill="hold" nodeType="withEffect">
                                  <p:stCondLst>
                                    <p:cond delay="1000"/>
                                  </p:stCondLst>
                                  <p:childTnLst>
                                    <p:set>
                                      <p:cBhvr>
                                        <p:cTn id="46" dur="1" fill="hold">
                                          <p:stCondLst>
                                            <p:cond delay="0"/>
                                          </p:stCondLst>
                                        </p:cTn>
                                        <p:tgtEl>
                                          <p:spTgt spid="67"/>
                                        </p:tgtEl>
                                        <p:attrNameLst>
                                          <p:attrName>style.visibility</p:attrName>
                                        </p:attrNameLst>
                                      </p:cBhvr>
                                      <p:to>
                                        <p:strVal val="visible"/>
                                      </p:to>
                                    </p:set>
                                    <p:animEffect transition="in" filter="wipe(down)">
                                      <p:cBhvr>
                                        <p:cTn id="47" dur="1000"/>
                                        <p:tgtEl>
                                          <p:spTgt spid="67"/>
                                        </p:tgtEl>
                                      </p:cBhvr>
                                    </p:animEffect>
                                  </p:childTnLst>
                                </p:cTn>
                              </p:par>
                            </p:childTnLst>
                          </p:cTn>
                        </p:par>
                        <p:par>
                          <p:cTn id="48" fill="hold">
                            <p:stCondLst>
                              <p:cond delay="5500"/>
                            </p:stCondLst>
                            <p:childTnLst>
                              <p:par>
                                <p:cTn id="49" presetID="1" presetClass="entr" presetSubtype="0" fill="hold" nodeType="afterEffect">
                                  <p:stCondLst>
                                    <p:cond delay="0"/>
                                  </p:stCondLst>
                                  <p:childTnLst>
                                    <p:set>
                                      <p:cBhvr>
                                        <p:cTn id="50" dur="1" fill="hold">
                                          <p:stCondLst>
                                            <p:cond delay="0"/>
                                          </p:stCondLst>
                                        </p:cTn>
                                        <p:tgtEl>
                                          <p:spTgt spid="60"/>
                                        </p:tgtEl>
                                        <p:attrNameLst>
                                          <p:attrName>style.visibility</p:attrName>
                                        </p:attrNameLst>
                                      </p:cBhvr>
                                      <p:to>
                                        <p:strVal val="visible"/>
                                      </p:to>
                                    </p:set>
                                  </p:childTnLst>
                                </p:cTn>
                              </p:par>
                            </p:childTnLst>
                          </p:cTn>
                        </p:par>
                        <p:par>
                          <p:cTn id="51" fill="hold">
                            <p:stCondLst>
                              <p:cond delay="5500"/>
                            </p:stCondLst>
                            <p:childTnLst>
                              <p:par>
                                <p:cTn id="52" presetID="1" presetClass="entr" presetSubtype="0" fill="hold" nodeType="afterEffect">
                                  <p:stCondLst>
                                    <p:cond delay="0"/>
                                  </p:stCondLst>
                                  <p:childTnLst>
                                    <p:set>
                                      <p:cBhvr>
                                        <p:cTn id="53" dur="1" fill="hold">
                                          <p:stCondLst>
                                            <p:cond delay="0"/>
                                          </p:stCondLst>
                                        </p:cTn>
                                        <p:tgtEl>
                                          <p:spTgt spid="71"/>
                                        </p:tgtEl>
                                        <p:attrNameLst>
                                          <p:attrName>style.visibility</p:attrName>
                                        </p:attrNameLst>
                                      </p:cBhvr>
                                      <p:to>
                                        <p:strVal val="visible"/>
                                      </p:to>
                                    </p:set>
                                  </p:childTnLst>
                                </p:cTn>
                              </p:par>
                            </p:childTnLst>
                          </p:cTn>
                        </p:par>
                        <p:par>
                          <p:cTn id="54" fill="hold">
                            <p:stCondLst>
                              <p:cond delay="5500"/>
                            </p:stCondLst>
                            <p:childTnLst>
                              <p:par>
                                <p:cTn id="55" presetID="10" presetClass="exit" presetSubtype="0" fill="hold" nodeType="afterEffect">
                                  <p:stCondLst>
                                    <p:cond delay="0"/>
                                  </p:stCondLst>
                                  <p:childTnLst>
                                    <p:animEffect transition="out" filter="fade">
                                      <p:cBhvr>
                                        <p:cTn id="56" dur="250"/>
                                        <p:tgtEl>
                                          <p:spTgt spid="52"/>
                                        </p:tgtEl>
                                      </p:cBhvr>
                                    </p:animEffect>
                                    <p:set>
                                      <p:cBhvr>
                                        <p:cTn id="57" dur="1" fill="hold">
                                          <p:stCondLst>
                                            <p:cond delay="249"/>
                                          </p:stCondLst>
                                        </p:cTn>
                                        <p:tgtEl>
                                          <p:spTgt spid="52"/>
                                        </p:tgtEl>
                                        <p:attrNameLst>
                                          <p:attrName>style.visibility</p:attrName>
                                        </p:attrNameLst>
                                      </p:cBhvr>
                                      <p:to>
                                        <p:strVal val="hidden"/>
                                      </p:to>
                                    </p:set>
                                  </p:childTnLst>
                                </p:cTn>
                              </p:par>
                              <p:par>
                                <p:cTn id="58" presetID="10" presetClass="exit" presetSubtype="0" fill="hold" nodeType="withEffect">
                                  <p:stCondLst>
                                    <p:cond delay="0"/>
                                  </p:stCondLst>
                                  <p:childTnLst>
                                    <p:animEffect transition="out" filter="fade">
                                      <p:cBhvr>
                                        <p:cTn id="59" dur="250"/>
                                        <p:tgtEl>
                                          <p:spTgt spid="55"/>
                                        </p:tgtEl>
                                      </p:cBhvr>
                                    </p:animEffect>
                                    <p:set>
                                      <p:cBhvr>
                                        <p:cTn id="60" dur="1" fill="hold">
                                          <p:stCondLst>
                                            <p:cond delay="249"/>
                                          </p:stCondLst>
                                        </p:cTn>
                                        <p:tgtEl>
                                          <p:spTgt spid="55"/>
                                        </p:tgtEl>
                                        <p:attrNameLst>
                                          <p:attrName>style.visibility</p:attrName>
                                        </p:attrNameLst>
                                      </p:cBhvr>
                                      <p:to>
                                        <p:strVal val="hidden"/>
                                      </p:to>
                                    </p:set>
                                  </p:childTnLst>
                                </p:cTn>
                              </p:par>
                            </p:childTnLst>
                          </p:cTn>
                        </p:par>
                        <p:par>
                          <p:cTn id="61" fill="hold">
                            <p:stCondLst>
                              <p:cond delay="5750"/>
                            </p:stCondLst>
                            <p:childTnLst>
                              <p:par>
                                <p:cTn id="62" presetID="10" presetClass="exit" presetSubtype="0" fill="hold" nodeType="afterEffect">
                                  <p:stCondLst>
                                    <p:cond delay="0"/>
                                  </p:stCondLst>
                                  <p:childTnLst>
                                    <p:animEffect transition="out" filter="fade">
                                      <p:cBhvr>
                                        <p:cTn id="63" dur="250"/>
                                        <p:tgtEl>
                                          <p:spTgt spid="70"/>
                                        </p:tgtEl>
                                      </p:cBhvr>
                                    </p:animEffect>
                                    <p:set>
                                      <p:cBhvr>
                                        <p:cTn id="64" dur="1" fill="hold">
                                          <p:stCondLst>
                                            <p:cond delay="249"/>
                                          </p:stCondLst>
                                        </p:cTn>
                                        <p:tgtEl>
                                          <p:spTgt spid="70"/>
                                        </p:tgtEl>
                                        <p:attrNameLst>
                                          <p:attrName>style.visibility</p:attrName>
                                        </p:attrNameLst>
                                      </p:cBhvr>
                                      <p:to>
                                        <p:strVal val="hidden"/>
                                      </p:to>
                                    </p:set>
                                  </p:childTnLst>
                                </p:cTn>
                              </p:par>
                              <p:par>
                                <p:cTn id="65" presetID="10" presetClass="exit" presetSubtype="0" fill="hold" nodeType="withEffect">
                                  <p:stCondLst>
                                    <p:cond delay="0"/>
                                  </p:stCondLst>
                                  <p:childTnLst>
                                    <p:animEffect transition="out" filter="fade">
                                      <p:cBhvr>
                                        <p:cTn id="66" dur="250"/>
                                        <p:tgtEl>
                                          <p:spTgt spid="69"/>
                                        </p:tgtEl>
                                      </p:cBhvr>
                                    </p:animEffect>
                                    <p:set>
                                      <p:cBhvr>
                                        <p:cTn id="67" dur="1" fill="hold">
                                          <p:stCondLst>
                                            <p:cond delay="249"/>
                                          </p:stCondLst>
                                        </p:cTn>
                                        <p:tgtEl>
                                          <p:spTgt spid="69"/>
                                        </p:tgtEl>
                                        <p:attrNameLst>
                                          <p:attrName>style.visibility</p:attrName>
                                        </p:attrNameLst>
                                      </p:cBhvr>
                                      <p:to>
                                        <p:strVal val="hidden"/>
                                      </p:to>
                                    </p:set>
                                  </p:childTnLst>
                                </p:cTn>
                              </p:par>
                              <p:par>
                                <p:cTn id="68" presetID="10" presetClass="exit" presetSubtype="0" fill="hold" nodeType="withEffect">
                                  <p:stCondLst>
                                    <p:cond delay="0"/>
                                  </p:stCondLst>
                                  <p:childTnLst>
                                    <p:animEffect transition="out" filter="fade">
                                      <p:cBhvr>
                                        <p:cTn id="69" dur="250"/>
                                        <p:tgtEl>
                                          <p:spTgt spid="54"/>
                                        </p:tgtEl>
                                      </p:cBhvr>
                                    </p:animEffect>
                                    <p:set>
                                      <p:cBhvr>
                                        <p:cTn id="70" dur="1" fill="hold">
                                          <p:stCondLst>
                                            <p:cond delay="249"/>
                                          </p:stCondLst>
                                        </p:cTn>
                                        <p:tgtEl>
                                          <p:spTgt spid="54"/>
                                        </p:tgtEl>
                                        <p:attrNameLst>
                                          <p:attrName>style.visibility</p:attrName>
                                        </p:attrNameLst>
                                      </p:cBhvr>
                                      <p:to>
                                        <p:strVal val="hidden"/>
                                      </p:to>
                                    </p:set>
                                  </p:childTnLst>
                                </p:cTn>
                              </p:par>
                              <p:par>
                                <p:cTn id="71" presetID="10" presetClass="exit" presetSubtype="0" fill="hold" nodeType="withEffect">
                                  <p:stCondLst>
                                    <p:cond delay="0"/>
                                  </p:stCondLst>
                                  <p:childTnLst>
                                    <p:animEffect transition="out" filter="fade">
                                      <p:cBhvr>
                                        <p:cTn id="72" dur="250"/>
                                        <p:tgtEl>
                                          <p:spTgt spid="40"/>
                                        </p:tgtEl>
                                      </p:cBhvr>
                                    </p:animEffect>
                                    <p:set>
                                      <p:cBhvr>
                                        <p:cTn id="73" dur="1" fill="hold">
                                          <p:stCondLst>
                                            <p:cond delay="249"/>
                                          </p:stCondLst>
                                        </p:cTn>
                                        <p:tgtEl>
                                          <p:spTgt spid="40"/>
                                        </p:tgtEl>
                                        <p:attrNameLst>
                                          <p:attrName>style.visibility</p:attrName>
                                        </p:attrNameLst>
                                      </p:cBhvr>
                                      <p:to>
                                        <p:strVal val="hidden"/>
                                      </p:to>
                                    </p:set>
                                  </p:childTnLst>
                                </p:cTn>
                              </p:par>
                              <p:par>
                                <p:cTn id="74" presetID="10" presetClass="exit" presetSubtype="0" fill="hold" nodeType="withEffect">
                                  <p:stCondLst>
                                    <p:cond delay="0"/>
                                  </p:stCondLst>
                                  <p:childTnLst>
                                    <p:animEffect transition="out" filter="fade">
                                      <p:cBhvr>
                                        <p:cTn id="75" dur="250"/>
                                        <p:tgtEl>
                                          <p:spTgt spid="68"/>
                                        </p:tgtEl>
                                      </p:cBhvr>
                                    </p:animEffect>
                                    <p:set>
                                      <p:cBhvr>
                                        <p:cTn id="76" dur="1" fill="hold">
                                          <p:stCondLst>
                                            <p:cond delay="249"/>
                                          </p:stCondLst>
                                        </p:cTn>
                                        <p:tgtEl>
                                          <p:spTgt spid="68"/>
                                        </p:tgtEl>
                                        <p:attrNameLst>
                                          <p:attrName>style.visibility</p:attrName>
                                        </p:attrNameLst>
                                      </p:cBhvr>
                                      <p:to>
                                        <p:strVal val="hidden"/>
                                      </p:to>
                                    </p:set>
                                  </p:childTnLst>
                                </p:cTn>
                              </p:par>
                              <p:par>
                                <p:cTn id="77" presetID="10" presetClass="exit" presetSubtype="0" fill="hold" nodeType="withEffect">
                                  <p:stCondLst>
                                    <p:cond delay="0"/>
                                  </p:stCondLst>
                                  <p:childTnLst>
                                    <p:animEffect transition="out" filter="fade">
                                      <p:cBhvr>
                                        <p:cTn id="78" dur="250"/>
                                        <p:tgtEl>
                                          <p:spTgt spid="67"/>
                                        </p:tgtEl>
                                      </p:cBhvr>
                                    </p:animEffect>
                                    <p:set>
                                      <p:cBhvr>
                                        <p:cTn id="79" dur="1" fill="hold">
                                          <p:stCondLst>
                                            <p:cond delay="249"/>
                                          </p:stCondLst>
                                        </p:cTn>
                                        <p:tgtEl>
                                          <p:spTgt spid="67"/>
                                        </p:tgtEl>
                                        <p:attrNameLst>
                                          <p:attrName>style.visibility</p:attrName>
                                        </p:attrNameLst>
                                      </p:cBhvr>
                                      <p:to>
                                        <p:strVal val="hidden"/>
                                      </p:to>
                                    </p:set>
                                  </p:childTnLst>
                                </p:cTn>
                              </p:par>
                              <p:par>
                                <p:cTn id="80" presetID="10" presetClass="exit" presetSubtype="0" fill="hold" nodeType="withEffect">
                                  <p:stCondLst>
                                    <p:cond delay="0"/>
                                  </p:stCondLst>
                                  <p:childTnLst>
                                    <p:animEffect transition="out" filter="fade">
                                      <p:cBhvr>
                                        <p:cTn id="81" dur="250"/>
                                        <p:tgtEl>
                                          <p:spTgt spid="57"/>
                                        </p:tgtEl>
                                      </p:cBhvr>
                                    </p:animEffect>
                                    <p:set>
                                      <p:cBhvr>
                                        <p:cTn id="82" dur="1" fill="hold">
                                          <p:stCondLst>
                                            <p:cond delay="249"/>
                                          </p:stCondLst>
                                        </p:cTn>
                                        <p:tgtEl>
                                          <p:spTgt spid="57"/>
                                        </p:tgtEl>
                                        <p:attrNameLst>
                                          <p:attrName>style.visibility</p:attrName>
                                        </p:attrNameLst>
                                      </p:cBhvr>
                                      <p:to>
                                        <p:strVal val="hidden"/>
                                      </p:to>
                                    </p:set>
                                  </p:childTnLst>
                                </p:cTn>
                              </p:par>
                              <p:par>
                                <p:cTn id="83" presetID="10" presetClass="exit" presetSubtype="0" fill="hold" nodeType="withEffect">
                                  <p:stCondLst>
                                    <p:cond delay="0"/>
                                  </p:stCondLst>
                                  <p:childTnLst>
                                    <p:animEffect transition="out" filter="fade">
                                      <p:cBhvr>
                                        <p:cTn id="84" dur="250"/>
                                        <p:tgtEl>
                                          <p:spTgt spid="62"/>
                                        </p:tgtEl>
                                      </p:cBhvr>
                                    </p:animEffect>
                                    <p:set>
                                      <p:cBhvr>
                                        <p:cTn id="85" dur="1" fill="hold">
                                          <p:stCondLst>
                                            <p:cond delay="249"/>
                                          </p:stCondLst>
                                        </p:cTn>
                                        <p:tgtEl>
                                          <p:spTgt spid="62"/>
                                        </p:tgtEl>
                                        <p:attrNameLst>
                                          <p:attrName>style.visibility</p:attrName>
                                        </p:attrNameLst>
                                      </p:cBhvr>
                                      <p:to>
                                        <p:strVal val="hidden"/>
                                      </p:to>
                                    </p:set>
                                  </p:childTnLst>
                                </p:cTn>
                              </p:par>
                            </p:childTnLst>
                          </p:cTn>
                        </p:par>
                        <p:par>
                          <p:cTn id="86" fill="hold">
                            <p:stCondLst>
                              <p:cond delay="6000"/>
                            </p:stCondLst>
                            <p:childTnLst>
                              <p:par>
                                <p:cTn id="87" presetID="10" presetClass="exit" presetSubtype="0" fill="hold" nodeType="afterEffect">
                                  <p:stCondLst>
                                    <p:cond delay="0"/>
                                  </p:stCondLst>
                                  <p:childTnLst>
                                    <p:animEffect transition="out" filter="fade">
                                      <p:cBhvr>
                                        <p:cTn id="88" dur="500"/>
                                        <p:tgtEl>
                                          <p:spTgt spid="39"/>
                                        </p:tgtEl>
                                      </p:cBhvr>
                                    </p:animEffect>
                                    <p:set>
                                      <p:cBhvr>
                                        <p:cTn id="89" dur="1" fill="hold">
                                          <p:stCondLst>
                                            <p:cond delay="499"/>
                                          </p:stCondLst>
                                        </p:cTn>
                                        <p:tgtEl>
                                          <p:spTgt spid="39"/>
                                        </p:tgtEl>
                                        <p:attrNameLst>
                                          <p:attrName>style.visibility</p:attrName>
                                        </p:attrNameLst>
                                      </p:cBhvr>
                                      <p:to>
                                        <p:strVal val="hidden"/>
                                      </p:to>
                                    </p:set>
                                  </p:childTnLst>
                                </p:cTn>
                              </p:par>
                              <p:par>
                                <p:cTn id="90" presetID="10" presetClass="exit" presetSubtype="0" fill="hold" nodeType="withEffect">
                                  <p:stCondLst>
                                    <p:cond delay="250"/>
                                  </p:stCondLst>
                                  <p:childTnLst>
                                    <p:animEffect transition="out" filter="fade">
                                      <p:cBhvr>
                                        <p:cTn id="91" dur="500"/>
                                        <p:tgtEl>
                                          <p:spTgt spid="41"/>
                                        </p:tgtEl>
                                      </p:cBhvr>
                                    </p:animEffect>
                                    <p:set>
                                      <p:cBhvr>
                                        <p:cTn id="92" dur="1" fill="hold">
                                          <p:stCondLst>
                                            <p:cond delay="499"/>
                                          </p:stCondLst>
                                        </p:cTn>
                                        <p:tgtEl>
                                          <p:spTgt spid="41"/>
                                        </p:tgtEl>
                                        <p:attrNameLst>
                                          <p:attrName>style.visibility</p:attrName>
                                        </p:attrNameLst>
                                      </p:cBhvr>
                                      <p:to>
                                        <p:strVal val="hidden"/>
                                      </p:to>
                                    </p:set>
                                  </p:childTnLst>
                                </p:cTn>
                              </p:par>
                            </p:childTnLst>
                          </p:cTn>
                        </p:par>
                        <p:par>
                          <p:cTn id="93" fill="hold">
                            <p:stCondLst>
                              <p:cond delay="6750"/>
                            </p:stCondLst>
                            <p:childTnLst>
                              <p:par>
                                <p:cTn id="94" presetID="10" presetClass="exit" presetSubtype="0" fill="hold" nodeType="afterEffect">
                                  <p:stCondLst>
                                    <p:cond delay="0"/>
                                  </p:stCondLst>
                                  <p:childTnLst>
                                    <p:animEffect transition="out" filter="fade">
                                      <p:cBhvr>
                                        <p:cTn id="95" dur="500"/>
                                        <p:tgtEl>
                                          <p:spTgt spid="10"/>
                                        </p:tgtEl>
                                      </p:cBhvr>
                                    </p:animEffect>
                                    <p:set>
                                      <p:cBhvr>
                                        <p:cTn id="96" dur="1" fill="hold">
                                          <p:stCondLst>
                                            <p:cond delay="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676766" y="4834324"/>
            <a:ext cx="13536709" cy="2301370"/>
            <a:chOff x="-703661" y="4378191"/>
            <a:chExt cx="13536709" cy="2301370"/>
          </a:xfrm>
        </p:grpSpPr>
        <p:pic>
          <p:nvPicPr>
            <p:cNvPr id="61" name="Picture 6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3661" y="4378191"/>
              <a:ext cx="1607803" cy="694552"/>
            </a:xfrm>
            <a:prstGeom prst="roundRect">
              <a:avLst/>
            </a:prstGeom>
            <a:ln>
              <a:solidFill>
                <a:schemeClr val="bg2">
                  <a:lumMod val="75000"/>
                </a:schemeClr>
              </a:solidFill>
            </a:ln>
          </p:spPr>
        </p:pic>
        <p:pic>
          <p:nvPicPr>
            <p:cNvPr id="63" name="Picture 6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0468" y="4378191"/>
              <a:ext cx="1607803" cy="694552"/>
            </a:xfrm>
            <a:prstGeom prst="roundRect">
              <a:avLst/>
            </a:prstGeom>
            <a:ln>
              <a:solidFill>
                <a:schemeClr val="bg2">
                  <a:lumMod val="75000"/>
                </a:schemeClr>
              </a:solidFill>
            </a:ln>
          </p:spPr>
        </p:pic>
        <p:pic>
          <p:nvPicPr>
            <p:cNvPr id="64" name="Picture 6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04597" y="4378191"/>
              <a:ext cx="1607803" cy="694552"/>
            </a:xfrm>
            <a:prstGeom prst="roundRect">
              <a:avLst/>
            </a:prstGeom>
            <a:ln>
              <a:solidFill>
                <a:schemeClr val="bg2">
                  <a:lumMod val="75000"/>
                </a:schemeClr>
              </a:solidFill>
            </a:ln>
          </p:spPr>
        </p:pic>
        <p:pic>
          <p:nvPicPr>
            <p:cNvPr id="67" name="Picture 6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16984" y="4378191"/>
              <a:ext cx="1607803" cy="694552"/>
            </a:xfrm>
            <a:prstGeom prst="roundRect">
              <a:avLst/>
            </a:prstGeom>
            <a:ln>
              <a:solidFill>
                <a:schemeClr val="bg2">
                  <a:lumMod val="75000"/>
                </a:schemeClr>
              </a:solidFill>
            </a:ln>
          </p:spPr>
        </p:pic>
        <p:pic>
          <p:nvPicPr>
            <p:cNvPr id="68" name="Picture 6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21113" y="4378191"/>
              <a:ext cx="1607803" cy="694552"/>
            </a:xfrm>
            <a:prstGeom prst="roundRect">
              <a:avLst/>
            </a:prstGeom>
            <a:ln>
              <a:solidFill>
                <a:schemeClr val="bg2">
                  <a:lumMod val="75000"/>
                </a:schemeClr>
              </a:solidFill>
            </a:ln>
          </p:spPr>
        </p:pic>
        <p:pic>
          <p:nvPicPr>
            <p:cNvPr id="69" name="Picture 6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25245" y="4378191"/>
              <a:ext cx="1607803" cy="694552"/>
            </a:xfrm>
            <a:prstGeom prst="roundRect">
              <a:avLst/>
            </a:prstGeom>
            <a:ln>
              <a:solidFill>
                <a:schemeClr val="bg2">
                  <a:lumMod val="75000"/>
                </a:schemeClr>
              </a:solidFill>
            </a:ln>
          </p:spPr>
        </p:pic>
        <p:pic>
          <p:nvPicPr>
            <p:cNvPr id="70" name="Picture 6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3661" y="5181600"/>
              <a:ext cx="1607803" cy="694552"/>
            </a:xfrm>
            <a:prstGeom prst="roundRect">
              <a:avLst/>
            </a:prstGeom>
            <a:ln>
              <a:solidFill>
                <a:schemeClr val="bg2">
                  <a:lumMod val="75000"/>
                </a:schemeClr>
              </a:solidFill>
            </a:ln>
          </p:spPr>
        </p:pic>
        <p:pic>
          <p:nvPicPr>
            <p:cNvPr id="71" name="Picture 7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0468" y="5181600"/>
              <a:ext cx="1607803" cy="694552"/>
            </a:xfrm>
            <a:prstGeom prst="roundRect">
              <a:avLst/>
            </a:prstGeom>
            <a:ln>
              <a:solidFill>
                <a:schemeClr val="bg2">
                  <a:lumMod val="75000"/>
                </a:schemeClr>
              </a:solidFill>
            </a:ln>
          </p:spPr>
        </p:pic>
        <p:pic>
          <p:nvPicPr>
            <p:cNvPr id="74" name="Picture 7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04597" y="5181600"/>
              <a:ext cx="1607803" cy="694552"/>
            </a:xfrm>
            <a:prstGeom prst="roundRect">
              <a:avLst/>
            </a:prstGeom>
            <a:ln>
              <a:solidFill>
                <a:schemeClr val="bg2">
                  <a:lumMod val="75000"/>
                </a:schemeClr>
              </a:solidFill>
            </a:ln>
          </p:spPr>
        </p:pic>
        <p:pic>
          <p:nvPicPr>
            <p:cNvPr id="77" name="Picture 7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16984" y="5181600"/>
              <a:ext cx="1607803" cy="694552"/>
            </a:xfrm>
            <a:prstGeom prst="roundRect">
              <a:avLst/>
            </a:prstGeom>
            <a:ln>
              <a:solidFill>
                <a:schemeClr val="bg2">
                  <a:lumMod val="75000"/>
                </a:schemeClr>
              </a:solidFill>
            </a:ln>
          </p:spPr>
        </p:pic>
        <p:pic>
          <p:nvPicPr>
            <p:cNvPr id="78" name="Picture 7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21113" y="5181600"/>
              <a:ext cx="1607803" cy="694552"/>
            </a:xfrm>
            <a:prstGeom prst="roundRect">
              <a:avLst/>
            </a:prstGeom>
            <a:ln>
              <a:solidFill>
                <a:schemeClr val="bg2">
                  <a:lumMod val="75000"/>
                </a:schemeClr>
              </a:solidFill>
            </a:ln>
          </p:spPr>
        </p:pic>
        <p:pic>
          <p:nvPicPr>
            <p:cNvPr id="79" name="Picture 7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25245" y="5181600"/>
              <a:ext cx="1607803" cy="694552"/>
            </a:xfrm>
            <a:prstGeom prst="roundRect">
              <a:avLst/>
            </a:prstGeom>
            <a:ln>
              <a:solidFill>
                <a:schemeClr val="bg2">
                  <a:lumMod val="75000"/>
                </a:schemeClr>
              </a:solidFill>
            </a:ln>
          </p:spPr>
        </p:pic>
        <p:pic>
          <p:nvPicPr>
            <p:cNvPr id="80" name="Picture 7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3661" y="5985009"/>
              <a:ext cx="1607803" cy="694552"/>
            </a:xfrm>
            <a:prstGeom prst="roundRect">
              <a:avLst/>
            </a:prstGeom>
            <a:ln>
              <a:solidFill>
                <a:schemeClr val="bg2">
                  <a:lumMod val="75000"/>
                </a:schemeClr>
              </a:solidFill>
            </a:ln>
          </p:spPr>
        </p:pic>
        <p:pic>
          <p:nvPicPr>
            <p:cNvPr id="81" name="Picture 8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0468" y="5985009"/>
              <a:ext cx="1607803" cy="694552"/>
            </a:xfrm>
            <a:prstGeom prst="roundRect">
              <a:avLst/>
            </a:prstGeom>
            <a:ln>
              <a:solidFill>
                <a:schemeClr val="bg2">
                  <a:lumMod val="75000"/>
                </a:schemeClr>
              </a:solidFill>
            </a:ln>
          </p:spPr>
        </p:pic>
        <p:pic>
          <p:nvPicPr>
            <p:cNvPr id="82" name="Picture 8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04597" y="5985009"/>
              <a:ext cx="1607803" cy="694552"/>
            </a:xfrm>
            <a:prstGeom prst="roundRect">
              <a:avLst/>
            </a:prstGeom>
            <a:ln>
              <a:solidFill>
                <a:schemeClr val="bg2">
                  <a:lumMod val="75000"/>
                </a:schemeClr>
              </a:solidFill>
            </a:ln>
          </p:spPr>
        </p:pic>
        <p:pic>
          <p:nvPicPr>
            <p:cNvPr id="83" name="Picture 8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08726" y="5985009"/>
              <a:ext cx="1607803" cy="694552"/>
            </a:xfrm>
            <a:prstGeom prst="roundRect">
              <a:avLst/>
            </a:prstGeom>
            <a:ln>
              <a:solidFill>
                <a:schemeClr val="bg2">
                  <a:lumMod val="75000"/>
                </a:schemeClr>
              </a:solidFill>
            </a:ln>
          </p:spPr>
        </p:pic>
        <p:pic>
          <p:nvPicPr>
            <p:cNvPr id="84" name="Picture 8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12855" y="5985009"/>
              <a:ext cx="1607803" cy="694552"/>
            </a:xfrm>
            <a:prstGeom prst="roundRect">
              <a:avLst/>
            </a:prstGeom>
            <a:ln>
              <a:solidFill>
                <a:schemeClr val="bg2">
                  <a:lumMod val="75000"/>
                </a:schemeClr>
              </a:solidFill>
            </a:ln>
          </p:spPr>
        </p:pic>
        <p:pic>
          <p:nvPicPr>
            <p:cNvPr id="85" name="Picture 8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16984" y="5985009"/>
              <a:ext cx="1607803" cy="694552"/>
            </a:xfrm>
            <a:prstGeom prst="roundRect">
              <a:avLst/>
            </a:prstGeom>
            <a:ln>
              <a:solidFill>
                <a:schemeClr val="bg2">
                  <a:lumMod val="75000"/>
                </a:schemeClr>
              </a:solidFill>
            </a:ln>
          </p:spPr>
        </p:pic>
        <p:pic>
          <p:nvPicPr>
            <p:cNvPr id="86" name="Picture 8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21113" y="5985009"/>
              <a:ext cx="1607803" cy="694552"/>
            </a:xfrm>
            <a:prstGeom prst="roundRect">
              <a:avLst/>
            </a:prstGeom>
            <a:ln>
              <a:solidFill>
                <a:schemeClr val="bg2">
                  <a:lumMod val="75000"/>
                </a:schemeClr>
              </a:solidFill>
            </a:ln>
          </p:spPr>
        </p:pic>
        <p:pic>
          <p:nvPicPr>
            <p:cNvPr id="87" name="Picture 8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25245" y="5985009"/>
              <a:ext cx="1607803" cy="694552"/>
            </a:xfrm>
            <a:prstGeom prst="roundRect">
              <a:avLst/>
            </a:prstGeom>
            <a:ln>
              <a:solidFill>
                <a:schemeClr val="bg2">
                  <a:lumMod val="75000"/>
                </a:schemeClr>
              </a:solidFill>
            </a:ln>
          </p:spPr>
        </p:pic>
      </p:grpSp>
      <p:grpSp>
        <p:nvGrpSpPr>
          <p:cNvPr id="88" name="Group 87"/>
          <p:cNvGrpSpPr/>
          <p:nvPr/>
        </p:nvGrpSpPr>
        <p:grpSpPr>
          <a:xfrm>
            <a:off x="4435624" y="3580375"/>
            <a:ext cx="3311540" cy="694552"/>
            <a:chOff x="4408729" y="3580375"/>
            <a:chExt cx="3311540" cy="694552"/>
          </a:xfrm>
        </p:grpSpPr>
        <p:pic>
          <p:nvPicPr>
            <p:cNvPr id="89" name="Picture 8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08729" y="3580375"/>
              <a:ext cx="1607803" cy="694552"/>
            </a:xfrm>
            <a:prstGeom prst="roundRect">
              <a:avLst/>
            </a:prstGeom>
            <a:ln>
              <a:solidFill>
                <a:schemeClr val="bg2">
                  <a:lumMod val="75000"/>
                </a:schemeClr>
              </a:solidFill>
            </a:ln>
          </p:spPr>
        </p:pic>
        <p:pic>
          <p:nvPicPr>
            <p:cNvPr id="90" name="Picture 8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12466" y="3580375"/>
              <a:ext cx="1607803" cy="694552"/>
            </a:xfrm>
            <a:prstGeom prst="roundRect">
              <a:avLst/>
            </a:prstGeom>
            <a:ln>
              <a:solidFill>
                <a:schemeClr val="bg2">
                  <a:lumMod val="75000"/>
                </a:schemeClr>
              </a:solidFill>
            </a:ln>
          </p:spPr>
        </p:pic>
      </p:grpSp>
      <p:sp>
        <p:nvSpPr>
          <p:cNvPr id="92" name="TextBox 91"/>
          <p:cNvSpPr txBox="1"/>
          <p:nvPr/>
        </p:nvSpPr>
        <p:spPr>
          <a:xfrm>
            <a:off x="339026" y="4417605"/>
            <a:ext cx="3635453" cy="221599"/>
          </a:xfrm>
          <a:prstGeom prst="rect">
            <a:avLst/>
          </a:prstGeom>
          <a:noFill/>
        </p:spPr>
        <p:txBody>
          <a:bodyPr wrap="square" lIns="0" tIns="0" rIns="0" bIns="0" rtlCol="0">
            <a:spAutoFit/>
          </a:bodyPr>
          <a:lstStyle>
            <a:defPPr>
              <a:defRPr lang="en-US"/>
            </a:defPPr>
            <a:lvl1pPr defTabSz="1218987">
              <a:lnSpc>
                <a:spcPct val="80000"/>
              </a:lnSpc>
              <a:buSzPct val="80000"/>
              <a:defRPr>
                <a:solidFill>
                  <a:schemeClr val="tx1">
                    <a:alpha val="99000"/>
                  </a:schemeClr>
                </a:solidFill>
              </a:defRPr>
            </a:lvl1pPr>
          </a:lstStyle>
          <a:p>
            <a:r>
              <a:rPr lang="en-US" dirty="0"/>
              <a:t>Windows Azure Datacenter</a:t>
            </a:r>
          </a:p>
        </p:txBody>
      </p:sp>
      <p:grpSp>
        <p:nvGrpSpPr>
          <p:cNvPr id="42" name="Group 41"/>
          <p:cNvGrpSpPr/>
          <p:nvPr/>
        </p:nvGrpSpPr>
        <p:grpSpPr>
          <a:xfrm>
            <a:off x="4435624" y="4343400"/>
            <a:ext cx="3311540" cy="694552"/>
            <a:chOff x="4408729" y="3580375"/>
            <a:chExt cx="3311540" cy="694552"/>
          </a:xfrm>
        </p:grpSpPr>
        <p:pic>
          <p:nvPicPr>
            <p:cNvPr id="43" name="Picture 4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08729" y="3580375"/>
              <a:ext cx="1607803" cy="694552"/>
            </a:xfrm>
            <a:prstGeom prst="roundRect">
              <a:avLst/>
            </a:prstGeom>
            <a:ln>
              <a:solidFill>
                <a:schemeClr val="bg2">
                  <a:lumMod val="75000"/>
                </a:schemeClr>
              </a:solidFill>
            </a:ln>
          </p:spPr>
        </p:pic>
        <p:pic>
          <p:nvPicPr>
            <p:cNvPr id="44" name="Picture 4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12466" y="3580375"/>
              <a:ext cx="1607803" cy="694552"/>
            </a:xfrm>
            <a:prstGeom prst="roundRect">
              <a:avLst/>
            </a:prstGeom>
            <a:ln>
              <a:solidFill>
                <a:schemeClr val="bg2">
                  <a:lumMod val="75000"/>
                </a:schemeClr>
              </a:solidFill>
            </a:ln>
          </p:spPr>
        </p:pic>
      </p:grpSp>
      <p:grpSp>
        <p:nvGrpSpPr>
          <p:cNvPr id="40" name="Group 39"/>
          <p:cNvGrpSpPr/>
          <p:nvPr/>
        </p:nvGrpSpPr>
        <p:grpSpPr>
          <a:xfrm>
            <a:off x="5304100" y="1099173"/>
            <a:ext cx="1567543" cy="979715"/>
            <a:chOff x="2075433" y="3557736"/>
            <a:chExt cx="1567543" cy="979715"/>
          </a:xfrm>
        </p:grpSpPr>
        <p:sp>
          <p:nvSpPr>
            <p:cNvPr id="41" name="Rounded Rectangle 40"/>
            <p:cNvSpPr/>
            <p:nvPr/>
          </p:nvSpPr>
          <p:spPr bwMode="auto">
            <a:xfrm>
              <a:off x="2075433" y="3557736"/>
              <a:ext cx="1567543" cy="979715"/>
            </a:xfrm>
            <a:prstGeom prst="roundRect">
              <a:avLst>
                <a:gd name="adj" fmla="val 2011"/>
              </a:avLst>
            </a:prstGeom>
            <a:solidFill>
              <a:schemeClr val="accent2"/>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45" name="Picture 44"/>
            <p:cNvPicPr>
              <a:picLocks noChangeAspect="1"/>
            </p:cNvPicPr>
            <p:nvPr/>
          </p:nvPicPr>
          <p:blipFill>
            <a:blip r:embed="rId5" cstate="print">
              <a:duotone>
                <a:prstClr val="black"/>
                <a:schemeClr val="bg1">
                  <a:tint val="45000"/>
                  <a:satMod val="400000"/>
                </a:schemeClr>
              </a:duotone>
              <a:extLst>
                <a:ext uri="{BEBA8EAE-BF5A-486C-A8C5-ECC9F3942E4B}">
                  <a14:imgProps xmlns:a14="http://schemas.microsoft.com/office/drawing/2010/main">
                    <a14:imgLayer r:embed="rId6">
                      <a14:imgEffect>
                        <a14:colorTemperature colorTemp="1500"/>
                      </a14:imgEffect>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180502" y="3787445"/>
              <a:ext cx="526347" cy="526347"/>
            </a:xfrm>
            <a:prstGeom prst="rect">
              <a:avLst/>
            </a:prstGeom>
          </p:spPr>
        </p:pic>
        <p:sp>
          <p:nvSpPr>
            <p:cNvPr id="46" name="TextBox 45"/>
            <p:cNvSpPr txBox="1"/>
            <p:nvPr/>
          </p:nvSpPr>
          <p:spPr>
            <a:xfrm>
              <a:off x="2762201" y="3846372"/>
              <a:ext cx="750718" cy="393954"/>
            </a:xfrm>
            <a:prstGeom prst="rect">
              <a:avLst/>
            </a:prstGeom>
            <a:noFill/>
          </p:spPr>
          <p:txBody>
            <a:bodyPr wrap="none" lIns="0" tIns="0" rIns="0" bIns="0" rtlCol="0">
              <a:spAutoFit/>
            </a:bodyPr>
            <a:lstStyle/>
            <a:p>
              <a:pPr defTabSz="1218987">
                <a:lnSpc>
                  <a:spcPct val="80000"/>
                </a:lnSpc>
                <a:buSzPct val="80000"/>
              </a:pPr>
              <a:r>
                <a:rPr lang="en-US" sz="1600" dirty="0">
                  <a:solidFill>
                    <a:srgbClr val="FFFFFF">
                      <a:alpha val="99000"/>
                    </a:srgbClr>
                  </a:solidFill>
                </a:rPr>
                <a:t>Service</a:t>
              </a:r>
              <a:br>
                <a:rPr lang="en-US" sz="1600" dirty="0">
                  <a:solidFill>
                    <a:srgbClr val="FFFFFF">
                      <a:alpha val="99000"/>
                    </a:srgbClr>
                  </a:solidFill>
                </a:rPr>
              </a:br>
              <a:r>
                <a:rPr lang="en-US" sz="1600" dirty="0">
                  <a:solidFill>
                    <a:srgbClr val="FFFFFF">
                      <a:alpha val="99000"/>
                    </a:srgbClr>
                  </a:solidFill>
                </a:rPr>
                <a:t>Package</a:t>
              </a:r>
            </a:p>
          </p:txBody>
        </p:sp>
      </p:grpSp>
      <p:sp>
        <p:nvSpPr>
          <p:cNvPr id="35" name="TextBox 34"/>
          <p:cNvSpPr txBox="1"/>
          <p:nvPr/>
        </p:nvSpPr>
        <p:spPr>
          <a:xfrm>
            <a:off x="519113" y="376411"/>
            <a:ext cx="3564932" cy="984885"/>
          </a:xfrm>
          <a:prstGeom prst="rect">
            <a:avLst/>
          </a:prstGeom>
          <a:noFill/>
        </p:spPr>
        <p:txBody>
          <a:bodyPr wrap="square" lIns="0" tIns="0" rIns="0" bIns="0" rtlCol="0">
            <a:spAutoFit/>
          </a:bodyPr>
          <a:lstStyle/>
          <a:p>
            <a:pPr defTabSz="1218987">
              <a:lnSpc>
                <a:spcPct val="90000"/>
              </a:lnSpc>
              <a:spcAft>
                <a:spcPts val="600"/>
              </a:spcAft>
              <a:buSzPct val="80000"/>
            </a:pPr>
            <a:r>
              <a:rPr lang="en-US" sz="2000" dirty="0" smtClean="0">
                <a:solidFill>
                  <a:schemeClr val="accent4">
                    <a:alpha val="99000"/>
                  </a:schemeClr>
                </a:solidFill>
              </a:rPr>
              <a:t>Provision Role Instances</a:t>
            </a:r>
          </a:p>
          <a:p>
            <a:pPr defTabSz="1218987">
              <a:lnSpc>
                <a:spcPct val="90000"/>
              </a:lnSpc>
              <a:spcAft>
                <a:spcPts val="600"/>
              </a:spcAft>
              <a:buSzPct val="80000"/>
            </a:pPr>
            <a:r>
              <a:rPr lang="en-US" sz="2000" dirty="0" smtClean="0">
                <a:solidFill>
                  <a:schemeClr val="tx1">
                    <a:lumMod val="60000"/>
                    <a:lumOff val="40000"/>
                    <a:alpha val="99000"/>
                  </a:schemeClr>
                </a:solidFill>
              </a:rPr>
              <a:t>Deploy App Code</a:t>
            </a:r>
          </a:p>
          <a:p>
            <a:pPr defTabSz="1218987">
              <a:lnSpc>
                <a:spcPct val="90000"/>
              </a:lnSpc>
              <a:spcAft>
                <a:spcPts val="600"/>
              </a:spcAft>
              <a:buSzPct val="80000"/>
            </a:pPr>
            <a:r>
              <a:rPr lang="en-US" sz="2000" dirty="0" smtClean="0">
                <a:solidFill>
                  <a:schemeClr val="tx1">
                    <a:lumMod val="60000"/>
                    <a:lumOff val="40000"/>
                    <a:alpha val="99000"/>
                  </a:schemeClr>
                </a:solidFill>
              </a:rPr>
              <a:t>Configure Network</a:t>
            </a:r>
          </a:p>
        </p:txBody>
      </p:sp>
    </p:spTree>
    <p:extLst>
      <p:ext uri="{BB962C8B-B14F-4D97-AF65-F5344CB8AC3E}">
        <p14:creationId xmlns:p14="http://schemas.microsoft.com/office/powerpoint/2010/main" val="13829095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path" presetSubtype="0" accel="50000" decel="50000" fill="hold" nodeType="withEffect">
                                  <p:stCondLst>
                                    <p:cond delay="0"/>
                                  </p:stCondLst>
                                  <p:childTnLst>
                                    <p:animMotion origin="layout" path="M -4.43678E-6 -2.64985E-6 L -4.43678E-6 0.18352 " pathEditMode="relative" rAng="0" ptsTypes="AA">
                                      <p:cBhvr>
                                        <p:cTn id="11" dur="2000" fill="hold"/>
                                        <p:tgtEl>
                                          <p:spTgt spid="88"/>
                                        </p:tgtEl>
                                        <p:attrNameLst>
                                          <p:attrName>ppt_x</p:attrName>
                                          <p:attrName>ppt_y</p:attrName>
                                        </p:attrNameLst>
                                      </p:cBhvr>
                                      <p:rCtr x="0" y="9165"/>
                                    </p:animMotion>
                                  </p:childTnLst>
                                </p:cTn>
                              </p:par>
                              <p:par>
                                <p:cTn id="12" presetID="10" presetClass="entr" presetSubtype="0" fill="hold" grpId="0" nodeType="withEffect">
                                  <p:stCondLst>
                                    <p:cond delay="2500"/>
                                  </p:stCondLst>
                                  <p:childTnLst>
                                    <p:set>
                                      <p:cBhvr>
                                        <p:cTn id="13" dur="1" fill="hold">
                                          <p:stCondLst>
                                            <p:cond delay="0"/>
                                          </p:stCondLst>
                                        </p:cTn>
                                        <p:tgtEl>
                                          <p:spTgt spid="92"/>
                                        </p:tgtEl>
                                        <p:attrNameLst>
                                          <p:attrName>style.visibility</p:attrName>
                                        </p:attrNameLst>
                                      </p:cBhvr>
                                      <p:to>
                                        <p:strVal val="visible"/>
                                      </p:to>
                                    </p:set>
                                    <p:animEffect transition="in" filter="fade">
                                      <p:cBhvr>
                                        <p:cTn id="14" dur="500"/>
                                        <p:tgtEl>
                                          <p:spTgt spid="92"/>
                                        </p:tgtEl>
                                      </p:cBhvr>
                                    </p:animEffect>
                                  </p:childTnLst>
                                </p:cTn>
                              </p:par>
                              <p:par>
                                <p:cTn id="15" presetID="42" presetClass="path" presetSubtype="0" accel="50000" decel="50000" fill="hold" nodeType="withEffect">
                                  <p:stCondLst>
                                    <p:cond delay="0"/>
                                  </p:stCondLst>
                                  <p:childTnLst>
                                    <p:animMotion origin="layout" path="M -4.43678E-6 5.25341E-7 L -4.43678E-6 0.18884 " pathEditMode="relative" rAng="0" ptsTypes="AA">
                                      <p:cBhvr>
                                        <p:cTn id="16" dur="2000" fill="hold"/>
                                        <p:tgtEl>
                                          <p:spTgt spid="42"/>
                                        </p:tgtEl>
                                        <p:attrNameLst>
                                          <p:attrName>ppt_x</p:attrName>
                                          <p:attrName>ppt_y</p:attrName>
                                        </p:attrNameLst>
                                      </p:cBhvr>
                                      <p:rCtr x="0" y="944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5532231" y="1943286"/>
            <a:ext cx="1091422" cy="2673208"/>
            <a:chOff x="5556414" y="2061552"/>
            <a:chExt cx="1091422" cy="2554941"/>
          </a:xfrm>
        </p:grpSpPr>
        <p:sp>
          <p:nvSpPr>
            <p:cNvPr id="43" name="Down Arrow 42"/>
            <p:cNvSpPr/>
            <p:nvPr/>
          </p:nvSpPr>
          <p:spPr bwMode="auto">
            <a:xfrm>
              <a:off x="5556414" y="2061552"/>
              <a:ext cx="286871" cy="2554941"/>
            </a:xfrm>
            <a:prstGeom prst="downArrow">
              <a:avLst>
                <a:gd name="adj1" fmla="val 42122"/>
                <a:gd name="adj2" fmla="val 62085"/>
              </a:avLst>
            </a:prstGeom>
            <a:solidFill>
              <a:schemeClr val="tx2">
                <a:lumMod val="40000"/>
                <a:lumOff val="60000"/>
                <a:alpha val="3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44" name="Down Arrow 43"/>
            <p:cNvSpPr/>
            <p:nvPr/>
          </p:nvSpPr>
          <p:spPr bwMode="auto">
            <a:xfrm>
              <a:off x="6360965" y="2061552"/>
              <a:ext cx="286871" cy="2554941"/>
            </a:xfrm>
            <a:prstGeom prst="downArrow">
              <a:avLst>
                <a:gd name="adj1" fmla="val 42122"/>
                <a:gd name="adj2" fmla="val 62085"/>
              </a:avLst>
            </a:prstGeom>
            <a:solidFill>
              <a:schemeClr val="tx2">
                <a:lumMod val="40000"/>
                <a:lumOff val="60000"/>
                <a:alpha val="3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pic>
        <p:nvPicPr>
          <p:cNvPr id="72" name="Picture 7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35624" y="4834352"/>
            <a:ext cx="1607803" cy="694552"/>
          </a:xfrm>
          <a:prstGeom prst="roundRect">
            <a:avLst/>
          </a:prstGeom>
          <a:ln>
            <a:solidFill>
              <a:schemeClr val="bg2">
                <a:lumMod val="75000"/>
              </a:schemeClr>
            </a:solidFill>
          </a:ln>
        </p:spPr>
      </p:pic>
      <p:pic>
        <p:nvPicPr>
          <p:cNvPr id="73" name="Picture 7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9361" y="4834352"/>
            <a:ext cx="1607803" cy="694552"/>
          </a:xfrm>
          <a:prstGeom prst="roundRect">
            <a:avLst/>
          </a:prstGeom>
          <a:ln>
            <a:solidFill>
              <a:schemeClr val="bg2">
                <a:lumMod val="75000"/>
              </a:schemeClr>
            </a:solidFill>
          </a:ln>
        </p:spPr>
      </p:pic>
      <p:grpSp>
        <p:nvGrpSpPr>
          <p:cNvPr id="2" name="Group 1"/>
          <p:cNvGrpSpPr/>
          <p:nvPr/>
        </p:nvGrpSpPr>
        <p:grpSpPr>
          <a:xfrm>
            <a:off x="-676766" y="4834324"/>
            <a:ext cx="13536709" cy="2301370"/>
            <a:chOff x="-703661" y="4378191"/>
            <a:chExt cx="13536709" cy="2301370"/>
          </a:xfrm>
        </p:grpSpPr>
        <p:pic>
          <p:nvPicPr>
            <p:cNvPr id="61" name="Picture 6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3661" y="4378191"/>
              <a:ext cx="1607803" cy="694552"/>
            </a:xfrm>
            <a:prstGeom prst="roundRect">
              <a:avLst/>
            </a:prstGeom>
            <a:ln>
              <a:solidFill>
                <a:schemeClr val="bg2">
                  <a:lumMod val="75000"/>
                </a:schemeClr>
              </a:solidFill>
            </a:ln>
          </p:spPr>
        </p:pic>
        <p:pic>
          <p:nvPicPr>
            <p:cNvPr id="63" name="Picture 6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00468" y="4378191"/>
              <a:ext cx="1607803" cy="694552"/>
            </a:xfrm>
            <a:prstGeom prst="roundRect">
              <a:avLst/>
            </a:prstGeom>
            <a:ln>
              <a:solidFill>
                <a:schemeClr val="bg2">
                  <a:lumMod val="75000"/>
                </a:schemeClr>
              </a:solidFill>
            </a:ln>
          </p:spPr>
        </p:pic>
        <p:pic>
          <p:nvPicPr>
            <p:cNvPr id="64" name="Picture 6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704597" y="4378191"/>
              <a:ext cx="1607803" cy="694552"/>
            </a:xfrm>
            <a:prstGeom prst="roundRect">
              <a:avLst/>
            </a:prstGeom>
            <a:ln>
              <a:solidFill>
                <a:schemeClr val="bg2">
                  <a:lumMod val="75000"/>
                </a:schemeClr>
              </a:solidFill>
            </a:ln>
          </p:spPr>
        </p:pic>
        <p:pic>
          <p:nvPicPr>
            <p:cNvPr id="67" name="Picture 6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816984" y="4378191"/>
              <a:ext cx="1607803" cy="694552"/>
            </a:xfrm>
            <a:prstGeom prst="roundRect">
              <a:avLst/>
            </a:prstGeom>
            <a:ln>
              <a:solidFill>
                <a:schemeClr val="bg2">
                  <a:lumMod val="75000"/>
                </a:schemeClr>
              </a:solidFill>
            </a:ln>
          </p:spPr>
        </p:pic>
        <p:pic>
          <p:nvPicPr>
            <p:cNvPr id="68" name="Picture 6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521113" y="4378191"/>
              <a:ext cx="1607803" cy="694552"/>
            </a:xfrm>
            <a:prstGeom prst="roundRect">
              <a:avLst/>
            </a:prstGeom>
            <a:ln>
              <a:solidFill>
                <a:schemeClr val="bg2">
                  <a:lumMod val="75000"/>
                </a:schemeClr>
              </a:solidFill>
            </a:ln>
          </p:spPr>
        </p:pic>
        <p:pic>
          <p:nvPicPr>
            <p:cNvPr id="69" name="Picture 6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225245" y="4378191"/>
              <a:ext cx="1607803" cy="694552"/>
            </a:xfrm>
            <a:prstGeom prst="roundRect">
              <a:avLst/>
            </a:prstGeom>
            <a:ln>
              <a:solidFill>
                <a:schemeClr val="bg2">
                  <a:lumMod val="75000"/>
                </a:schemeClr>
              </a:solidFill>
            </a:ln>
          </p:spPr>
        </p:pic>
        <p:pic>
          <p:nvPicPr>
            <p:cNvPr id="70" name="Picture 6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3661" y="5181600"/>
              <a:ext cx="1607803" cy="694552"/>
            </a:xfrm>
            <a:prstGeom prst="roundRect">
              <a:avLst/>
            </a:prstGeom>
            <a:ln>
              <a:solidFill>
                <a:schemeClr val="bg2">
                  <a:lumMod val="75000"/>
                </a:schemeClr>
              </a:solidFill>
            </a:ln>
          </p:spPr>
        </p:pic>
        <p:pic>
          <p:nvPicPr>
            <p:cNvPr id="71" name="Picture 7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00468" y="5181600"/>
              <a:ext cx="1607803" cy="694552"/>
            </a:xfrm>
            <a:prstGeom prst="roundRect">
              <a:avLst/>
            </a:prstGeom>
            <a:ln>
              <a:solidFill>
                <a:schemeClr val="bg2">
                  <a:lumMod val="75000"/>
                </a:schemeClr>
              </a:solidFill>
            </a:ln>
          </p:spPr>
        </p:pic>
        <p:pic>
          <p:nvPicPr>
            <p:cNvPr id="74" name="Picture 7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704597" y="5181600"/>
              <a:ext cx="1607803" cy="694552"/>
            </a:xfrm>
            <a:prstGeom prst="roundRect">
              <a:avLst/>
            </a:prstGeom>
            <a:ln>
              <a:solidFill>
                <a:schemeClr val="bg2">
                  <a:lumMod val="75000"/>
                </a:schemeClr>
              </a:solidFill>
            </a:ln>
          </p:spPr>
        </p:pic>
        <p:pic>
          <p:nvPicPr>
            <p:cNvPr id="77" name="Picture 7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816984" y="5181600"/>
              <a:ext cx="1607803" cy="694552"/>
            </a:xfrm>
            <a:prstGeom prst="roundRect">
              <a:avLst/>
            </a:prstGeom>
            <a:ln>
              <a:solidFill>
                <a:schemeClr val="bg2">
                  <a:lumMod val="75000"/>
                </a:schemeClr>
              </a:solidFill>
            </a:ln>
          </p:spPr>
        </p:pic>
        <p:pic>
          <p:nvPicPr>
            <p:cNvPr id="78" name="Picture 7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521113" y="5181600"/>
              <a:ext cx="1607803" cy="694552"/>
            </a:xfrm>
            <a:prstGeom prst="roundRect">
              <a:avLst/>
            </a:prstGeom>
            <a:ln>
              <a:solidFill>
                <a:schemeClr val="bg2">
                  <a:lumMod val="75000"/>
                </a:schemeClr>
              </a:solidFill>
            </a:ln>
          </p:spPr>
        </p:pic>
        <p:pic>
          <p:nvPicPr>
            <p:cNvPr id="79" name="Picture 7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225245" y="5181600"/>
              <a:ext cx="1607803" cy="694552"/>
            </a:xfrm>
            <a:prstGeom prst="roundRect">
              <a:avLst/>
            </a:prstGeom>
            <a:ln>
              <a:solidFill>
                <a:schemeClr val="bg2">
                  <a:lumMod val="75000"/>
                </a:schemeClr>
              </a:solidFill>
            </a:ln>
          </p:spPr>
        </p:pic>
        <p:pic>
          <p:nvPicPr>
            <p:cNvPr id="80" name="Picture 7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3661" y="5985009"/>
              <a:ext cx="1607803" cy="694552"/>
            </a:xfrm>
            <a:prstGeom prst="roundRect">
              <a:avLst/>
            </a:prstGeom>
            <a:ln>
              <a:solidFill>
                <a:schemeClr val="bg2">
                  <a:lumMod val="75000"/>
                </a:schemeClr>
              </a:solidFill>
            </a:ln>
          </p:spPr>
        </p:pic>
        <p:pic>
          <p:nvPicPr>
            <p:cNvPr id="81" name="Picture 8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00468" y="5985009"/>
              <a:ext cx="1607803" cy="694552"/>
            </a:xfrm>
            <a:prstGeom prst="roundRect">
              <a:avLst/>
            </a:prstGeom>
            <a:ln>
              <a:solidFill>
                <a:schemeClr val="bg2">
                  <a:lumMod val="75000"/>
                </a:schemeClr>
              </a:solidFill>
            </a:ln>
          </p:spPr>
        </p:pic>
        <p:pic>
          <p:nvPicPr>
            <p:cNvPr id="82" name="Picture 8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704597" y="5985009"/>
              <a:ext cx="1607803" cy="694552"/>
            </a:xfrm>
            <a:prstGeom prst="roundRect">
              <a:avLst/>
            </a:prstGeom>
            <a:ln>
              <a:solidFill>
                <a:schemeClr val="bg2">
                  <a:lumMod val="75000"/>
                </a:schemeClr>
              </a:solidFill>
            </a:ln>
          </p:spPr>
        </p:pic>
        <p:pic>
          <p:nvPicPr>
            <p:cNvPr id="83" name="Picture 8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08726" y="5985009"/>
              <a:ext cx="1607803" cy="694552"/>
            </a:xfrm>
            <a:prstGeom prst="roundRect">
              <a:avLst/>
            </a:prstGeom>
            <a:ln>
              <a:solidFill>
                <a:schemeClr val="bg2">
                  <a:lumMod val="75000"/>
                </a:schemeClr>
              </a:solidFill>
            </a:ln>
          </p:spPr>
        </p:pic>
        <p:pic>
          <p:nvPicPr>
            <p:cNvPr id="84" name="Picture 8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12855" y="5985009"/>
              <a:ext cx="1607803" cy="694552"/>
            </a:xfrm>
            <a:prstGeom prst="roundRect">
              <a:avLst/>
            </a:prstGeom>
            <a:ln>
              <a:solidFill>
                <a:schemeClr val="bg2">
                  <a:lumMod val="75000"/>
                </a:schemeClr>
              </a:solidFill>
            </a:ln>
          </p:spPr>
        </p:pic>
        <p:pic>
          <p:nvPicPr>
            <p:cNvPr id="85" name="Picture 8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816984" y="5985009"/>
              <a:ext cx="1607803" cy="694552"/>
            </a:xfrm>
            <a:prstGeom prst="roundRect">
              <a:avLst/>
            </a:prstGeom>
            <a:ln>
              <a:solidFill>
                <a:schemeClr val="bg2">
                  <a:lumMod val="75000"/>
                </a:schemeClr>
              </a:solidFill>
            </a:ln>
          </p:spPr>
        </p:pic>
        <p:pic>
          <p:nvPicPr>
            <p:cNvPr id="86" name="Picture 8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521113" y="5985009"/>
              <a:ext cx="1607803" cy="694552"/>
            </a:xfrm>
            <a:prstGeom prst="roundRect">
              <a:avLst/>
            </a:prstGeom>
            <a:ln>
              <a:solidFill>
                <a:schemeClr val="bg2">
                  <a:lumMod val="75000"/>
                </a:schemeClr>
              </a:solidFill>
            </a:ln>
          </p:spPr>
        </p:pic>
        <p:pic>
          <p:nvPicPr>
            <p:cNvPr id="87" name="Picture 8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225245" y="5985009"/>
              <a:ext cx="1607803" cy="694552"/>
            </a:xfrm>
            <a:prstGeom prst="roundRect">
              <a:avLst/>
            </a:prstGeom>
            <a:ln>
              <a:solidFill>
                <a:schemeClr val="bg2">
                  <a:lumMod val="75000"/>
                </a:schemeClr>
              </a:solidFill>
            </a:ln>
          </p:spPr>
        </p:pic>
      </p:grpSp>
      <p:grpSp>
        <p:nvGrpSpPr>
          <p:cNvPr id="4" name="Group 3"/>
          <p:cNvGrpSpPr/>
          <p:nvPr/>
        </p:nvGrpSpPr>
        <p:grpSpPr>
          <a:xfrm>
            <a:off x="5330214" y="1206564"/>
            <a:ext cx="1509742" cy="736721"/>
            <a:chOff x="5375415" y="1342167"/>
            <a:chExt cx="1509742" cy="736721"/>
          </a:xfrm>
        </p:grpSpPr>
        <p:grpSp>
          <p:nvGrpSpPr>
            <p:cNvPr id="36" name="Group 35"/>
            <p:cNvGrpSpPr/>
            <p:nvPr/>
          </p:nvGrpSpPr>
          <p:grpSpPr>
            <a:xfrm>
              <a:off x="5375415" y="1342167"/>
              <a:ext cx="705283" cy="736721"/>
              <a:chOff x="2145364" y="3673700"/>
              <a:chExt cx="705283" cy="736721"/>
            </a:xfrm>
          </p:grpSpPr>
          <p:sp>
            <p:nvSpPr>
              <p:cNvPr id="37" name="Rounded Rectangle 36"/>
              <p:cNvSpPr/>
              <p:nvPr/>
            </p:nvSpPr>
            <p:spPr bwMode="auto">
              <a:xfrm>
                <a:off x="2145364" y="3673700"/>
                <a:ext cx="705283" cy="736721"/>
              </a:xfrm>
              <a:prstGeom prst="roundRect">
                <a:avLst>
                  <a:gd name="adj" fmla="val 11650"/>
                </a:avLst>
              </a:prstGeom>
              <a:solidFill>
                <a:srgbClr val="85BCE6">
                  <a:alpha val="30000"/>
                </a:srgbClr>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38" name="Picture 37"/>
              <p:cNvPicPr>
                <a:picLocks noChangeAspect="1"/>
              </p:cNvPicPr>
              <p:nvPr/>
            </p:nvPicPr>
            <p:blipFill>
              <a:blip r:embed="rId5" cstate="print">
                <a:duotone>
                  <a:prstClr val="black"/>
                  <a:schemeClr val="bg1">
                    <a:tint val="45000"/>
                    <a:satMod val="400000"/>
                  </a:schemeClr>
                </a:duotone>
                <a:extLst>
                  <a:ext uri="{BEBA8EAE-BF5A-486C-A8C5-ECC9F3942E4B}">
                    <a14:imgProps xmlns:a14="http://schemas.microsoft.com/office/drawing/2010/main">
                      <a14:imgLayer r:embed="rId6">
                        <a14:imgEffect>
                          <a14:colorTemperature colorTemp="1500"/>
                        </a14:imgEffect>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224769" y="3794243"/>
                <a:ext cx="526347" cy="526347"/>
              </a:xfrm>
              <a:prstGeom prst="rect">
                <a:avLst/>
              </a:prstGeom>
            </p:spPr>
          </p:pic>
        </p:grpSp>
        <p:grpSp>
          <p:nvGrpSpPr>
            <p:cNvPr id="40" name="Group 39"/>
            <p:cNvGrpSpPr/>
            <p:nvPr/>
          </p:nvGrpSpPr>
          <p:grpSpPr>
            <a:xfrm>
              <a:off x="6179874" y="1342167"/>
              <a:ext cx="705283" cy="736721"/>
              <a:chOff x="2089030" y="3673700"/>
              <a:chExt cx="705283" cy="736721"/>
            </a:xfrm>
          </p:grpSpPr>
          <p:sp>
            <p:nvSpPr>
              <p:cNvPr id="41" name="Rounded Rectangle 40"/>
              <p:cNvSpPr/>
              <p:nvPr/>
            </p:nvSpPr>
            <p:spPr bwMode="auto">
              <a:xfrm>
                <a:off x="2089030" y="3673700"/>
                <a:ext cx="705283" cy="736721"/>
              </a:xfrm>
              <a:prstGeom prst="roundRect">
                <a:avLst>
                  <a:gd name="adj" fmla="val 13578"/>
                </a:avLst>
              </a:prstGeom>
              <a:solidFill>
                <a:srgbClr val="85BCE6">
                  <a:alpha val="30000"/>
                </a:srgbClr>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42" name="Picture 41"/>
              <p:cNvPicPr>
                <a:picLocks noChangeAspect="1"/>
              </p:cNvPicPr>
              <p:nvPr/>
            </p:nvPicPr>
            <p:blipFill>
              <a:blip r:embed="rId5" cstate="print">
                <a:duotone>
                  <a:prstClr val="black"/>
                  <a:schemeClr val="bg1">
                    <a:tint val="45000"/>
                    <a:satMod val="400000"/>
                  </a:schemeClr>
                </a:duotone>
                <a:extLst>
                  <a:ext uri="{BEBA8EAE-BF5A-486C-A8C5-ECC9F3942E4B}">
                    <a14:imgProps xmlns:a14="http://schemas.microsoft.com/office/drawing/2010/main">
                      <a14:imgLayer r:embed="rId6">
                        <a14:imgEffect>
                          <a14:colorTemperature colorTemp="1500"/>
                        </a14:imgEffect>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171834" y="3794243"/>
                <a:ext cx="526347" cy="526347"/>
              </a:xfrm>
              <a:prstGeom prst="rect">
                <a:avLst/>
              </a:prstGeom>
            </p:spPr>
          </p:pic>
        </p:grpSp>
      </p:grpSp>
      <p:grpSp>
        <p:nvGrpSpPr>
          <p:cNvPr id="6" name="Group 5"/>
          <p:cNvGrpSpPr/>
          <p:nvPr/>
        </p:nvGrpSpPr>
        <p:grpSpPr>
          <a:xfrm>
            <a:off x="4435624" y="4834352"/>
            <a:ext cx="3311540" cy="694552"/>
            <a:chOff x="4408729" y="4834352"/>
            <a:chExt cx="3311540" cy="694552"/>
          </a:xfrm>
        </p:grpSpPr>
        <p:pic>
          <p:nvPicPr>
            <p:cNvPr id="47" name="Picture 4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408729" y="4834352"/>
              <a:ext cx="1607803" cy="694552"/>
            </a:xfrm>
            <a:prstGeom prst="roundRect">
              <a:avLst/>
            </a:prstGeom>
            <a:ln>
              <a:solidFill>
                <a:schemeClr val="bg2">
                  <a:lumMod val="75000"/>
                </a:schemeClr>
              </a:solidFill>
            </a:ln>
          </p:spPr>
        </p:pic>
        <p:pic>
          <p:nvPicPr>
            <p:cNvPr id="48" name="Picture 4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12466" y="4834352"/>
              <a:ext cx="1607803" cy="694552"/>
            </a:xfrm>
            <a:prstGeom prst="roundRect">
              <a:avLst/>
            </a:prstGeom>
            <a:ln>
              <a:solidFill>
                <a:schemeClr val="bg2">
                  <a:lumMod val="75000"/>
                </a:schemeClr>
              </a:solidFill>
            </a:ln>
          </p:spPr>
        </p:pic>
      </p:grpSp>
      <p:sp>
        <p:nvSpPr>
          <p:cNvPr id="50" name="TextBox 49"/>
          <p:cNvSpPr txBox="1"/>
          <p:nvPr/>
        </p:nvSpPr>
        <p:spPr>
          <a:xfrm>
            <a:off x="339026" y="4417605"/>
            <a:ext cx="3635453" cy="221599"/>
          </a:xfrm>
          <a:prstGeom prst="rect">
            <a:avLst/>
          </a:prstGeom>
          <a:noFill/>
        </p:spPr>
        <p:txBody>
          <a:bodyPr wrap="square" lIns="0" tIns="0" rIns="0" bIns="0" rtlCol="0">
            <a:spAutoFit/>
          </a:bodyPr>
          <a:lstStyle>
            <a:defPPr>
              <a:defRPr lang="en-US"/>
            </a:defPPr>
            <a:lvl1pPr defTabSz="1218987">
              <a:lnSpc>
                <a:spcPct val="80000"/>
              </a:lnSpc>
              <a:buSzPct val="80000"/>
              <a:defRPr>
                <a:solidFill>
                  <a:schemeClr val="tx1">
                    <a:alpha val="99000"/>
                  </a:schemeClr>
                </a:solidFill>
              </a:defRPr>
            </a:lvl1pPr>
          </a:lstStyle>
          <a:p>
            <a:r>
              <a:rPr lang="en-US" dirty="0"/>
              <a:t>Windows Azure Datacenter</a:t>
            </a:r>
          </a:p>
        </p:txBody>
      </p:sp>
      <p:grpSp>
        <p:nvGrpSpPr>
          <p:cNvPr id="75" name="Group 74"/>
          <p:cNvGrpSpPr/>
          <p:nvPr/>
        </p:nvGrpSpPr>
        <p:grpSpPr>
          <a:xfrm>
            <a:off x="5303520" y="1097280"/>
            <a:ext cx="1567543" cy="979715"/>
            <a:chOff x="2075433" y="3557736"/>
            <a:chExt cx="1567543" cy="979715"/>
          </a:xfrm>
        </p:grpSpPr>
        <p:sp>
          <p:nvSpPr>
            <p:cNvPr id="76" name="Rounded Rectangle 75"/>
            <p:cNvSpPr/>
            <p:nvPr/>
          </p:nvSpPr>
          <p:spPr bwMode="auto">
            <a:xfrm>
              <a:off x="2075433" y="3557736"/>
              <a:ext cx="1567543" cy="979715"/>
            </a:xfrm>
            <a:prstGeom prst="roundRect">
              <a:avLst>
                <a:gd name="adj" fmla="val 2011"/>
              </a:avLst>
            </a:prstGeom>
            <a:solidFill>
              <a:schemeClr val="accent2"/>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88" name="Picture 87"/>
            <p:cNvPicPr>
              <a:picLocks noChangeAspect="1"/>
            </p:cNvPicPr>
            <p:nvPr/>
          </p:nvPicPr>
          <p:blipFill>
            <a:blip r:embed="rId5" cstate="print">
              <a:duotone>
                <a:prstClr val="black"/>
                <a:schemeClr val="bg1">
                  <a:tint val="45000"/>
                  <a:satMod val="400000"/>
                </a:schemeClr>
              </a:duotone>
              <a:extLst>
                <a:ext uri="{BEBA8EAE-BF5A-486C-A8C5-ECC9F3942E4B}">
                  <a14:imgProps xmlns:a14="http://schemas.microsoft.com/office/drawing/2010/main">
                    <a14:imgLayer r:embed="rId6">
                      <a14:imgEffect>
                        <a14:colorTemperature colorTemp="1500"/>
                      </a14:imgEffect>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180502" y="3787445"/>
              <a:ext cx="526347" cy="526347"/>
            </a:xfrm>
            <a:prstGeom prst="rect">
              <a:avLst/>
            </a:prstGeom>
          </p:spPr>
        </p:pic>
        <p:sp>
          <p:nvSpPr>
            <p:cNvPr id="89" name="TextBox 88"/>
            <p:cNvSpPr txBox="1"/>
            <p:nvPr/>
          </p:nvSpPr>
          <p:spPr>
            <a:xfrm>
              <a:off x="2762201" y="3846372"/>
              <a:ext cx="750718" cy="393954"/>
            </a:xfrm>
            <a:prstGeom prst="rect">
              <a:avLst/>
            </a:prstGeom>
            <a:noFill/>
          </p:spPr>
          <p:txBody>
            <a:bodyPr wrap="none" lIns="0" tIns="0" rIns="0" bIns="0" rtlCol="0">
              <a:spAutoFit/>
            </a:bodyPr>
            <a:lstStyle/>
            <a:p>
              <a:pPr defTabSz="1218987">
                <a:lnSpc>
                  <a:spcPct val="80000"/>
                </a:lnSpc>
                <a:buSzPct val="80000"/>
              </a:pPr>
              <a:r>
                <a:rPr lang="en-US" sz="1600" dirty="0">
                  <a:solidFill>
                    <a:srgbClr val="FFFFFF">
                      <a:alpha val="99000"/>
                    </a:srgbClr>
                  </a:solidFill>
                </a:rPr>
                <a:t>Service</a:t>
              </a:r>
              <a:br>
                <a:rPr lang="en-US" sz="1600" dirty="0">
                  <a:solidFill>
                    <a:srgbClr val="FFFFFF">
                      <a:alpha val="99000"/>
                    </a:srgbClr>
                  </a:solidFill>
                </a:rPr>
              </a:br>
              <a:r>
                <a:rPr lang="en-US" sz="1600" dirty="0">
                  <a:solidFill>
                    <a:srgbClr val="FFFFFF">
                      <a:alpha val="99000"/>
                    </a:srgbClr>
                  </a:solidFill>
                </a:rPr>
                <a:t>Package</a:t>
              </a:r>
            </a:p>
          </p:txBody>
        </p:sp>
      </p:grpSp>
      <p:pic>
        <p:nvPicPr>
          <p:cNvPr id="58" name="Picture 5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35621" y="5637733"/>
            <a:ext cx="1607803" cy="694551"/>
          </a:xfrm>
          <a:prstGeom prst="roundRect">
            <a:avLst/>
          </a:prstGeom>
          <a:ln>
            <a:solidFill>
              <a:schemeClr val="bg2">
                <a:lumMod val="75000"/>
              </a:schemeClr>
            </a:solidFill>
          </a:ln>
        </p:spPr>
      </p:pic>
      <p:pic>
        <p:nvPicPr>
          <p:cNvPr id="59" name="Picture 5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9750" y="5637733"/>
            <a:ext cx="1607803" cy="694551"/>
          </a:xfrm>
          <a:prstGeom prst="roundRect">
            <a:avLst/>
          </a:prstGeom>
          <a:ln>
            <a:solidFill>
              <a:schemeClr val="bg2">
                <a:lumMod val="75000"/>
              </a:schemeClr>
            </a:solidFill>
          </a:ln>
        </p:spPr>
      </p:pic>
      <p:grpSp>
        <p:nvGrpSpPr>
          <p:cNvPr id="60" name="Group 59"/>
          <p:cNvGrpSpPr/>
          <p:nvPr/>
        </p:nvGrpSpPr>
        <p:grpSpPr>
          <a:xfrm>
            <a:off x="4435624" y="5638800"/>
            <a:ext cx="3311540" cy="694552"/>
            <a:chOff x="4408729" y="4834352"/>
            <a:chExt cx="3311540" cy="694552"/>
          </a:xfrm>
        </p:grpSpPr>
        <p:pic>
          <p:nvPicPr>
            <p:cNvPr id="62" name="Picture 6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408729" y="4834352"/>
              <a:ext cx="1607803" cy="694552"/>
            </a:xfrm>
            <a:prstGeom prst="roundRect">
              <a:avLst/>
            </a:prstGeom>
            <a:ln>
              <a:solidFill>
                <a:schemeClr val="bg2">
                  <a:lumMod val="75000"/>
                </a:schemeClr>
              </a:solidFill>
            </a:ln>
          </p:spPr>
        </p:pic>
        <p:pic>
          <p:nvPicPr>
            <p:cNvPr id="65" name="Picture 6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12466" y="4834352"/>
              <a:ext cx="1607803" cy="694552"/>
            </a:xfrm>
            <a:prstGeom prst="roundRect">
              <a:avLst/>
            </a:prstGeom>
            <a:ln>
              <a:solidFill>
                <a:schemeClr val="bg2">
                  <a:lumMod val="75000"/>
                </a:schemeClr>
              </a:solidFill>
            </a:ln>
          </p:spPr>
        </p:pic>
      </p:grpSp>
      <p:sp>
        <p:nvSpPr>
          <p:cNvPr id="90" name="TextBox 89"/>
          <p:cNvSpPr txBox="1"/>
          <p:nvPr/>
        </p:nvSpPr>
        <p:spPr>
          <a:xfrm>
            <a:off x="519113" y="376411"/>
            <a:ext cx="3564932" cy="984885"/>
          </a:xfrm>
          <a:prstGeom prst="rect">
            <a:avLst/>
          </a:prstGeom>
          <a:noFill/>
        </p:spPr>
        <p:txBody>
          <a:bodyPr wrap="square" lIns="0" tIns="0" rIns="0" bIns="0" rtlCol="0">
            <a:spAutoFit/>
          </a:bodyPr>
          <a:lstStyle/>
          <a:p>
            <a:pPr defTabSz="1218987">
              <a:lnSpc>
                <a:spcPct val="90000"/>
              </a:lnSpc>
              <a:spcAft>
                <a:spcPts val="600"/>
              </a:spcAft>
              <a:buSzPct val="80000"/>
            </a:pPr>
            <a:r>
              <a:rPr lang="en-US" sz="2000" dirty="0">
                <a:solidFill>
                  <a:schemeClr val="tx1">
                    <a:lumMod val="60000"/>
                    <a:lumOff val="40000"/>
                    <a:alpha val="99000"/>
                  </a:schemeClr>
                </a:solidFill>
              </a:rPr>
              <a:t>Provision Role Instances</a:t>
            </a:r>
          </a:p>
          <a:p>
            <a:pPr defTabSz="1218987">
              <a:lnSpc>
                <a:spcPct val="90000"/>
              </a:lnSpc>
              <a:spcAft>
                <a:spcPts val="600"/>
              </a:spcAft>
              <a:buSzPct val="80000"/>
            </a:pPr>
            <a:r>
              <a:rPr lang="en-US" sz="2000" dirty="0">
                <a:solidFill>
                  <a:schemeClr val="accent4">
                    <a:alpha val="99000"/>
                  </a:schemeClr>
                </a:solidFill>
              </a:rPr>
              <a:t>Deploy App Code</a:t>
            </a:r>
          </a:p>
          <a:p>
            <a:pPr defTabSz="1218987">
              <a:lnSpc>
                <a:spcPct val="90000"/>
              </a:lnSpc>
              <a:spcAft>
                <a:spcPts val="600"/>
              </a:spcAft>
              <a:buSzPct val="80000"/>
            </a:pPr>
            <a:r>
              <a:rPr lang="en-US" sz="2000" dirty="0" smtClean="0">
                <a:solidFill>
                  <a:schemeClr val="tx1">
                    <a:lumMod val="60000"/>
                    <a:lumOff val="40000"/>
                    <a:alpha val="99000"/>
                  </a:schemeClr>
                </a:solidFill>
              </a:rPr>
              <a:t>Configure Network</a:t>
            </a:r>
          </a:p>
        </p:txBody>
      </p:sp>
    </p:spTree>
    <p:extLst>
      <p:ext uri="{BB962C8B-B14F-4D97-AF65-F5344CB8AC3E}">
        <p14:creationId xmlns:p14="http://schemas.microsoft.com/office/powerpoint/2010/main" val="19131983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anim calcmode="lin" valueType="num">
                                      <p:cBhvr>
                                        <p:cTn id="8" dur="500" fill="hold"/>
                                        <p:tgtEl>
                                          <p:spTgt spid="3"/>
                                        </p:tgtEl>
                                        <p:attrNameLst>
                                          <p:attrName>ppt_x</p:attrName>
                                        </p:attrNameLst>
                                      </p:cBhvr>
                                      <p:tavLst>
                                        <p:tav tm="0">
                                          <p:val>
                                            <p:strVal val="#ppt_x"/>
                                          </p:val>
                                        </p:tav>
                                        <p:tav tm="100000">
                                          <p:val>
                                            <p:strVal val="#ppt_x"/>
                                          </p:val>
                                        </p:tav>
                                      </p:tavLst>
                                    </p:anim>
                                    <p:anim calcmode="lin" valueType="num">
                                      <p:cBhvr>
                                        <p:cTn id="9" dur="50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0" presetClass="exit" presetSubtype="0" fill="hold" nodeType="afterEffect">
                                  <p:stCondLst>
                                    <p:cond delay="0"/>
                                  </p:stCondLst>
                                  <p:childTnLst>
                                    <p:animEffect transition="out" filter="fade">
                                      <p:cBhvr>
                                        <p:cTn id="12" dur="250"/>
                                        <p:tgtEl>
                                          <p:spTgt spid="75"/>
                                        </p:tgtEl>
                                      </p:cBhvr>
                                    </p:animEffect>
                                    <p:set>
                                      <p:cBhvr>
                                        <p:cTn id="13" dur="1" fill="hold">
                                          <p:stCondLst>
                                            <p:cond delay="249"/>
                                          </p:stCondLst>
                                        </p:cTn>
                                        <p:tgtEl>
                                          <p:spTgt spid="75"/>
                                        </p:tgtEl>
                                        <p:attrNameLst>
                                          <p:attrName>style.visibility</p:attrName>
                                        </p:attrNameLst>
                                      </p:cBhvr>
                                      <p:to>
                                        <p:strVal val="hidden"/>
                                      </p:to>
                                    </p:set>
                                  </p:childTnLst>
                                </p:cTn>
                              </p:par>
                            </p:childTnLst>
                          </p:cTn>
                        </p:par>
                        <p:par>
                          <p:cTn id="14" fill="hold">
                            <p:stCondLst>
                              <p:cond delay="750"/>
                            </p:stCondLst>
                            <p:childTnLst>
                              <p:par>
                                <p:cTn id="15" presetID="42" presetClass="path" presetSubtype="0" accel="50000" decel="50000" fill="hold" nodeType="afterEffect">
                                  <p:stCondLst>
                                    <p:cond delay="750"/>
                                  </p:stCondLst>
                                  <p:childTnLst>
                                    <p:animMotion origin="layout" path="M 1.21125E-6 -2.75272E-7 L 1.21125E-6 0.53319 " pathEditMode="relative" rAng="0" ptsTypes="AA">
                                      <p:cBhvr>
                                        <p:cTn id="16" dur="1500" fill="hold"/>
                                        <p:tgtEl>
                                          <p:spTgt spid="4"/>
                                        </p:tgtEl>
                                        <p:attrNameLst>
                                          <p:attrName>ppt_x</p:attrName>
                                          <p:attrName>ppt_y</p:attrName>
                                        </p:attrNameLst>
                                      </p:cBhvr>
                                      <p:rCtr x="0" y="26648"/>
                                    </p:animMotion>
                                  </p:childTnLst>
                                </p:cTn>
                              </p:par>
                              <p:par>
                                <p:cTn id="17" presetID="10" presetClass="exit" presetSubtype="0" fill="hold" nodeType="withEffect">
                                  <p:stCondLst>
                                    <p:cond delay="0"/>
                                  </p:stCondLst>
                                  <p:childTnLst>
                                    <p:animEffect transition="out" filter="fade">
                                      <p:cBhvr>
                                        <p:cTn id="18" dur="1000"/>
                                        <p:tgtEl>
                                          <p:spTgt spid="3"/>
                                        </p:tgtEl>
                                      </p:cBhvr>
                                    </p:animEffect>
                                    <p:set>
                                      <p:cBhvr>
                                        <p:cTn id="19" dur="1" fill="hold">
                                          <p:stCondLst>
                                            <p:cond delay="999"/>
                                          </p:stCondLst>
                                        </p:cTn>
                                        <p:tgtEl>
                                          <p:spTgt spid="3"/>
                                        </p:tgtEl>
                                        <p:attrNameLst>
                                          <p:attrName>style.visibility</p:attrName>
                                        </p:attrNameLst>
                                      </p:cBhvr>
                                      <p:to>
                                        <p:strVal val="hidden"/>
                                      </p:to>
                                    </p:set>
                                  </p:childTnLst>
                                </p:cTn>
                              </p:par>
                              <p:par>
                                <p:cTn id="20" presetID="10" presetClass="exit" presetSubtype="0" fill="hold" nodeType="withEffect">
                                  <p:stCondLst>
                                    <p:cond delay="2500"/>
                                  </p:stCondLst>
                                  <p:childTnLst>
                                    <p:animEffect transition="out" filter="fade">
                                      <p:cBhvr>
                                        <p:cTn id="21" dur="500"/>
                                        <p:tgtEl>
                                          <p:spTgt spid="4"/>
                                        </p:tgtEl>
                                      </p:cBhvr>
                                    </p:animEffect>
                                    <p:set>
                                      <p:cBhvr>
                                        <p:cTn id="22" dur="1" fill="hold">
                                          <p:stCondLst>
                                            <p:cond delay="499"/>
                                          </p:stCondLst>
                                        </p:cTn>
                                        <p:tgtEl>
                                          <p:spTgt spid="4"/>
                                        </p:tgtEl>
                                        <p:attrNameLst>
                                          <p:attrName>style.visibility</p:attrName>
                                        </p:attrNameLst>
                                      </p:cBhvr>
                                      <p:to>
                                        <p:strVal val="hidden"/>
                                      </p:to>
                                    </p:set>
                                  </p:childTnLst>
                                </p:cTn>
                              </p:par>
                              <p:par>
                                <p:cTn id="23" presetID="10" presetClass="entr" presetSubtype="0" fill="hold" nodeType="withEffect">
                                  <p:stCondLst>
                                    <p:cond delay="300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500"/>
                                        <p:tgtEl>
                                          <p:spTgt spid="6"/>
                                        </p:tgtEl>
                                      </p:cBhvr>
                                    </p:animEffect>
                                  </p:childTnLst>
                                </p:cTn>
                              </p:par>
                              <p:par>
                                <p:cTn id="26" presetID="10" presetClass="entr" presetSubtype="0" fill="hold" nodeType="withEffect">
                                  <p:stCondLst>
                                    <p:cond delay="3000"/>
                                  </p:stCondLst>
                                  <p:childTnLst>
                                    <p:set>
                                      <p:cBhvr>
                                        <p:cTn id="27" dur="1" fill="hold">
                                          <p:stCondLst>
                                            <p:cond delay="0"/>
                                          </p:stCondLst>
                                        </p:cTn>
                                        <p:tgtEl>
                                          <p:spTgt spid="60"/>
                                        </p:tgtEl>
                                        <p:attrNameLst>
                                          <p:attrName>style.visibility</p:attrName>
                                        </p:attrNameLst>
                                      </p:cBhvr>
                                      <p:to>
                                        <p:strVal val="visible"/>
                                      </p:to>
                                    </p:set>
                                    <p:animEffect transition="in" filter="fade">
                                      <p:cBhvr>
                                        <p:cTn id="28"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Elbow Connector 11"/>
          <p:cNvCxnSpPr>
            <a:stCxn id="65" idx="4"/>
            <a:endCxn id="14348" idx="0"/>
          </p:cNvCxnSpPr>
          <p:nvPr/>
        </p:nvCxnSpPr>
        <p:spPr>
          <a:xfrm rot="5400000">
            <a:off x="6651953" y="1800247"/>
            <a:ext cx="1203982" cy="1278019"/>
          </a:xfrm>
          <a:prstGeom prst="bentConnector3">
            <a:avLst>
              <a:gd name="adj1" fmla="val 50000"/>
            </a:avLst>
          </a:prstGeom>
          <a:ln w="114300" cap="flat">
            <a:solidFill>
              <a:schemeClr val="tx2">
                <a:lumMod val="40000"/>
                <a:lumOff val="60000"/>
              </a:schemeClr>
            </a:solidFill>
            <a:headEnd type="none" w="med" len="sm"/>
            <a:tailEnd type="triangle" w="med" len="sm"/>
          </a:ln>
        </p:spPr>
        <p:style>
          <a:lnRef idx="1">
            <a:schemeClr val="accent1"/>
          </a:lnRef>
          <a:fillRef idx="0">
            <a:schemeClr val="accent1"/>
          </a:fillRef>
          <a:effectRef idx="0">
            <a:schemeClr val="accent1"/>
          </a:effectRef>
          <a:fontRef idx="minor">
            <a:schemeClr val="tx1"/>
          </a:fontRef>
        </p:style>
      </p:cxnSp>
      <p:grpSp>
        <p:nvGrpSpPr>
          <p:cNvPr id="14344" name="Group 14343"/>
          <p:cNvGrpSpPr/>
          <p:nvPr/>
        </p:nvGrpSpPr>
        <p:grpSpPr>
          <a:xfrm>
            <a:off x="3644150" y="3134021"/>
            <a:ext cx="4919133" cy="624062"/>
            <a:chOff x="3733800" y="2866656"/>
            <a:chExt cx="4919133" cy="624062"/>
          </a:xfrm>
        </p:grpSpPr>
        <p:sp>
          <p:nvSpPr>
            <p:cNvPr id="4" name="Trapezoid 3"/>
            <p:cNvSpPr/>
            <p:nvPr/>
          </p:nvSpPr>
          <p:spPr bwMode="auto">
            <a:xfrm>
              <a:off x="3733800" y="2866656"/>
              <a:ext cx="4919133" cy="624062"/>
            </a:xfrm>
            <a:prstGeom prst="trapezoid">
              <a:avLst/>
            </a:prstGeom>
            <a:solidFill>
              <a:srgbClr val="92D050"/>
            </a:solidFill>
            <a:ln w="76200">
              <a:solidFill>
                <a:srgbClr val="92D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defTabSz="914099" fontAlgn="base">
                <a:spcBef>
                  <a:spcPct val="0"/>
                </a:spcBef>
                <a:spcAft>
                  <a:spcPct val="0"/>
                </a:spcAft>
              </a:pPr>
              <a:r>
                <a:rPr lang="en-US" sz="2200" dirty="0" smtClean="0">
                  <a:gradFill>
                    <a:gsLst>
                      <a:gs pos="0">
                        <a:srgbClr val="FFFFFF"/>
                      </a:gs>
                      <a:gs pos="100000">
                        <a:srgbClr val="FFFFFF"/>
                      </a:gs>
                    </a:gsLst>
                    <a:lin ang="5400000" scaled="0"/>
                  </a:gradFill>
                </a:rPr>
                <a:t> Network Load Balancer</a:t>
              </a:r>
            </a:p>
          </p:txBody>
        </p:sp>
        <p:pic>
          <p:nvPicPr>
            <p:cNvPr id="14343" name="Picture 1434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81308" y="3005882"/>
              <a:ext cx="1244606" cy="351486"/>
            </a:xfrm>
            <a:prstGeom prst="rect">
              <a:avLst/>
            </a:prstGeom>
          </p:spPr>
        </p:pic>
      </p:grpSp>
      <p:pic>
        <p:nvPicPr>
          <p:cNvPr id="14345" name="Picture 1434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43344" y="285966"/>
            <a:ext cx="1688040" cy="1486715"/>
          </a:xfrm>
          <a:prstGeom prst="rect">
            <a:avLst/>
          </a:prstGeom>
        </p:spPr>
      </p:pic>
      <p:pic>
        <p:nvPicPr>
          <p:cNvPr id="14346" name="Picture 1434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324138" y="817213"/>
            <a:ext cx="1587892" cy="976385"/>
          </a:xfrm>
          <a:prstGeom prst="rect">
            <a:avLst/>
          </a:prstGeom>
        </p:spPr>
      </p:pic>
      <p:pic>
        <p:nvPicPr>
          <p:cNvPr id="14347" name="Picture 1434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615570" y="699386"/>
            <a:ext cx="566904" cy="1069389"/>
          </a:xfrm>
          <a:prstGeom prst="rect">
            <a:avLst/>
          </a:prstGeom>
        </p:spPr>
      </p:pic>
      <p:sp>
        <p:nvSpPr>
          <p:cNvPr id="14348" name="Oval 14347"/>
          <p:cNvSpPr/>
          <p:nvPr/>
        </p:nvSpPr>
        <p:spPr bwMode="auto">
          <a:xfrm>
            <a:off x="6441475" y="3041247"/>
            <a:ext cx="346918" cy="346918"/>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cxnSp>
        <p:nvCxnSpPr>
          <p:cNvPr id="48" name="Elbow Connector 47"/>
          <p:cNvCxnSpPr>
            <a:stCxn id="66" idx="4"/>
            <a:endCxn id="50" idx="0"/>
          </p:cNvCxnSpPr>
          <p:nvPr/>
        </p:nvCxnSpPr>
        <p:spPr>
          <a:xfrm rot="16200000" flipH="1">
            <a:off x="4326481" y="1626469"/>
            <a:ext cx="1203982" cy="1625573"/>
          </a:xfrm>
          <a:prstGeom prst="bentConnector3">
            <a:avLst>
              <a:gd name="adj1" fmla="val 50000"/>
            </a:avLst>
          </a:prstGeom>
          <a:ln w="114300" cap="flat">
            <a:solidFill>
              <a:schemeClr val="tx2">
                <a:lumMod val="40000"/>
                <a:lumOff val="60000"/>
              </a:schemeClr>
            </a:solidFill>
            <a:headEnd type="none" w="med" len="sm"/>
            <a:tailEnd type="triangle" w="med" len="sm"/>
          </a:ln>
        </p:spPr>
        <p:style>
          <a:lnRef idx="1">
            <a:schemeClr val="accent1"/>
          </a:lnRef>
          <a:fillRef idx="0">
            <a:schemeClr val="accent1"/>
          </a:fillRef>
          <a:effectRef idx="0">
            <a:schemeClr val="accent1"/>
          </a:effectRef>
          <a:fontRef idx="minor">
            <a:schemeClr val="tx1"/>
          </a:fontRef>
        </p:style>
      </p:cxnSp>
      <p:sp>
        <p:nvSpPr>
          <p:cNvPr id="50" name="Oval 49"/>
          <p:cNvSpPr/>
          <p:nvPr/>
        </p:nvSpPr>
        <p:spPr bwMode="auto">
          <a:xfrm>
            <a:off x="5567800" y="3041247"/>
            <a:ext cx="346918" cy="346918"/>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54" name="Oval 53"/>
          <p:cNvSpPr/>
          <p:nvPr/>
        </p:nvSpPr>
        <p:spPr bwMode="auto">
          <a:xfrm>
            <a:off x="6008587" y="3041247"/>
            <a:ext cx="346918" cy="346918"/>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cxnSp>
        <p:nvCxnSpPr>
          <p:cNvPr id="14359" name="Straight Arrow Connector 14358"/>
          <p:cNvCxnSpPr>
            <a:stCxn id="73" idx="4"/>
            <a:endCxn id="54" idx="0"/>
          </p:cNvCxnSpPr>
          <p:nvPr/>
        </p:nvCxnSpPr>
        <p:spPr>
          <a:xfrm flipH="1">
            <a:off x="6182046" y="1837265"/>
            <a:ext cx="327" cy="1203982"/>
          </a:xfrm>
          <a:prstGeom prst="straightConnector1">
            <a:avLst/>
          </a:prstGeom>
          <a:ln w="114300" cap="flat">
            <a:solidFill>
              <a:schemeClr val="tx2">
                <a:lumMod val="40000"/>
                <a:lumOff val="60000"/>
              </a:schemeClr>
            </a:solidFill>
            <a:headEnd type="none" w="med" len="sm"/>
            <a:tailEnd type="triangle" w="med" len="sm"/>
          </a:ln>
        </p:spPr>
        <p:style>
          <a:lnRef idx="1">
            <a:schemeClr val="accent1"/>
          </a:lnRef>
          <a:fillRef idx="0">
            <a:schemeClr val="accent1"/>
          </a:fillRef>
          <a:effectRef idx="0">
            <a:schemeClr val="accent1"/>
          </a:effectRef>
          <a:fontRef idx="minor">
            <a:schemeClr val="tx1"/>
          </a:fontRef>
        </p:style>
      </p:cxnSp>
      <p:sp>
        <p:nvSpPr>
          <p:cNvPr id="65" name="Oval 64"/>
          <p:cNvSpPr/>
          <p:nvPr/>
        </p:nvSpPr>
        <p:spPr bwMode="auto">
          <a:xfrm>
            <a:off x="7719494" y="1490347"/>
            <a:ext cx="346918" cy="346918"/>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66" name="Oval 65"/>
          <p:cNvSpPr/>
          <p:nvPr/>
        </p:nvSpPr>
        <p:spPr bwMode="auto">
          <a:xfrm>
            <a:off x="3942227" y="1490347"/>
            <a:ext cx="346918" cy="346918"/>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73" name="Oval 72"/>
          <p:cNvSpPr/>
          <p:nvPr/>
        </p:nvSpPr>
        <p:spPr bwMode="auto">
          <a:xfrm>
            <a:off x="6008914" y="1490347"/>
            <a:ext cx="346918" cy="346918"/>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nvGrpSpPr>
          <p:cNvPr id="44" name="Group 43"/>
          <p:cNvGrpSpPr/>
          <p:nvPr/>
        </p:nvGrpSpPr>
        <p:grpSpPr>
          <a:xfrm>
            <a:off x="5096089" y="3861057"/>
            <a:ext cx="1990997" cy="922867"/>
            <a:chOff x="5096089" y="3861057"/>
            <a:chExt cx="1990997" cy="922867"/>
          </a:xfrm>
          <a:solidFill>
            <a:schemeClr val="tx2">
              <a:lumMod val="40000"/>
              <a:lumOff val="60000"/>
            </a:schemeClr>
          </a:solidFill>
        </p:grpSpPr>
        <p:sp>
          <p:nvSpPr>
            <p:cNvPr id="11" name="Down Arrow 10"/>
            <p:cNvSpPr/>
            <p:nvPr/>
          </p:nvSpPr>
          <p:spPr bwMode="auto">
            <a:xfrm>
              <a:off x="5096089" y="3861057"/>
              <a:ext cx="286871" cy="922867"/>
            </a:xfrm>
            <a:prstGeom prst="downArrow">
              <a:avLst>
                <a:gd name="adj1" fmla="val 42122"/>
                <a:gd name="adj2" fmla="val 62085"/>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78" name="Down Arrow 77"/>
            <p:cNvSpPr/>
            <p:nvPr/>
          </p:nvSpPr>
          <p:spPr bwMode="auto">
            <a:xfrm>
              <a:off x="6800215" y="3861057"/>
              <a:ext cx="286871" cy="922867"/>
            </a:xfrm>
            <a:prstGeom prst="downArrow">
              <a:avLst>
                <a:gd name="adj1" fmla="val 42122"/>
                <a:gd name="adj2" fmla="val 62085"/>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79" name="Group 78"/>
          <p:cNvGrpSpPr/>
          <p:nvPr/>
        </p:nvGrpSpPr>
        <p:grpSpPr>
          <a:xfrm>
            <a:off x="-676766" y="4834324"/>
            <a:ext cx="13536709" cy="2301370"/>
            <a:chOff x="-703661" y="4378191"/>
            <a:chExt cx="13536709" cy="2301370"/>
          </a:xfrm>
        </p:grpSpPr>
        <p:pic>
          <p:nvPicPr>
            <p:cNvPr id="80" name="Picture 7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03661" y="4378191"/>
              <a:ext cx="1607803" cy="694552"/>
            </a:xfrm>
            <a:prstGeom prst="roundRect">
              <a:avLst/>
            </a:prstGeom>
            <a:ln>
              <a:solidFill>
                <a:schemeClr val="bg2">
                  <a:lumMod val="75000"/>
                </a:schemeClr>
              </a:solidFill>
            </a:ln>
          </p:spPr>
        </p:pic>
        <p:pic>
          <p:nvPicPr>
            <p:cNvPr id="81" name="Picture 8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00468" y="4378191"/>
              <a:ext cx="1607803" cy="694552"/>
            </a:xfrm>
            <a:prstGeom prst="roundRect">
              <a:avLst/>
            </a:prstGeom>
            <a:ln>
              <a:solidFill>
                <a:schemeClr val="bg2">
                  <a:lumMod val="75000"/>
                </a:schemeClr>
              </a:solidFill>
            </a:ln>
          </p:spPr>
        </p:pic>
        <p:pic>
          <p:nvPicPr>
            <p:cNvPr id="82" name="Picture 8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704597" y="4378191"/>
              <a:ext cx="1607803" cy="694552"/>
            </a:xfrm>
            <a:prstGeom prst="roundRect">
              <a:avLst/>
            </a:prstGeom>
            <a:ln>
              <a:solidFill>
                <a:schemeClr val="bg2">
                  <a:lumMod val="75000"/>
                </a:schemeClr>
              </a:solidFill>
            </a:ln>
          </p:spPr>
        </p:pic>
        <p:pic>
          <p:nvPicPr>
            <p:cNvPr id="83" name="Picture 8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816984" y="4378191"/>
              <a:ext cx="1607803" cy="694552"/>
            </a:xfrm>
            <a:prstGeom prst="roundRect">
              <a:avLst/>
            </a:prstGeom>
            <a:ln>
              <a:solidFill>
                <a:schemeClr val="bg2">
                  <a:lumMod val="75000"/>
                </a:schemeClr>
              </a:solidFill>
            </a:ln>
          </p:spPr>
        </p:pic>
        <p:pic>
          <p:nvPicPr>
            <p:cNvPr id="84" name="Picture 8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521113" y="4378191"/>
              <a:ext cx="1607803" cy="694552"/>
            </a:xfrm>
            <a:prstGeom prst="roundRect">
              <a:avLst/>
            </a:prstGeom>
            <a:ln>
              <a:solidFill>
                <a:schemeClr val="bg2">
                  <a:lumMod val="75000"/>
                </a:schemeClr>
              </a:solidFill>
            </a:ln>
          </p:spPr>
        </p:pic>
        <p:pic>
          <p:nvPicPr>
            <p:cNvPr id="85" name="Picture 8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225245" y="4378191"/>
              <a:ext cx="1607803" cy="694552"/>
            </a:xfrm>
            <a:prstGeom prst="roundRect">
              <a:avLst/>
            </a:prstGeom>
            <a:ln>
              <a:solidFill>
                <a:schemeClr val="bg2">
                  <a:lumMod val="75000"/>
                </a:schemeClr>
              </a:solidFill>
            </a:ln>
          </p:spPr>
        </p:pic>
        <p:pic>
          <p:nvPicPr>
            <p:cNvPr id="86" name="Picture 8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03661" y="5181600"/>
              <a:ext cx="1607803" cy="694552"/>
            </a:xfrm>
            <a:prstGeom prst="roundRect">
              <a:avLst/>
            </a:prstGeom>
            <a:ln>
              <a:solidFill>
                <a:schemeClr val="bg2">
                  <a:lumMod val="75000"/>
                </a:schemeClr>
              </a:solidFill>
            </a:ln>
          </p:spPr>
        </p:pic>
        <p:pic>
          <p:nvPicPr>
            <p:cNvPr id="87" name="Picture 8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00468" y="5181600"/>
              <a:ext cx="1607803" cy="694552"/>
            </a:xfrm>
            <a:prstGeom prst="roundRect">
              <a:avLst/>
            </a:prstGeom>
            <a:ln>
              <a:solidFill>
                <a:schemeClr val="bg2">
                  <a:lumMod val="75000"/>
                </a:schemeClr>
              </a:solidFill>
            </a:ln>
          </p:spPr>
        </p:pic>
        <p:pic>
          <p:nvPicPr>
            <p:cNvPr id="88" name="Picture 8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704597" y="5181600"/>
              <a:ext cx="1607803" cy="694552"/>
            </a:xfrm>
            <a:prstGeom prst="roundRect">
              <a:avLst/>
            </a:prstGeom>
            <a:ln>
              <a:solidFill>
                <a:schemeClr val="bg2">
                  <a:lumMod val="75000"/>
                </a:schemeClr>
              </a:solidFill>
            </a:ln>
          </p:spPr>
        </p:pic>
        <p:pic>
          <p:nvPicPr>
            <p:cNvPr id="91" name="Picture 9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816984" y="5181600"/>
              <a:ext cx="1607803" cy="694552"/>
            </a:xfrm>
            <a:prstGeom prst="roundRect">
              <a:avLst/>
            </a:prstGeom>
            <a:ln>
              <a:solidFill>
                <a:schemeClr val="bg2">
                  <a:lumMod val="75000"/>
                </a:schemeClr>
              </a:solidFill>
            </a:ln>
          </p:spPr>
        </p:pic>
        <p:pic>
          <p:nvPicPr>
            <p:cNvPr id="92" name="Picture 9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521113" y="5181600"/>
              <a:ext cx="1607803" cy="694552"/>
            </a:xfrm>
            <a:prstGeom prst="roundRect">
              <a:avLst/>
            </a:prstGeom>
            <a:ln>
              <a:solidFill>
                <a:schemeClr val="bg2">
                  <a:lumMod val="75000"/>
                </a:schemeClr>
              </a:solidFill>
            </a:ln>
          </p:spPr>
        </p:pic>
        <p:pic>
          <p:nvPicPr>
            <p:cNvPr id="93" name="Picture 9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225245" y="5181600"/>
              <a:ext cx="1607803" cy="694552"/>
            </a:xfrm>
            <a:prstGeom prst="roundRect">
              <a:avLst/>
            </a:prstGeom>
            <a:ln>
              <a:solidFill>
                <a:schemeClr val="bg2">
                  <a:lumMod val="75000"/>
                </a:schemeClr>
              </a:solidFill>
            </a:ln>
          </p:spPr>
        </p:pic>
        <p:pic>
          <p:nvPicPr>
            <p:cNvPr id="94" name="Picture 9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03661" y="5985009"/>
              <a:ext cx="1607803" cy="694552"/>
            </a:xfrm>
            <a:prstGeom prst="roundRect">
              <a:avLst/>
            </a:prstGeom>
            <a:ln>
              <a:solidFill>
                <a:schemeClr val="bg2">
                  <a:lumMod val="75000"/>
                </a:schemeClr>
              </a:solidFill>
            </a:ln>
          </p:spPr>
        </p:pic>
        <p:pic>
          <p:nvPicPr>
            <p:cNvPr id="95" name="Picture 9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00468" y="5985009"/>
              <a:ext cx="1607803" cy="694552"/>
            </a:xfrm>
            <a:prstGeom prst="roundRect">
              <a:avLst/>
            </a:prstGeom>
            <a:ln>
              <a:solidFill>
                <a:schemeClr val="bg2">
                  <a:lumMod val="75000"/>
                </a:schemeClr>
              </a:solidFill>
            </a:ln>
          </p:spPr>
        </p:pic>
        <p:pic>
          <p:nvPicPr>
            <p:cNvPr id="96" name="Picture 9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704597" y="5985009"/>
              <a:ext cx="1607803" cy="694552"/>
            </a:xfrm>
            <a:prstGeom prst="roundRect">
              <a:avLst/>
            </a:prstGeom>
            <a:ln>
              <a:solidFill>
                <a:schemeClr val="bg2">
                  <a:lumMod val="75000"/>
                </a:schemeClr>
              </a:solidFill>
            </a:ln>
          </p:spPr>
        </p:pic>
        <p:pic>
          <p:nvPicPr>
            <p:cNvPr id="97" name="Picture 9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408726" y="5985009"/>
              <a:ext cx="1607803" cy="694552"/>
            </a:xfrm>
            <a:prstGeom prst="roundRect">
              <a:avLst/>
            </a:prstGeom>
            <a:ln>
              <a:solidFill>
                <a:schemeClr val="bg2">
                  <a:lumMod val="75000"/>
                </a:schemeClr>
              </a:solidFill>
            </a:ln>
          </p:spPr>
        </p:pic>
        <p:pic>
          <p:nvPicPr>
            <p:cNvPr id="98" name="Picture 9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12855" y="5985009"/>
              <a:ext cx="1607803" cy="694552"/>
            </a:xfrm>
            <a:prstGeom prst="roundRect">
              <a:avLst/>
            </a:prstGeom>
            <a:ln>
              <a:solidFill>
                <a:schemeClr val="bg2">
                  <a:lumMod val="75000"/>
                </a:schemeClr>
              </a:solidFill>
            </a:ln>
          </p:spPr>
        </p:pic>
        <p:pic>
          <p:nvPicPr>
            <p:cNvPr id="99" name="Picture 9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816984" y="5985009"/>
              <a:ext cx="1607803" cy="694552"/>
            </a:xfrm>
            <a:prstGeom prst="roundRect">
              <a:avLst/>
            </a:prstGeom>
            <a:ln>
              <a:solidFill>
                <a:schemeClr val="bg2">
                  <a:lumMod val="75000"/>
                </a:schemeClr>
              </a:solidFill>
            </a:ln>
          </p:spPr>
        </p:pic>
        <p:pic>
          <p:nvPicPr>
            <p:cNvPr id="100" name="Picture 9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521113" y="5985009"/>
              <a:ext cx="1607803" cy="694552"/>
            </a:xfrm>
            <a:prstGeom prst="roundRect">
              <a:avLst/>
            </a:prstGeom>
            <a:ln>
              <a:solidFill>
                <a:schemeClr val="bg2">
                  <a:lumMod val="75000"/>
                </a:schemeClr>
              </a:solidFill>
            </a:ln>
          </p:spPr>
        </p:pic>
        <p:pic>
          <p:nvPicPr>
            <p:cNvPr id="101" name="Picture 10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225245" y="5985009"/>
              <a:ext cx="1607803" cy="694552"/>
            </a:xfrm>
            <a:prstGeom prst="roundRect">
              <a:avLst/>
            </a:prstGeom>
            <a:ln>
              <a:solidFill>
                <a:schemeClr val="bg2">
                  <a:lumMod val="75000"/>
                </a:schemeClr>
              </a:solidFill>
            </a:ln>
          </p:spPr>
        </p:pic>
      </p:grpSp>
      <p:sp>
        <p:nvSpPr>
          <p:cNvPr id="113" name="TextBox 112"/>
          <p:cNvSpPr txBox="1"/>
          <p:nvPr/>
        </p:nvSpPr>
        <p:spPr>
          <a:xfrm>
            <a:off x="339026" y="4417605"/>
            <a:ext cx="3635453" cy="221599"/>
          </a:xfrm>
          <a:prstGeom prst="rect">
            <a:avLst/>
          </a:prstGeom>
          <a:noFill/>
        </p:spPr>
        <p:txBody>
          <a:bodyPr wrap="square" lIns="0" tIns="0" rIns="0" bIns="0" rtlCol="0">
            <a:spAutoFit/>
          </a:bodyPr>
          <a:lstStyle/>
          <a:p>
            <a:pPr defTabSz="1218987">
              <a:lnSpc>
                <a:spcPct val="80000"/>
              </a:lnSpc>
              <a:buSzPct val="80000"/>
            </a:pPr>
            <a:r>
              <a:rPr lang="en-US" dirty="0" smtClean="0">
                <a:solidFill>
                  <a:schemeClr val="tx1">
                    <a:alpha val="99000"/>
                  </a:schemeClr>
                </a:solidFill>
              </a:rPr>
              <a:t>Windows Azure Datacenter</a:t>
            </a:r>
            <a:endParaRPr lang="en-US" dirty="0">
              <a:solidFill>
                <a:schemeClr val="tx1">
                  <a:alpha val="99000"/>
                </a:schemeClr>
              </a:solidFill>
            </a:endParaRPr>
          </a:p>
        </p:txBody>
      </p:sp>
      <p:sp>
        <p:nvSpPr>
          <p:cNvPr id="52" name="TextBox 51"/>
          <p:cNvSpPr txBox="1"/>
          <p:nvPr/>
        </p:nvSpPr>
        <p:spPr>
          <a:xfrm>
            <a:off x="8864825" y="3170763"/>
            <a:ext cx="3083636" cy="553998"/>
          </a:xfrm>
          <a:prstGeom prst="rect">
            <a:avLst/>
          </a:prstGeom>
          <a:noFill/>
        </p:spPr>
        <p:txBody>
          <a:bodyPr wrap="square" lIns="0" tIns="0" rIns="0" bIns="0" rtlCol="0">
            <a:spAutoFit/>
          </a:bodyPr>
          <a:lstStyle>
            <a:defPPr>
              <a:defRPr lang="en-US"/>
            </a:defPPr>
            <a:lvl1pPr marL="228600" indent="-228600">
              <a:lnSpc>
                <a:spcPct val="90000"/>
              </a:lnSpc>
              <a:spcAft>
                <a:spcPts val="600"/>
              </a:spcAft>
              <a:buSzPct val="80000"/>
              <a:buAutoNum type="arabicParenR"/>
              <a:defRPr sz="1400" b="1">
                <a:solidFill>
                  <a:schemeClr val="bg1"/>
                </a:solidFill>
              </a:defRPr>
            </a:lvl1pPr>
          </a:lstStyle>
          <a:p>
            <a:pPr marL="290513" indent="-290513" defTabSz="1218987">
              <a:buFontTx/>
              <a:buNone/>
            </a:pPr>
            <a:r>
              <a:rPr lang="en-US" sz="2000" b="0" dirty="0" smtClean="0">
                <a:solidFill>
                  <a:schemeClr val="accent4">
                    <a:alpha val="99000"/>
                  </a:schemeClr>
                </a:solidFill>
                <a:sym typeface="Wingdings" pitchFamily="2" charset="2"/>
              </a:rPr>
              <a:t> </a:t>
            </a:r>
            <a:r>
              <a:rPr lang="en-US" sz="2000" b="0" dirty="0" smtClean="0">
                <a:solidFill>
                  <a:schemeClr val="accent4">
                    <a:alpha val="99000"/>
                  </a:schemeClr>
                </a:solidFill>
              </a:rPr>
              <a:t>Network </a:t>
            </a:r>
            <a:r>
              <a:rPr lang="en-US" sz="2000" b="0" dirty="0">
                <a:solidFill>
                  <a:schemeClr val="accent4">
                    <a:alpha val="99000"/>
                  </a:schemeClr>
                </a:solidFill>
              </a:rPr>
              <a:t>load-balancer </a:t>
            </a:r>
            <a:r>
              <a:rPr lang="en-US" sz="2000" b="0" dirty="0" smtClean="0">
                <a:solidFill>
                  <a:schemeClr val="accent4">
                    <a:alpha val="99000"/>
                  </a:schemeClr>
                </a:solidFill>
              </a:rPr>
              <a:t> configured </a:t>
            </a:r>
            <a:r>
              <a:rPr lang="en-US" sz="2000" b="0" dirty="0">
                <a:solidFill>
                  <a:schemeClr val="accent4">
                    <a:alpha val="99000"/>
                  </a:schemeClr>
                </a:solidFill>
              </a:rPr>
              <a:t>for traffic</a:t>
            </a:r>
          </a:p>
        </p:txBody>
      </p:sp>
      <p:sp>
        <p:nvSpPr>
          <p:cNvPr id="58" name="TextBox 57"/>
          <p:cNvSpPr txBox="1"/>
          <p:nvPr/>
        </p:nvSpPr>
        <p:spPr>
          <a:xfrm>
            <a:off x="519113" y="376411"/>
            <a:ext cx="3564932" cy="984885"/>
          </a:xfrm>
          <a:prstGeom prst="rect">
            <a:avLst/>
          </a:prstGeom>
          <a:noFill/>
        </p:spPr>
        <p:txBody>
          <a:bodyPr wrap="square" lIns="0" tIns="0" rIns="0" bIns="0" rtlCol="0">
            <a:spAutoFit/>
          </a:bodyPr>
          <a:lstStyle/>
          <a:p>
            <a:pPr defTabSz="1218987">
              <a:lnSpc>
                <a:spcPct val="90000"/>
              </a:lnSpc>
              <a:spcAft>
                <a:spcPts val="600"/>
              </a:spcAft>
              <a:buSzPct val="80000"/>
            </a:pPr>
            <a:r>
              <a:rPr lang="en-US" sz="2000" dirty="0">
                <a:solidFill>
                  <a:schemeClr val="tx1">
                    <a:lumMod val="60000"/>
                    <a:lumOff val="40000"/>
                    <a:alpha val="99000"/>
                  </a:schemeClr>
                </a:solidFill>
              </a:rPr>
              <a:t>Provision Role Instances</a:t>
            </a:r>
          </a:p>
          <a:p>
            <a:pPr defTabSz="1218987">
              <a:lnSpc>
                <a:spcPct val="90000"/>
              </a:lnSpc>
              <a:spcAft>
                <a:spcPts val="600"/>
              </a:spcAft>
              <a:buSzPct val="80000"/>
            </a:pPr>
            <a:r>
              <a:rPr lang="en-US" sz="2000" dirty="0">
                <a:solidFill>
                  <a:schemeClr val="tx1">
                    <a:lumMod val="60000"/>
                    <a:lumOff val="40000"/>
                    <a:alpha val="99000"/>
                  </a:schemeClr>
                </a:solidFill>
              </a:rPr>
              <a:t>Deploy App Code</a:t>
            </a:r>
          </a:p>
          <a:p>
            <a:pPr defTabSz="1218987">
              <a:lnSpc>
                <a:spcPct val="90000"/>
              </a:lnSpc>
              <a:spcAft>
                <a:spcPts val="600"/>
              </a:spcAft>
              <a:buSzPct val="80000"/>
            </a:pPr>
            <a:r>
              <a:rPr lang="en-US" sz="2000" dirty="0">
                <a:solidFill>
                  <a:schemeClr val="accent4">
                    <a:alpha val="99000"/>
                  </a:schemeClr>
                </a:solidFill>
              </a:rPr>
              <a:t>Configure Network</a:t>
            </a:r>
          </a:p>
        </p:txBody>
      </p:sp>
      <p:grpSp>
        <p:nvGrpSpPr>
          <p:cNvPr id="59" name="Group 58"/>
          <p:cNvGrpSpPr/>
          <p:nvPr/>
        </p:nvGrpSpPr>
        <p:grpSpPr>
          <a:xfrm>
            <a:off x="4435624" y="4834352"/>
            <a:ext cx="3311540" cy="694552"/>
            <a:chOff x="4408729" y="4834352"/>
            <a:chExt cx="3311540" cy="694552"/>
          </a:xfrm>
        </p:grpSpPr>
        <p:pic>
          <p:nvPicPr>
            <p:cNvPr id="60" name="Picture 5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408729" y="4834352"/>
              <a:ext cx="1607803" cy="694552"/>
            </a:xfrm>
            <a:prstGeom prst="roundRect">
              <a:avLst/>
            </a:prstGeom>
            <a:ln>
              <a:solidFill>
                <a:schemeClr val="bg2">
                  <a:lumMod val="75000"/>
                </a:schemeClr>
              </a:solidFill>
            </a:ln>
          </p:spPr>
        </p:pic>
        <p:pic>
          <p:nvPicPr>
            <p:cNvPr id="61" name="Picture 6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12466" y="4834352"/>
              <a:ext cx="1607803" cy="694552"/>
            </a:xfrm>
            <a:prstGeom prst="roundRect">
              <a:avLst/>
            </a:prstGeom>
            <a:ln>
              <a:solidFill>
                <a:schemeClr val="bg2">
                  <a:lumMod val="75000"/>
                </a:schemeClr>
              </a:solidFill>
            </a:ln>
          </p:spPr>
        </p:pic>
      </p:grpSp>
      <p:grpSp>
        <p:nvGrpSpPr>
          <p:cNvPr id="62" name="Group 61"/>
          <p:cNvGrpSpPr/>
          <p:nvPr/>
        </p:nvGrpSpPr>
        <p:grpSpPr>
          <a:xfrm>
            <a:off x="4435624" y="5638800"/>
            <a:ext cx="3311540" cy="694552"/>
            <a:chOff x="4408729" y="4834352"/>
            <a:chExt cx="3311540" cy="694552"/>
          </a:xfrm>
        </p:grpSpPr>
        <p:pic>
          <p:nvPicPr>
            <p:cNvPr id="63" name="Picture 6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408729" y="4834352"/>
              <a:ext cx="1607803" cy="694552"/>
            </a:xfrm>
            <a:prstGeom prst="roundRect">
              <a:avLst/>
            </a:prstGeom>
            <a:ln>
              <a:solidFill>
                <a:schemeClr val="bg2">
                  <a:lumMod val="75000"/>
                </a:schemeClr>
              </a:solidFill>
            </a:ln>
          </p:spPr>
        </p:pic>
        <p:pic>
          <p:nvPicPr>
            <p:cNvPr id="64" name="Picture 6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12466" y="4834352"/>
              <a:ext cx="1607803" cy="694552"/>
            </a:xfrm>
            <a:prstGeom prst="roundRect">
              <a:avLst/>
            </a:prstGeom>
            <a:ln>
              <a:solidFill>
                <a:schemeClr val="bg2">
                  <a:lumMod val="75000"/>
                </a:schemeClr>
              </a:solidFill>
            </a:ln>
          </p:spPr>
        </p:pic>
      </p:grpSp>
    </p:spTree>
    <p:extLst>
      <p:ext uri="{BB962C8B-B14F-4D97-AF65-F5344CB8AC3E}">
        <p14:creationId xmlns:p14="http://schemas.microsoft.com/office/powerpoint/2010/main" val="37605563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4344"/>
                                        </p:tgtEl>
                                        <p:attrNameLst>
                                          <p:attrName>style.visibility</p:attrName>
                                        </p:attrNameLst>
                                      </p:cBhvr>
                                      <p:to>
                                        <p:strVal val="visible"/>
                                      </p:to>
                                    </p:set>
                                    <p:animEffect transition="in" filter="fade">
                                      <p:cBhvr>
                                        <p:cTn id="7" dur="500"/>
                                        <p:tgtEl>
                                          <p:spTgt spid="14344"/>
                                        </p:tgtEl>
                                      </p:cBhvr>
                                    </p:animEffect>
                                  </p:childTnLst>
                                </p:cTn>
                              </p:par>
                            </p:childTnLst>
                          </p:cTn>
                        </p:par>
                        <p:par>
                          <p:cTn id="8" fill="hold">
                            <p:stCondLst>
                              <p:cond delay="500"/>
                            </p:stCondLst>
                            <p:childTnLst>
                              <p:par>
                                <p:cTn id="9" presetID="10" presetClass="entr" presetSubtype="0" fill="hold" grpId="1" nodeType="afterEffect">
                                  <p:stCondLst>
                                    <p:cond delay="0"/>
                                  </p:stCondLst>
                                  <p:childTnLst>
                                    <p:set>
                                      <p:cBhvr>
                                        <p:cTn id="10" dur="1" fill="hold">
                                          <p:stCondLst>
                                            <p:cond delay="0"/>
                                          </p:stCondLst>
                                        </p:cTn>
                                        <p:tgtEl>
                                          <p:spTgt spid="52"/>
                                        </p:tgtEl>
                                        <p:attrNameLst>
                                          <p:attrName>style.visibility</p:attrName>
                                        </p:attrNameLst>
                                      </p:cBhvr>
                                      <p:to>
                                        <p:strVal val="visible"/>
                                      </p:to>
                                    </p:set>
                                    <p:animEffect transition="in" filter="fade">
                                      <p:cBhvr>
                                        <p:cTn id="11" dur="250"/>
                                        <p:tgtEl>
                                          <p:spTgt spid="52"/>
                                        </p:tgtEl>
                                      </p:cBhvr>
                                    </p:animEffect>
                                  </p:childTnLst>
                                </p:cTn>
                              </p:par>
                            </p:childTnLst>
                          </p:cTn>
                        </p:par>
                        <p:par>
                          <p:cTn id="12" fill="hold">
                            <p:stCondLst>
                              <p:cond delay="750"/>
                            </p:stCondLst>
                            <p:childTnLst>
                              <p:par>
                                <p:cTn id="13" presetID="10" presetClass="entr" presetSubtype="0" fill="hold" nodeType="afterEffect">
                                  <p:stCondLst>
                                    <p:cond delay="250"/>
                                  </p:stCondLst>
                                  <p:childTnLst>
                                    <p:set>
                                      <p:cBhvr>
                                        <p:cTn id="14" dur="1" fill="hold">
                                          <p:stCondLst>
                                            <p:cond delay="0"/>
                                          </p:stCondLst>
                                        </p:cTn>
                                        <p:tgtEl>
                                          <p:spTgt spid="14346"/>
                                        </p:tgtEl>
                                        <p:attrNameLst>
                                          <p:attrName>style.visibility</p:attrName>
                                        </p:attrNameLst>
                                      </p:cBhvr>
                                      <p:to>
                                        <p:strVal val="visible"/>
                                      </p:to>
                                    </p:set>
                                    <p:animEffect transition="in" filter="fade">
                                      <p:cBhvr>
                                        <p:cTn id="15" dur="250"/>
                                        <p:tgtEl>
                                          <p:spTgt spid="14346"/>
                                        </p:tgtEl>
                                      </p:cBhvr>
                                    </p:animEffect>
                                  </p:childTnLst>
                                </p:cTn>
                              </p:par>
                            </p:childTnLst>
                          </p:cTn>
                        </p:par>
                        <p:par>
                          <p:cTn id="16" fill="hold">
                            <p:stCondLst>
                              <p:cond delay="1250"/>
                            </p:stCondLst>
                            <p:childTnLst>
                              <p:par>
                                <p:cTn id="17" presetID="10" presetClass="entr" presetSubtype="0" fill="hold" nodeType="afterEffect">
                                  <p:stCondLst>
                                    <p:cond delay="0"/>
                                  </p:stCondLst>
                                  <p:childTnLst>
                                    <p:set>
                                      <p:cBhvr>
                                        <p:cTn id="18" dur="1" fill="hold">
                                          <p:stCondLst>
                                            <p:cond delay="0"/>
                                          </p:stCondLst>
                                        </p:cTn>
                                        <p:tgtEl>
                                          <p:spTgt spid="14345"/>
                                        </p:tgtEl>
                                        <p:attrNameLst>
                                          <p:attrName>style.visibility</p:attrName>
                                        </p:attrNameLst>
                                      </p:cBhvr>
                                      <p:to>
                                        <p:strVal val="visible"/>
                                      </p:to>
                                    </p:set>
                                    <p:animEffect transition="in" filter="fade">
                                      <p:cBhvr>
                                        <p:cTn id="19" dur="250"/>
                                        <p:tgtEl>
                                          <p:spTgt spid="14345"/>
                                        </p:tgtEl>
                                      </p:cBhvr>
                                    </p:animEffect>
                                  </p:childTnLst>
                                </p:cTn>
                              </p:par>
                            </p:childTnLst>
                          </p:cTn>
                        </p:par>
                        <p:par>
                          <p:cTn id="20" fill="hold">
                            <p:stCondLst>
                              <p:cond delay="1500"/>
                            </p:stCondLst>
                            <p:childTnLst>
                              <p:par>
                                <p:cTn id="21" presetID="10" presetClass="entr" presetSubtype="0" fill="hold" nodeType="afterEffect">
                                  <p:stCondLst>
                                    <p:cond delay="0"/>
                                  </p:stCondLst>
                                  <p:childTnLst>
                                    <p:set>
                                      <p:cBhvr>
                                        <p:cTn id="22" dur="1" fill="hold">
                                          <p:stCondLst>
                                            <p:cond delay="0"/>
                                          </p:stCondLst>
                                        </p:cTn>
                                        <p:tgtEl>
                                          <p:spTgt spid="14347"/>
                                        </p:tgtEl>
                                        <p:attrNameLst>
                                          <p:attrName>style.visibility</p:attrName>
                                        </p:attrNameLst>
                                      </p:cBhvr>
                                      <p:to>
                                        <p:strVal val="visible"/>
                                      </p:to>
                                    </p:set>
                                    <p:animEffect transition="in" filter="fade">
                                      <p:cBhvr>
                                        <p:cTn id="23" dur="250"/>
                                        <p:tgtEl>
                                          <p:spTgt spid="14347"/>
                                        </p:tgtEl>
                                      </p:cBhvr>
                                    </p:animEffect>
                                  </p:childTnLst>
                                </p:cTn>
                              </p:par>
                            </p:childTnLst>
                          </p:cTn>
                        </p:par>
                        <p:par>
                          <p:cTn id="24" fill="hold">
                            <p:stCondLst>
                              <p:cond delay="1750"/>
                            </p:stCondLst>
                            <p:childTnLst>
                              <p:par>
                                <p:cTn id="25" presetID="12" presetClass="entr" presetSubtype="1" fill="hold" nodeType="afterEffect">
                                  <p:stCondLst>
                                    <p:cond delay="0"/>
                                  </p:stCondLst>
                                  <p:childTnLst>
                                    <p:set>
                                      <p:cBhvr>
                                        <p:cTn id="26" dur="1" fill="hold">
                                          <p:stCondLst>
                                            <p:cond delay="0"/>
                                          </p:stCondLst>
                                        </p:cTn>
                                        <p:tgtEl>
                                          <p:spTgt spid="44"/>
                                        </p:tgtEl>
                                        <p:attrNameLst>
                                          <p:attrName>style.visibility</p:attrName>
                                        </p:attrNameLst>
                                      </p:cBhvr>
                                      <p:to>
                                        <p:strVal val="visible"/>
                                      </p:to>
                                    </p:set>
                                    <p:anim calcmode="lin" valueType="num">
                                      <p:cBhvr additive="base">
                                        <p:cTn id="27" dur="500"/>
                                        <p:tgtEl>
                                          <p:spTgt spid="44"/>
                                        </p:tgtEl>
                                        <p:attrNameLst>
                                          <p:attrName>ppt_y</p:attrName>
                                        </p:attrNameLst>
                                      </p:cBhvr>
                                      <p:tavLst>
                                        <p:tav tm="0">
                                          <p:val>
                                            <p:strVal val="#ppt_y-#ppt_h*1.125000"/>
                                          </p:val>
                                        </p:tav>
                                        <p:tav tm="100000">
                                          <p:val>
                                            <p:strVal val="#ppt_y"/>
                                          </p:val>
                                        </p:tav>
                                      </p:tavLst>
                                    </p:anim>
                                    <p:animEffect transition="in" filter="wipe(down)">
                                      <p:cBhvr>
                                        <p:cTn id="28" dur="500"/>
                                        <p:tgtEl>
                                          <p:spTgt spid="44"/>
                                        </p:tgtEl>
                                      </p:cBhvr>
                                    </p:animEffect>
                                  </p:childTnLst>
                                </p:cTn>
                              </p:par>
                            </p:childTnLst>
                          </p:cTn>
                        </p:par>
                        <p:par>
                          <p:cTn id="29" fill="hold">
                            <p:stCondLst>
                              <p:cond delay="2250"/>
                            </p:stCondLst>
                            <p:childTnLst>
                              <p:par>
                                <p:cTn id="30" presetID="22" presetClass="entr" presetSubtype="1" fill="hold" nodeType="afterEffect">
                                  <p:stCondLst>
                                    <p:cond delay="0"/>
                                  </p:stCondLst>
                                  <p:childTnLst>
                                    <p:set>
                                      <p:cBhvr>
                                        <p:cTn id="31" dur="1" fill="hold">
                                          <p:stCondLst>
                                            <p:cond delay="0"/>
                                          </p:stCondLst>
                                        </p:cTn>
                                        <p:tgtEl>
                                          <p:spTgt spid="48"/>
                                        </p:tgtEl>
                                        <p:attrNameLst>
                                          <p:attrName>style.visibility</p:attrName>
                                        </p:attrNameLst>
                                      </p:cBhvr>
                                      <p:to>
                                        <p:strVal val="visible"/>
                                      </p:to>
                                    </p:set>
                                    <p:animEffect transition="in" filter="wipe(up)">
                                      <p:cBhvr>
                                        <p:cTn id="32" dur="500"/>
                                        <p:tgtEl>
                                          <p:spTgt spid="48"/>
                                        </p:tgtEl>
                                      </p:cBhvr>
                                    </p:animEffect>
                                  </p:childTnLst>
                                </p:cTn>
                              </p:par>
                            </p:childTnLst>
                          </p:cTn>
                        </p:par>
                        <p:par>
                          <p:cTn id="33" fill="hold">
                            <p:stCondLst>
                              <p:cond delay="2750"/>
                            </p:stCondLst>
                            <p:childTnLst>
                              <p:par>
                                <p:cTn id="34" presetID="22" presetClass="entr" presetSubtype="1" fill="hold" nodeType="afterEffect">
                                  <p:stCondLst>
                                    <p:cond delay="0"/>
                                  </p:stCondLst>
                                  <p:childTnLst>
                                    <p:set>
                                      <p:cBhvr>
                                        <p:cTn id="35" dur="1" fill="hold">
                                          <p:stCondLst>
                                            <p:cond delay="0"/>
                                          </p:stCondLst>
                                        </p:cTn>
                                        <p:tgtEl>
                                          <p:spTgt spid="14359"/>
                                        </p:tgtEl>
                                        <p:attrNameLst>
                                          <p:attrName>style.visibility</p:attrName>
                                        </p:attrNameLst>
                                      </p:cBhvr>
                                      <p:to>
                                        <p:strVal val="visible"/>
                                      </p:to>
                                    </p:set>
                                    <p:animEffect transition="in" filter="wipe(up)">
                                      <p:cBhvr>
                                        <p:cTn id="36" dur="250"/>
                                        <p:tgtEl>
                                          <p:spTgt spid="14359"/>
                                        </p:tgtEl>
                                      </p:cBhvr>
                                    </p:animEffect>
                                  </p:childTnLst>
                                </p:cTn>
                              </p:par>
                            </p:childTnLst>
                          </p:cTn>
                        </p:par>
                        <p:par>
                          <p:cTn id="37" fill="hold">
                            <p:stCondLst>
                              <p:cond delay="3000"/>
                            </p:stCondLst>
                            <p:childTnLst>
                              <p:par>
                                <p:cTn id="38" presetID="22" presetClass="entr" presetSubtype="1" fill="hold" nodeType="afterEffect">
                                  <p:stCondLst>
                                    <p:cond delay="0"/>
                                  </p:stCondLst>
                                  <p:childTnLst>
                                    <p:set>
                                      <p:cBhvr>
                                        <p:cTn id="39" dur="1" fill="hold">
                                          <p:stCondLst>
                                            <p:cond delay="0"/>
                                          </p:stCondLst>
                                        </p:cTn>
                                        <p:tgtEl>
                                          <p:spTgt spid="12"/>
                                        </p:tgtEl>
                                        <p:attrNameLst>
                                          <p:attrName>style.visibility</p:attrName>
                                        </p:attrNameLst>
                                      </p:cBhvr>
                                      <p:to>
                                        <p:strVal val="visible"/>
                                      </p:to>
                                    </p:set>
                                    <p:animEffect transition="in" filter="wipe(up)">
                                      <p:cBhvr>
                                        <p:cTn id="40" dur="250"/>
                                        <p:tgtEl>
                                          <p:spTgt spid="12"/>
                                        </p:tgtEl>
                                      </p:cBhvr>
                                    </p:animEffect>
                                  </p:childTnLst>
                                </p:cTn>
                              </p:par>
                              <p:par>
                                <p:cTn id="41" presetID="10" presetClass="exit" presetSubtype="0" fill="hold" grpId="0" nodeType="withEffect">
                                  <p:stCondLst>
                                    <p:cond delay="0"/>
                                  </p:stCondLst>
                                  <p:childTnLst>
                                    <p:animEffect transition="out" filter="fade">
                                      <p:cBhvr>
                                        <p:cTn id="42" dur="250"/>
                                        <p:tgtEl>
                                          <p:spTgt spid="52"/>
                                        </p:tgtEl>
                                      </p:cBhvr>
                                    </p:animEffect>
                                    <p:set>
                                      <p:cBhvr>
                                        <p:cTn id="43" dur="1" fill="hold">
                                          <p:stCondLst>
                                            <p:cond delay="249"/>
                                          </p:stCondLst>
                                        </p:cTn>
                                        <p:tgtEl>
                                          <p:spTgt spid="5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52" grpId="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 name="Picture 6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139757" y="4837059"/>
            <a:ext cx="1607803" cy="694552"/>
          </a:xfrm>
          <a:prstGeom prst="roundRect">
            <a:avLst/>
          </a:prstGeom>
          <a:ln>
            <a:solidFill>
              <a:schemeClr val="bg2">
                <a:lumMod val="75000"/>
              </a:schemeClr>
            </a:solidFill>
          </a:ln>
        </p:spPr>
      </p:pic>
      <p:cxnSp>
        <p:nvCxnSpPr>
          <p:cNvPr id="12" name="Elbow Connector 11"/>
          <p:cNvCxnSpPr>
            <a:stCxn id="65" idx="4"/>
            <a:endCxn id="14348" idx="0"/>
          </p:cNvCxnSpPr>
          <p:nvPr/>
        </p:nvCxnSpPr>
        <p:spPr>
          <a:xfrm rot="5400000">
            <a:off x="6651953" y="1800247"/>
            <a:ext cx="1203982" cy="1278019"/>
          </a:xfrm>
          <a:prstGeom prst="bentConnector3">
            <a:avLst>
              <a:gd name="adj1" fmla="val 50000"/>
            </a:avLst>
          </a:prstGeom>
          <a:ln w="114300" cap="flat">
            <a:solidFill>
              <a:schemeClr val="tx2">
                <a:lumMod val="40000"/>
                <a:lumOff val="60000"/>
              </a:schemeClr>
            </a:solidFill>
            <a:headEnd type="none" w="med" len="sm"/>
            <a:tailEnd type="triangle" w="med" len="sm"/>
          </a:ln>
        </p:spPr>
        <p:style>
          <a:lnRef idx="1">
            <a:schemeClr val="accent1"/>
          </a:lnRef>
          <a:fillRef idx="0">
            <a:schemeClr val="accent1"/>
          </a:fillRef>
          <a:effectRef idx="0">
            <a:schemeClr val="accent1"/>
          </a:effectRef>
          <a:fontRef idx="minor">
            <a:schemeClr val="tx1"/>
          </a:fontRef>
        </p:style>
      </p:cxnSp>
      <p:grpSp>
        <p:nvGrpSpPr>
          <p:cNvPr id="14344" name="Group 14343"/>
          <p:cNvGrpSpPr/>
          <p:nvPr/>
        </p:nvGrpSpPr>
        <p:grpSpPr>
          <a:xfrm>
            <a:off x="3644150" y="3134021"/>
            <a:ext cx="4919133" cy="624062"/>
            <a:chOff x="3733800" y="2866656"/>
            <a:chExt cx="4919133" cy="624062"/>
          </a:xfrm>
        </p:grpSpPr>
        <p:sp>
          <p:nvSpPr>
            <p:cNvPr id="4" name="Trapezoid 3"/>
            <p:cNvSpPr/>
            <p:nvPr/>
          </p:nvSpPr>
          <p:spPr bwMode="auto">
            <a:xfrm>
              <a:off x="3733800" y="2866656"/>
              <a:ext cx="4919133" cy="624062"/>
            </a:xfrm>
            <a:prstGeom prst="trapezoid">
              <a:avLst/>
            </a:prstGeom>
            <a:solidFill>
              <a:srgbClr val="92D050"/>
            </a:solidFill>
            <a:ln w="76200">
              <a:solidFill>
                <a:srgbClr val="92D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defTabSz="914099" fontAlgn="base">
                <a:spcBef>
                  <a:spcPct val="0"/>
                </a:spcBef>
                <a:spcAft>
                  <a:spcPct val="0"/>
                </a:spcAft>
              </a:pPr>
              <a:r>
                <a:rPr lang="en-US" sz="2200" dirty="0" smtClean="0">
                  <a:gradFill>
                    <a:gsLst>
                      <a:gs pos="0">
                        <a:srgbClr val="FFFFFF"/>
                      </a:gs>
                      <a:gs pos="100000">
                        <a:srgbClr val="FFFFFF"/>
                      </a:gs>
                    </a:gsLst>
                    <a:lin ang="5400000" scaled="0"/>
                  </a:gradFill>
                </a:rPr>
                <a:t> Network Load Balancer</a:t>
              </a:r>
            </a:p>
          </p:txBody>
        </p:sp>
        <p:pic>
          <p:nvPicPr>
            <p:cNvPr id="14343" name="Picture 1434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81308" y="3005882"/>
              <a:ext cx="1244606" cy="351486"/>
            </a:xfrm>
            <a:prstGeom prst="rect">
              <a:avLst/>
            </a:prstGeom>
          </p:spPr>
        </p:pic>
      </p:grpSp>
      <p:sp>
        <p:nvSpPr>
          <p:cNvPr id="14348" name="Oval 14347"/>
          <p:cNvSpPr/>
          <p:nvPr/>
        </p:nvSpPr>
        <p:spPr bwMode="auto">
          <a:xfrm>
            <a:off x="6441475" y="3041247"/>
            <a:ext cx="346918" cy="346918"/>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cxnSp>
        <p:nvCxnSpPr>
          <p:cNvPr id="48" name="Elbow Connector 47"/>
          <p:cNvCxnSpPr>
            <a:stCxn id="66" idx="4"/>
            <a:endCxn id="50" idx="0"/>
          </p:cNvCxnSpPr>
          <p:nvPr/>
        </p:nvCxnSpPr>
        <p:spPr>
          <a:xfrm rot="16200000" flipH="1">
            <a:off x="4326481" y="1626469"/>
            <a:ext cx="1203982" cy="1625573"/>
          </a:xfrm>
          <a:prstGeom prst="bentConnector3">
            <a:avLst>
              <a:gd name="adj1" fmla="val 50000"/>
            </a:avLst>
          </a:prstGeom>
          <a:ln w="114300" cap="flat">
            <a:solidFill>
              <a:schemeClr val="tx2">
                <a:lumMod val="40000"/>
                <a:lumOff val="60000"/>
              </a:schemeClr>
            </a:solidFill>
            <a:headEnd type="none" w="med" len="sm"/>
            <a:tailEnd type="triangle" w="med" len="sm"/>
          </a:ln>
        </p:spPr>
        <p:style>
          <a:lnRef idx="1">
            <a:schemeClr val="accent1"/>
          </a:lnRef>
          <a:fillRef idx="0">
            <a:schemeClr val="accent1"/>
          </a:fillRef>
          <a:effectRef idx="0">
            <a:schemeClr val="accent1"/>
          </a:effectRef>
          <a:fontRef idx="minor">
            <a:schemeClr val="tx1"/>
          </a:fontRef>
        </p:style>
      </p:cxnSp>
      <p:sp>
        <p:nvSpPr>
          <p:cNvPr id="50" name="Oval 49"/>
          <p:cNvSpPr/>
          <p:nvPr/>
        </p:nvSpPr>
        <p:spPr bwMode="auto">
          <a:xfrm>
            <a:off x="5567800" y="3041247"/>
            <a:ext cx="346918" cy="346918"/>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54" name="Oval 53"/>
          <p:cNvSpPr/>
          <p:nvPr/>
        </p:nvSpPr>
        <p:spPr bwMode="auto">
          <a:xfrm>
            <a:off x="6008587" y="3041247"/>
            <a:ext cx="346918" cy="346918"/>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cxnSp>
        <p:nvCxnSpPr>
          <p:cNvPr id="14359" name="Straight Arrow Connector 14358"/>
          <p:cNvCxnSpPr>
            <a:stCxn id="73" idx="4"/>
            <a:endCxn id="54" idx="0"/>
          </p:cNvCxnSpPr>
          <p:nvPr/>
        </p:nvCxnSpPr>
        <p:spPr>
          <a:xfrm flipH="1">
            <a:off x="6182046" y="1837265"/>
            <a:ext cx="327" cy="1203982"/>
          </a:xfrm>
          <a:prstGeom prst="straightConnector1">
            <a:avLst/>
          </a:prstGeom>
          <a:ln w="114300" cap="flat">
            <a:solidFill>
              <a:schemeClr val="tx2">
                <a:lumMod val="40000"/>
                <a:lumOff val="60000"/>
              </a:schemeClr>
            </a:solidFill>
            <a:headEnd type="none" w="med" len="sm"/>
            <a:tailEnd type="triangle" w="med" len="sm"/>
          </a:ln>
        </p:spPr>
        <p:style>
          <a:lnRef idx="1">
            <a:schemeClr val="accent1"/>
          </a:lnRef>
          <a:fillRef idx="0">
            <a:schemeClr val="accent1"/>
          </a:fillRef>
          <a:effectRef idx="0">
            <a:schemeClr val="accent1"/>
          </a:effectRef>
          <a:fontRef idx="minor">
            <a:schemeClr val="tx1"/>
          </a:fontRef>
        </p:style>
      </p:cxnSp>
      <p:sp>
        <p:nvSpPr>
          <p:cNvPr id="65" name="Oval 64"/>
          <p:cNvSpPr/>
          <p:nvPr/>
        </p:nvSpPr>
        <p:spPr bwMode="auto">
          <a:xfrm>
            <a:off x="7719494" y="1490347"/>
            <a:ext cx="346918" cy="346918"/>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66" name="Oval 65"/>
          <p:cNvSpPr/>
          <p:nvPr/>
        </p:nvSpPr>
        <p:spPr bwMode="auto">
          <a:xfrm>
            <a:off x="3942227" y="1490347"/>
            <a:ext cx="346918" cy="346918"/>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73" name="Oval 72"/>
          <p:cNvSpPr/>
          <p:nvPr/>
        </p:nvSpPr>
        <p:spPr bwMode="auto">
          <a:xfrm>
            <a:off x="6008914" y="1490347"/>
            <a:ext cx="346918" cy="346918"/>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1" name="Down Arrow 10"/>
          <p:cNvSpPr/>
          <p:nvPr/>
        </p:nvSpPr>
        <p:spPr bwMode="auto">
          <a:xfrm>
            <a:off x="5096089" y="3861057"/>
            <a:ext cx="286871" cy="922867"/>
          </a:xfrm>
          <a:prstGeom prst="downArrow">
            <a:avLst>
              <a:gd name="adj1" fmla="val 42122"/>
              <a:gd name="adj2" fmla="val 62085"/>
            </a:avLst>
          </a:prstGeom>
          <a:solidFill>
            <a:schemeClr val="tx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78" name="Down Arrow 77"/>
          <p:cNvSpPr/>
          <p:nvPr/>
        </p:nvSpPr>
        <p:spPr bwMode="auto">
          <a:xfrm>
            <a:off x="6800215" y="3861057"/>
            <a:ext cx="286871" cy="922867"/>
          </a:xfrm>
          <a:prstGeom prst="downArrow">
            <a:avLst>
              <a:gd name="adj1" fmla="val 42122"/>
              <a:gd name="adj2" fmla="val 62085"/>
            </a:avLst>
          </a:prstGeom>
          <a:solidFill>
            <a:schemeClr val="tx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nvGrpSpPr>
          <p:cNvPr id="79" name="Group 78"/>
          <p:cNvGrpSpPr/>
          <p:nvPr/>
        </p:nvGrpSpPr>
        <p:grpSpPr>
          <a:xfrm>
            <a:off x="-676766" y="4834324"/>
            <a:ext cx="13536709" cy="2301370"/>
            <a:chOff x="-703661" y="4378191"/>
            <a:chExt cx="13536709" cy="2301370"/>
          </a:xfrm>
        </p:grpSpPr>
        <p:pic>
          <p:nvPicPr>
            <p:cNvPr id="80" name="Picture 7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3661" y="4378191"/>
              <a:ext cx="1607803" cy="694552"/>
            </a:xfrm>
            <a:prstGeom prst="roundRect">
              <a:avLst/>
            </a:prstGeom>
            <a:ln>
              <a:solidFill>
                <a:schemeClr val="bg2">
                  <a:lumMod val="75000"/>
                </a:schemeClr>
              </a:solidFill>
            </a:ln>
          </p:spPr>
        </p:pic>
        <p:pic>
          <p:nvPicPr>
            <p:cNvPr id="81" name="Picture 8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0468" y="4378191"/>
              <a:ext cx="1607803" cy="694552"/>
            </a:xfrm>
            <a:prstGeom prst="roundRect">
              <a:avLst/>
            </a:prstGeom>
            <a:ln>
              <a:solidFill>
                <a:schemeClr val="bg2">
                  <a:lumMod val="75000"/>
                </a:schemeClr>
              </a:solidFill>
            </a:ln>
          </p:spPr>
        </p:pic>
        <p:pic>
          <p:nvPicPr>
            <p:cNvPr id="82" name="Picture 8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04597" y="4378191"/>
              <a:ext cx="1607803" cy="694552"/>
            </a:xfrm>
            <a:prstGeom prst="roundRect">
              <a:avLst/>
            </a:prstGeom>
            <a:ln>
              <a:solidFill>
                <a:schemeClr val="bg2">
                  <a:lumMod val="75000"/>
                </a:schemeClr>
              </a:solidFill>
            </a:ln>
          </p:spPr>
        </p:pic>
        <p:pic>
          <p:nvPicPr>
            <p:cNvPr id="83" name="Picture 8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16984" y="4378191"/>
              <a:ext cx="1607803" cy="694552"/>
            </a:xfrm>
            <a:prstGeom prst="roundRect">
              <a:avLst/>
            </a:prstGeom>
            <a:ln>
              <a:solidFill>
                <a:schemeClr val="bg2">
                  <a:lumMod val="75000"/>
                </a:schemeClr>
              </a:solidFill>
            </a:ln>
          </p:spPr>
        </p:pic>
        <p:pic>
          <p:nvPicPr>
            <p:cNvPr id="84" name="Picture 8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521113" y="4378191"/>
              <a:ext cx="1607803" cy="694552"/>
            </a:xfrm>
            <a:prstGeom prst="roundRect">
              <a:avLst/>
            </a:prstGeom>
            <a:ln>
              <a:solidFill>
                <a:schemeClr val="bg2">
                  <a:lumMod val="75000"/>
                </a:schemeClr>
              </a:solidFill>
            </a:ln>
          </p:spPr>
        </p:pic>
        <p:pic>
          <p:nvPicPr>
            <p:cNvPr id="85" name="Picture 8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25245" y="4378191"/>
              <a:ext cx="1607803" cy="694552"/>
            </a:xfrm>
            <a:prstGeom prst="roundRect">
              <a:avLst/>
            </a:prstGeom>
            <a:ln>
              <a:solidFill>
                <a:schemeClr val="bg2">
                  <a:lumMod val="75000"/>
                </a:schemeClr>
              </a:solidFill>
            </a:ln>
          </p:spPr>
        </p:pic>
        <p:pic>
          <p:nvPicPr>
            <p:cNvPr id="86" name="Picture 8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3661" y="5181600"/>
              <a:ext cx="1607803" cy="694552"/>
            </a:xfrm>
            <a:prstGeom prst="roundRect">
              <a:avLst/>
            </a:prstGeom>
            <a:ln>
              <a:solidFill>
                <a:schemeClr val="bg2">
                  <a:lumMod val="75000"/>
                </a:schemeClr>
              </a:solidFill>
            </a:ln>
          </p:spPr>
        </p:pic>
        <p:pic>
          <p:nvPicPr>
            <p:cNvPr id="87" name="Picture 8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0468" y="5181600"/>
              <a:ext cx="1607803" cy="694552"/>
            </a:xfrm>
            <a:prstGeom prst="roundRect">
              <a:avLst/>
            </a:prstGeom>
            <a:ln>
              <a:solidFill>
                <a:schemeClr val="bg2">
                  <a:lumMod val="75000"/>
                </a:schemeClr>
              </a:solidFill>
            </a:ln>
          </p:spPr>
        </p:pic>
        <p:pic>
          <p:nvPicPr>
            <p:cNvPr id="88" name="Picture 8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04597" y="5181600"/>
              <a:ext cx="1607803" cy="694552"/>
            </a:xfrm>
            <a:prstGeom prst="roundRect">
              <a:avLst/>
            </a:prstGeom>
            <a:ln>
              <a:solidFill>
                <a:schemeClr val="bg2">
                  <a:lumMod val="75000"/>
                </a:schemeClr>
              </a:solidFill>
            </a:ln>
          </p:spPr>
        </p:pic>
        <p:pic>
          <p:nvPicPr>
            <p:cNvPr id="91" name="Picture 9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16984" y="5181600"/>
              <a:ext cx="1607803" cy="694552"/>
            </a:xfrm>
            <a:prstGeom prst="roundRect">
              <a:avLst/>
            </a:prstGeom>
            <a:ln>
              <a:solidFill>
                <a:schemeClr val="bg2">
                  <a:lumMod val="75000"/>
                </a:schemeClr>
              </a:solidFill>
            </a:ln>
          </p:spPr>
        </p:pic>
        <p:pic>
          <p:nvPicPr>
            <p:cNvPr id="92" name="Picture 9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521113" y="5181600"/>
              <a:ext cx="1607803" cy="694552"/>
            </a:xfrm>
            <a:prstGeom prst="roundRect">
              <a:avLst/>
            </a:prstGeom>
            <a:ln>
              <a:solidFill>
                <a:schemeClr val="bg2">
                  <a:lumMod val="75000"/>
                </a:schemeClr>
              </a:solidFill>
            </a:ln>
          </p:spPr>
        </p:pic>
        <p:pic>
          <p:nvPicPr>
            <p:cNvPr id="93" name="Picture 9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25245" y="5181600"/>
              <a:ext cx="1607803" cy="694552"/>
            </a:xfrm>
            <a:prstGeom prst="roundRect">
              <a:avLst/>
            </a:prstGeom>
            <a:ln>
              <a:solidFill>
                <a:schemeClr val="bg2">
                  <a:lumMod val="75000"/>
                </a:schemeClr>
              </a:solidFill>
            </a:ln>
          </p:spPr>
        </p:pic>
        <p:pic>
          <p:nvPicPr>
            <p:cNvPr id="94" name="Picture 9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3661" y="5985009"/>
              <a:ext cx="1607803" cy="694552"/>
            </a:xfrm>
            <a:prstGeom prst="roundRect">
              <a:avLst/>
            </a:prstGeom>
            <a:ln>
              <a:solidFill>
                <a:schemeClr val="bg2">
                  <a:lumMod val="75000"/>
                </a:schemeClr>
              </a:solidFill>
            </a:ln>
          </p:spPr>
        </p:pic>
        <p:pic>
          <p:nvPicPr>
            <p:cNvPr id="95" name="Picture 9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0468" y="5985009"/>
              <a:ext cx="1607803" cy="694552"/>
            </a:xfrm>
            <a:prstGeom prst="roundRect">
              <a:avLst/>
            </a:prstGeom>
            <a:ln>
              <a:solidFill>
                <a:schemeClr val="bg2">
                  <a:lumMod val="75000"/>
                </a:schemeClr>
              </a:solidFill>
            </a:ln>
          </p:spPr>
        </p:pic>
        <p:pic>
          <p:nvPicPr>
            <p:cNvPr id="96" name="Picture 9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04597" y="5985009"/>
              <a:ext cx="1607803" cy="694552"/>
            </a:xfrm>
            <a:prstGeom prst="roundRect">
              <a:avLst/>
            </a:prstGeom>
            <a:ln>
              <a:solidFill>
                <a:schemeClr val="bg2">
                  <a:lumMod val="75000"/>
                </a:schemeClr>
              </a:solidFill>
            </a:ln>
          </p:spPr>
        </p:pic>
        <p:pic>
          <p:nvPicPr>
            <p:cNvPr id="97" name="Picture 9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08726" y="5985009"/>
              <a:ext cx="1607803" cy="694552"/>
            </a:xfrm>
            <a:prstGeom prst="roundRect">
              <a:avLst/>
            </a:prstGeom>
            <a:ln>
              <a:solidFill>
                <a:schemeClr val="bg2">
                  <a:lumMod val="75000"/>
                </a:schemeClr>
              </a:solidFill>
            </a:ln>
          </p:spPr>
        </p:pic>
        <p:pic>
          <p:nvPicPr>
            <p:cNvPr id="98" name="Picture 9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112855" y="5985009"/>
              <a:ext cx="1607803" cy="694552"/>
            </a:xfrm>
            <a:prstGeom prst="roundRect">
              <a:avLst/>
            </a:prstGeom>
            <a:ln>
              <a:solidFill>
                <a:schemeClr val="bg2">
                  <a:lumMod val="75000"/>
                </a:schemeClr>
              </a:solidFill>
            </a:ln>
          </p:spPr>
        </p:pic>
        <p:pic>
          <p:nvPicPr>
            <p:cNvPr id="99" name="Picture 9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16984" y="5985009"/>
              <a:ext cx="1607803" cy="694552"/>
            </a:xfrm>
            <a:prstGeom prst="roundRect">
              <a:avLst/>
            </a:prstGeom>
            <a:ln>
              <a:solidFill>
                <a:schemeClr val="bg2">
                  <a:lumMod val="75000"/>
                </a:schemeClr>
              </a:solidFill>
            </a:ln>
          </p:spPr>
        </p:pic>
        <p:pic>
          <p:nvPicPr>
            <p:cNvPr id="100" name="Picture 9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521113" y="5985009"/>
              <a:ext cx="1607803" cy="694552"/>
            </a:xfrm>
            <a:prstGeom prst="roundRect">
              <a:avLst/>
            </a:prstGeom>
            <a:ln>
              <a:solidFill>
                <a:schemeClr val="bg2">
                  <a:lumMod val="75000"/>
                </a:schemeClr>
              </a:solidFill>
            </a:ln>
          </p:spPr>
        </p:pic>
        <p:pic>
          <p:nvPicPr>
            <p:cNvPr id="101" name="Picture 10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25245" y="5985009"/>
              <a:ext cx="1607803" cy="694552"/>
            </a:xfrm>
            <a:prstGeom prst="roundRect">
              <a:avLst/>
            </a:prstGeom>
            <a:ln>
              <a:solidFill>
                <a:schemeClr val="bg2">
                  <a:lumMod val="75000"/>
                </a:schemeClr>
              </a:solidFill>
            </a:ln>
          </p:spPr>
        </p:pic>
      </p:grpSp>
      <p:pic>
        <p:nvPicPr>
          <p:cNvPr id="103" name="Picture 10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35624" y="4834352"/>
            <a:ext cx="1607803" cy="694552"/>
          </a:xfrm>
          <a:prstGeom prst="roundRect">
            <a:avLst/>
          </a:prstGeom>
          <a:ln>
            <a:solidFill>
              <a:schemeClr val="bg2">
                <a:lumMod val="75000"/>
              </a:schemeClr>
            </a:solidFill>
          </a:ln>
        </p:spPr>
      </p:pic>
      <p:pic>
        <p:nvPicPr>
          <p:cNvPr id="104" name="Picture 10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39361" y="4834352"/>
            <a:ext cx="1607803" cy="694552"/>
          </a:xfrm>
          <a:prstGeom prst="roundRect">
            <a:avLst/>
          </a:prstGeom>
          <a:ln>
            <a:solidFill>
              <a:schemeClr val="bg2">
                <a:lumMod val="75000"/>
              </a:schemeClr>
            </a:solidFill>
          </a:ln>
        </p:spPr>
      </p:pic>
      <p:sp>
        <p:nvSpPr>
          <p:cNvPr id="113" name="TextBox 112"/>
          <p:cNvSpPr txBox="1"/>
          <p:nvPr/>
        </p:nvSpPr>
        <p:spPr>
          <a:xfrm>
            <a:off x="339026" y="4417605"/>
            <a:ext cx="3635453" cy="221599"/>
          </a:xfrm>
          <a:prstGeom prst="rect">
            <a:avLst/>
          </a:prstGeom>
          <a:noFill/>
        </p:spPr>
        <p:txBody>
          <a:bodyPr wrap="square" lIns="0" tIns="0" rIns="0" bIns="0" rtlCol="0">
            <a:spAutoFit/>
          </a:bodyPr>
          <a:lstStyle>
            <a:defPPr>
              <a:defRPr lang="en-US"/>
            </a:defPPr>
            <a:lvl1pPr defTabSz="1218987">
              <a:lnSpc>
                <a:spcPct val="80000"/>
              </a:lnSpc>
              <a:buSzPct val="80000"/>
              <a:defRPr>
                <a:solidFill>
                  <a:schemeClr val="tx1">
                    <a:alpha val="99000"/>
                  </a:schemeClr>
                </a:solidFill>
              </a:defRPr>
            </a:lvl1pPr>
          </a:lstStyle>
          <a:p>
            <a:r>
              <a:rPr lang="en-US" dirty="0"/>
              <a:t>Windows Azure Datacenter</a:t>
            </a:r>
          </a:p>
        </p:txBody>
      </p:sp>
      <p:grpSp>
        <p:nvGrpSpPr>
          <p:cNvPr id="3" name="Group 2"/>
          <p:cNvGrpSpPr/>
          <p:nvPr/>
        </p:nvGrpSpPr>
        <p:grpSpPr>
          <a:xfrm>
            <a:off x="7844717" y="4836448"/>
            <a:ext cx="1607803" cy="694552"/>
            <a:chOff x="9644337" y="5637733"/>
            <a:chExt cx="1607803" cy="694552"/>
          </a:xfrm>
        </p:grpSpPr>
        <p:pic>
          <p:nvPicPr>
            <p:cNvPr id="53" name="Picture 5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644337" y="5637733"/>
              <a:ext cx="1607803" cy="694552"/>
            </a:xfrm>
            <a:prstGeom prst="rect">
              <a:avLst/>
            </a:prstGeom>
          </p:spPr>
        </p:pic>
        <p:pic>
          <p:nvPicPr>
            <p:cNvPr id="52" name="Picture 51"/>
            <p:cNvPicPr>
              <a:picLocks noChangeAspect="1"/>
            </p:cNvPicPr>
            <p:nvPr/>
          </p:nvPicPr>
          <p:blipFill>
            <a:blip r:embed="rId6" cstate="print">
              <a:duotone>
                <a:prstClr val="black"/>
                <a:schemeClr val="bg1">
                  <a:tint val="45000"/>
                  <a:satMod val="400000"/>
                </a:schemeClr>
              </a:duotone>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0201230" y="5736690"/>
              <a:ext cx="494017" cy="494017"/>
            </a:xfrm>
            <a:prstGeom prst="rect">
              <a:avLst/>
            </a:prstGeom>
          </p:spPr>
        </p:pic>
      </p:grpSp>
      <p:cxnSp>
        <p:nvCxnSpPr>
          <p:cNvPr id="57" name="Elbow Connector 56"/>
          <p:cNvCxnSpPr>
            <a:stCxn id="59" idx="4"/>
            <a:endCxn id="58" idx="0"/>
          </p:cNvCxnSpPr>
          <p:nvPr/>
        </p:nvCxnSpPr>
        <p:spPr>
          <a:xfrm rot="16200000" flipH="1">
            <a:off x="7329058" y="3475649"/>
            <a:ext cx="933314" cy="1704129"/>
          </a:xfrm>
          <a:prstGeom prst="bentConnector3">
            <a:avLst>
              <a:gd name="adj1" fmla="val 50000"/>
            </a:avLst>
          </a:prstGeom>
          <a:ln w="114300" cap="flat">
            <a:solidFill>
              <a:schemeClr val="tx2">
                <a:lumMod val="40000"/>
                <a:lumOff val="60000"/>
              </a:schemeClr>
            </a:solidFill>
            <a:headEnd type="none" w="med" len="sm"/>
            <a:tailEnd type="triangle" w="med" len="sm"/>
          </a:ln>
        </p:spPr>
        <p:style>
          <a:lnRef idx="1">
            <a:schemeClr val="accent1"/>
          </a:lnRef>
          <a:fillRef idx="0">
            <a:schemeClr val="accent1"/>
          </a:fillRef>
          <a:effectRef idx="0">
            <a:schemeClr val="accent1"/>
          </a:effectRef>
          <a:fontRef idx="minor">
            <a:schemeClr val="tx1"/>
          </a:fontRef>
        </p:style>
      </p:cxnSp>
      <p:sp>
        <p:nvSpPr>
          <p:cNvPr id="58" name="Oval 57"/>
          <p:cNvSpPr/>
          <p:nvPr/>
        </p:nvSpPr>
        <p:spPr bwMode="auto">
          <a:xfrm>
            <a:off x="8474321" y="4794371"/>
            <a:ext cx="346918" cy="346918"/>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59" name="Oval 58"/>
          <p:cNvSpPr/>
          <p:nvPr/>
        </p:nvSpPr>
        <p:spPr bwMode="auto">
          <a:xfrm>
            <a:off x="6770192" y="3514139"/>
            <a:ext cx="346918" cy="346918"/>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63" name="Picture 6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844717" y="4836448"/>
            <a:ext cx="1607803" cy="694552"/>
          </a:xfrm>
          <a:prstGeom prst="roundRect">
            <a:avLst/>
          </a:prstGeom>
          <a:ln>
            <a:solidFill>
              <a:schemeClr val="bg2">
                <a:lumMod val="75000"/>
              </a:schemeClr>
            </a:solidFill>
          </a:ln>
        </p:spPr>
      </p:pic>
      <p:pic>
        <p:nvPicPr>
          <p:cNvPr id="74" name="Picture 7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846650" y="4836448"/>
            <a:ext cx="1607803" cy="694552"/>
          </a:xfrm>
          <a:prstGeom prst="roundRect">
            <a:avLst/>
          </a:prstGeom>
          <a:ln>
            <a:solidFill>
              <a:schemeClr val="bg2">
                <a:lumMod val="75000"/>
              </a:schemeClr>
            </a:solidFill>
          </a:ln>
        </p:spPr>
      </p:pic>
      <p:grpSp>
        <p:nvGrpSpPr>
          <p:cNvPr id="68" name="Group 67"/>
          <p:cNvGrpSpPr/>
          <p:nvPr/>
        </p:nvGrpSpPr>
        <p:grpSpPr>
          <a:xfrm>
            <a:off x="7873904" y="4866364"/>
            <a:ext cx="1562783" cy="644852"/>
            <a:chOff x="2097374" y="3719871"/>
            <a:chExt cx="1562783" cy="644852"/>
          </a:xfrm>
        </p:grpSpPr>
        <p:sp>
          <p:nvSpPr>
            <p:cNvPr id="69" name="Rounded Rectangle 68"/>
            <p:cNvSpPr/>
            <p:nvPr/>
          </p:nvSpPr>
          <p:spPr bwMode="auto">
            <a:xfrm>
              <a:off x="2097374" y="3719871"/>
              <a:ext cx="1562783" cy="644852"/>
            </a:xfrm>
            <a:prstGeom prst="roundRect">
              <a:avLst>
                <a:gd name="adj" fmla="val 11704"/>
              </a:avLst>
            </a:prstGeom>
            <a:solidFill>
              <a:schemeClr val="accent2"/>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70" name="Picture 69"/>
            <p:cNvPicPr>
              <a:picLocks noChangeAspect="1"/>
            </p:cNvPicPr>
            <p:nvPr/>
          </p:nvPicPr>
          <p:blipFill>
            <a:blip r:embed="rId9" cstate="print">
              <a:duotone>
                <a:prstClr val="black"/>
                <a:schemeClr val="bg1">
                  <a:tint val="45000"/>
                  <a:satMod val="400000"/>
                </a:schemeClr>
              </a:duotone>
              <a:extLst>
                <a:ext uri="{BEBA8EAE-BF5A-486C-A8C5-ECC9F3942E4B}">
                  <a14:imgProps xmlns:a14="http://schemas.microsoft.com/office/drawing/2010/main">
                    <a14:imgLayer r:embed="rId10">
                      <a14:imgEffect>
                        <a14:colorTemperature colorTemp="1500"/>
                      </a14:imgEffect>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615591" y="3772205"/>
              <a:ext cx="526347" cy="526347"/>
            </a:xfrm>
            <a:prstGeom prst="rect">
              <a:avLst/>
            </a:prstGeom>
          </p:spPr>
        </p:pic>
      </p:grpSp>
      <p:pic>
        <p:nvPicPr>
          <p:cNvPr id="75" name="Picture 74"/>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343344" y="285966"/>
            <a:ext cx="1688040" cy="1486715"/>
          </a:xfrm>
          <a:prstGeom prst="rect">
            <a:avLst/>
          </a:prstGeom>
        </p:spPr>
      </p:pic>
      <p:pic>
        <p:nvPicPr>
          <p:cNvPr id="76" name="Picture 75"/>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324138" y="817213"/>
            <a:ext cx="1587892" cy="976385"/>
          </a:xfrm>
          <a:prstGeom prst="rect">
            <a:avLst/>
          </a:prstGeom>
        </p:spPr>
      </p:pic>
      <p:pic>
        <p:nvPicPr>
          <p:cNvPr id="77" name="Picture 76"/>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7615570" y="699386"/>
            <a:ext cx="566904" cy="1069389"/>
          </a:xfrm>
          <a:prstGeom prst="rect">
            <a:avLst/>
          </a:prstGeom>
        </p:spPr>
      </p:pic>
      <p:grpSp>
        <p:nvGrpSpPr>
          <p:cNvPr id="5" name="Group 4"/>
          <p:cNvGrpSpPr/>
          <p:nvPr/>
        </p:nvGrpSpPr>
        <p:grpSpPr>
          <a:xfrm>
            <a:off x="6163815" y="4859439"/>
            <a:ext cx="1562783" cy="644852"/>
            <a:chOff x="8026304" y="5016248"/>
            <a:chExt cx="1562783" cy="644852"/>
          </a:xfrm>
        </p:grpSpPr>
        <p:sp>
          <p:nvSpPr>
            <p:cNvPr id="102" name="Rounded Rectangle 101"/>
            <p:cNvSpPr/>
            <p:nvPr/>
          </p:nvSpPr>
          <p:spPr bwMode="auto">
            <a:xfrm>
              <a:off x="8026304" y="5016248"/>
              <a:ext cx="1562783" cy="644852"/>
            </a:xfrm>
            <a:prstGeom prst="roundRect">
              <a:avLst>
                <a:gd name="adj" fmla="val 11704"/>
              </a:avLst>
            </a:prstGeom>
            <a:solidFill>
              <a:schemeClr val="accent3"/>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105" name="Picture 104"/>
            <p:cNvPicPr>
              <a:picLocks noChangeAspect="1"/>
            </p:cNvPicPr>
            <p:nvPr/>
          </p:nvPicPr>
          <p:blipFill>
            <a:blip r:embed="rId14" cstate="print">
              <a:extLst>
                <a:ext uri="{BEBA8EAE-BF5A-486C-A8C5-ECC9F3942E4B}">
                  <a14:imgProps xmlns:a14="http://schemas.microsoft.com/office/drawing/2010/main">
                    <a14:imgLayer r:embed="rId1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8544939" y="5075918"/>
              <a:ext cx="525513" cy="525513"/>
            </a:xfrm>
            <a:prstGeom prst="rect">
              <a:avLst/>
            </a:prstGeom>
          </p:spPr>
        </p:pic>
      </p:grpSp>
      <p:grpSp>
        <p:nvGrpSpPr>
          <p:cNvPr id="106" name="Group 105"/>
          <p:cNvGrpSpPr/>
          <p:nvPr/>
        </p:nvGrpSpPr>
        <p:grpSpPr>
          <a:xfrm>
            <a:off x="4435624" y="5638800"/>
            <a:ext cx="3311540" cy="694552"/>
            <a:chOff x="4408729" y="4834352"/>
            <a:chExt cx="3311540" cy="694552"/>
          </a:xfrm>
        </p:grpSpPr>
        <p:pic>
          <p:nvPicPr>
            <p:cNvPr id="107" name="Picture 10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08729" y="4834352"/>
              <a:ext cx="1607803" cy="694552"/>
            </a:xfrm>
            <a:prstGeom prst="roundRect">
              <a:avLst/>
            </a:prstGeom>
            <a:ln>
              <a:solidFill>
                <a:schemeClr val="bg2">
                  <a:lumMod val="75000"/>
                </a:schemeClr>
              </a:solidFill>
            </a:ln>
          </p:spPr>
        </p:pic>
        <p:pic>
          <p:nvPicPr>
            <p:cNvPr id="108" name="Picture 10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12466" y="4834352"/>
              <a:ext cx="1607803" cy="694552"/>
            </a:xfrm>
            <a:prstGeom prst="roundRect">
              <a:avLst/>
            </a:prstGeom>
            <a:ln>
              <a:solidFill>
                <a:schemeClr val="bg2">
                  <a:lumMod val="75000"/>
                </a:schemeClr>
              </a:solidFill>
            </a:ln>
          </p:spPr>
        </p:pic>
      </p:grpSp>
    </p:spTree>
    <p:extLst>
      <p:ext uri="{BB962C8B-B14F-4D97-AF65-F5344CB8AC3E}">
        <p14:creationId xmlns:p14="http://schemas.microsoft.com/office/powerpoint/2010/main" val="22433618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xit" presetSubtype="0" fill="hold" grpId="0" nodeType="afterEffect">
                                  <p:stCondLst>
                                    <p:cond delay="250"/>
                                  </p:stCondLst>
                                  <p:childTnLst>
                                    <p:animEffect transition="out" filter="fade">
                                      <p:cBhvr>
                                        <p:cTn id="10" dur="500"/>
                                        <p:tgtEl>
                                          <p:spTgt spid="78"/>
                                        </p:tgtEl>
                                      </p:cBhvr>
                                    </p:animEffect>
                                    <p:set>
                                      <p:cBhvr>
                                        <p:cTn id="11" dur="1" fill="hold">
                                          <p:stCondLst>
                                            <p:cond delay="499"/>
                                          </p:stCondLst>
                                        </p:cTn>
                                        <p:tgtEl>
                                          <p:spTgt spid="78"/>
                                        </p:tgtEl>
                                        <p:attrNameLst>
                                          <p:attrName>style.visibility</p:attrName>
                                        </p:attrNameLst>
                                      </p:cBhvr>
                                      <p:to>
                                        <p:strVal val="hidden"/>
                                      </p:to>
                                    </p:set>
                                  </p:childTnLst>
                                </p:cTn>
                              </p:par>
                            </p:childTnLst>
                          </p:cTn>
                        </p:par>
                        <p:par>
                          <p:cTn id="12" fill="hold">
                            <p:stCondLst>
                              <p:cond delay="1250"/>
                            </p:stCondLst>
                            <p:childTnLst>
                              <p:par>
                                <p:cTn id="13" presetID="10" presetClass="entr" presetSubtype="0" fill="hold" nodeType="afterEffect">
                                  <p:stCondLst>
                                    <p:cond delay="50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par>
                          <p:cTn id="16" fill="hold">
                            <p:stCondLst>
                              <p:cond delay="2250"/>
                            </p:stCondLst>
                            <p:childTnLst>
                              <p:par>
                                <p:cTn id="17" presetID="10" presetClass="entr" presetSubtype="0" fill="hold" nodeType="afterEffect">
                                  <p:stCondLst>
                                    <p:cond delay="250"/>
                                  </p:stCondLst>
                                  <p:childTnLst>
                                    <p:set>
                                      <p:cBhvr>
                                        <p:cTn id="18" dur="1" fill="hold">
                                          <p:stCondLst>
                                            <p:cond delay="0"/>
                                          </p:stCondLst>
                                        </p:cTn>
                                        <p:tgtEl>
                                          <p:spTgt spid="63"/>
                                        </p:tgtEl>
                                        <p:attrNameLst>
                                          <p:attrName>style.visibility</p:attrName>
                                        </p:attrNameLst>
                                      </p:cBhvr>
                                      <p:to>
                                        <p:strVal val="visible"/>
                                      </p:to>
                                    </p:set>
                                    <p:animEffect transition="in" filter="fade">
                                      <p:cBhvr>
                                        <p:cTn id="19" dur="500"/>
                                        <p:tgtEl>
                                          <p:spTgt spid="63"/>
                                        </p:tgtEl>
                                      </p:cBhvr>
                                    </p:animEffect>
                                  </p:childTnLst>
                                </p:cTn>
                              </p:par>
                            </p:childTnLst>
                          </p:cTn>
                        </p:par>
                        <p:par>
                          <p:cTn id="20" fill="hold">
                            <p:stCondLst>
                              <p:cond delay="3000"/>
                            </p:stCondLst>
                            <p:childTnLst>
                              <p:par>
                                <p:cTn id="21" presetID="42" presetClass="entr" presetSubtype="0" fill="hold" nodeType="afterEffect">
                                  <p:stCondLst>
                                    <p:cond delay="250"/>
                                  </p:stCondLst>
                                  <p:childTnLst>
                                    <p:set>
                                      <p:cBhvr>
                                        <p:cTn id="22" dur="1" fill="hold">
                                          <p:stCondLst>
                                            <p:cond delay="0"/>
                                          </p:stCondLst>
                                        </p:cTn>
                                        <p:tgtEl>
                                          <p:spTgt spid="68"/>
                                        </p:tgtEl>
                                        <p:attrNameLst>
                                          <p:attrName>style.visibility</p:attrName>
                                        </p:attrNameLst>
                                      </p:cBhvr>
                                      <p:to>
                                        <p:strVal val="visible"/>
                                      </p:to>
                                    </p:set>
                                    <p:animEffect transition="in" filter="fade">
                                      <p:cBhvr>
                                        <p:cTn id="23" dur="1000"/>
                                        <p:tgtEl>
                                          <p:spTgt spid="68"/>
                                        </p:tgtEl>
                                      </p:cBhvr>
                                    </p:animEffect>
                                    <p:anim calcmode="lin" valueType="num">
                                      <p:cBhvr>
                                        <p:cTn id="24" dur="1000" fill="hold"/>
                                        <p:tgtEl>
                                          <p:spTgt spid="68"/>
                                        </p:tgtEl>
                                        <p:attrNameLst>
                                          <p:attrName>ppt_x</p:attrName>
                                        </p:attrNameLst>
                                      </p:cBhvr>
                                      <p:tavLst>
                                        <p:tav tm="0">
                                          <p:val>
                                            <p:strVal val="#ppt_x"/>
                                          </p:val>
                                        </p:tav>
                                        <p:tav tm="100000">
                                          <p:val>
                                            <p:strVal val="#ppt_x"/>
                                          </p:val>
                                        </p:tav>
                                      </p:tavLst>
                                    </p:anim>
                                    <p:anim calcmode="lin" valueType="num">
                                      <p:cBhvr>
                                        <p:cTn id="25" dur="1000" fill="hold"/>
                                        <p:tgtEl>
                                          <p:spTgt spid="68"/>
                                        </p:tgtEl>
                                        <p:attrNameLst>
                                          <p:attrName>ppt_y</p:attrName>
                                        </p:attrNameLst>
                                      </p:cBhvr>
                                      <p:tavLst>
                                        <p:tav tm="0">
                                          <p:val>
                                            <p:strVal val="#ppt_y+.1"/>
                                          </p:val>
                                        </p:tav>
                                        <p:tav tm="100000">
                                          <p:val>
                                            <p:strVal val="#ppt_y"/>
                                          </p:val>
                                        </p:tav>
                                      </p:tavLst>
                                    </p:anim>
                                  </p:childTnLst>
                                </p:cTn>
                              </p:par>
                            </p:childTnLst>
                          </p:cTn>
                        </p:par>
                        <p:par>
                          <p:cTn id="26" fill="hold">
                            <p:stCondLst>
                              <p:cond delay="4250"/>
                            </p:stCondLst>
                            <p:childTnLst>
                              <p:par>
                                <p:cTn id="27" presetID="10" presetClass="exit" presetSubtype="0" fill="hold" nodeType="afterEffect">
                                  <p:stCondLst>
                                    <p:cond delay="750"/>
                                  </p:stCondLst>
                                  <p:childTnLst>
                                    <p:animEffect transition="out" filter="fade">
                                      <p:cBhvr>
                                        <p:cTn id="28" dur="500"/>
                                        <p:tgtEl>
                                          <p:spTgt spid="68"/>
                                        </p:tgtEl>
                                      </p:cBhvr>
                                    </p:animEffect>
                                    <p:set>
                                      <p:cBhvr>
                                        <p:cTn id="29" dur="1" fill="hold">
                                          <p:stCondLst>
                                            <p:cond delay="499"/>
                                          </p:stCondLst>
                                        </p:cTn>
                                        <p:tgtEl>
                                          <p:spTgt spid="68"/>
                                        </p:tgtEl>
                                        <p:attrNameLst>
                                          <p:attrName>style.visibility</p:attrName>
                                        </p:attrNameLst>
                                      </p:cBhvr>
                                      <p:to>
                                        <p:strVal val="hidden"/>
                                      </p:to>
                                    </p:set>
                                  </p:childTnLst>
                                </p:cTn>
                              </p:par>
                            </p:childTnLst>
                          </p:cTn>
                        </p:par>
                        <p:par>
                          <p:cTn id="30" fill="hold">
                            <p:stCondLst>
                              <p:cond delay="5500"/>
                            </p:stCondLst>
                            <p:childTnLst>
                              <p:par>
                                <p:cTn id="31" presetID="10" presetClass="entr" presetSubtype="0" fill="hold" nodeType="afterEffect">
                                  <p:stCondLst>
                                    <p:cond delay="0"/>
                                  </p:stCondLst>
                                  <p:childTnLst>
                                    <p:set>
                                      <p:cBhvr>
                                        <p:cTn id="32" dur="1" fill="hold">
                                          <p:stCondLst>
                                            <p:cond delay="0"/>
                                          </p:stCondLst>
                                        </p:cTn>
                                        <p:tgtEl>
                                          <p:spTgt spid="74"/>
                                        </p:tgtEl>
                                        <p:attrNameLst>
                                          <p:attrName>style.visibility</p:attrName>
                                        </p:attrNameLst>
                                      </p:cBhvr>
                                      <p:to>
                                        <p:strVal val="visible"/>
                                      </p:to>
                                    </p:set>
                                    <p:animEffect transition="in" filter="fade">
                                      <p:cBhvr>
                                        <p:cTn id="33" dur="500"/>
                                        <p:tgtEl>
                                          <p:spTgt spid="74"/>
                                        </p:tgtEl>
                                      </p:cBhvr>
                                    </p:animEffect>
                                  </p:childTnLst>
                                </p:cTn>
                              </p:par>
                            </p:childTnLst>
                          </p:cTn>
                        </p:par>
                        <p:par>
                          <p:cTn id="34" fill="hold">
                            <p:stCondLst>
                              <p:cond delay="6000"/>
                            </p:stCondLst>
                            <p:childTnLst>
                              <p:par>
                                <p:cTn id="35" presetID="22" presetClass="entr" presetSubtype="8" fill="hold" nodeType="afterEffect">
                                  <p:stCondLst>
                                    <p:cond delay="0"/>
                                  </p:stCondLst>
                                  <p:childTnLst>
                                    <p:set>
                                      <p:cBhvr>
                                        <p:cTn id="36" dur="1" fill="hold">
                                          <p:stCondLst>
                                            <p:cond delay="0"/>
                                          </p:stCondLst>
                                        </p:cTn>
                                        <p:tgtEl>
                                          <p:spTgt spid="57"/>
                                        </p:tgtEl>
                                        <p:attrNameLst>
                                          <p:attrName>style.visibility</p:attrName>
                                        </p:attrNameLst>
                                      </p:cBhvr>
                                      <p:to>
                                        <p:strVal val="visible"/>
                                      </p:to>
                                    </p:set>
                                    <p:animEffect transition="in" filter="wipe(left)">
                                      <p:cBhvr>
                                        <p:cTn id="37" dur="500"/>
                                        <p:tgtEl>
                                          <p:spTgt spid="57"/>
                                        </p:tgtEl>
                                      </p:cBhvr>
                                    </p:animEffect>
                                  </p:childTnLst>
                                </p:cTn>
                              </p:par>
                            </p:childTnLst>
                          </p:cTn>
                        </p:par>
                        <p:par>
                          <p:cTn id="38" fill="hold">
                            <p:stCondLst>
                              <p:cond delay="6500"/>
                            </p:stCondLst>
                            <p:childTnLst>
                              <p:par>
                                <p:cTn id="39" presetID="10" presetClass="exit" presetSubtype="0" fill="hold" nodeType="afterEffect">
                                  <p:stCondLst>
                                    <p:cond delay="0"/>
                                  </p:stCondLst>
                                  <p:childTnLst>
                                    <p:animEffect transition="out" filter="fade">
                                      <p:cBhvr>
                                        <p:cTn id="40" dur="500"/>
                                        <p:tgtEl>
                                          <p:spTgt spid="5"/>
                                        </p:tgtEl>
                                      </p:cBhvr>
                                    </p:animEffect>
                                    <p:set>
                                      <p:cBhvr>
                                        <p:cTn id="41" dur="1" fill="hold">
                                          <p:stCondLst>
                                            <p:cond delay="499"/>
                                          </p:stCondLst>
                                        </p:cTn>
                                        <p:tgtEl>
                                          <p:spTgt spid="5"/>
                                        </p:tgtEl>
                                        <p:attrNameLst>
                                          <p:attrName>style.visibility</p:attrName>
                                        </p:attrNameLst>
                                      </p:cBhvr>
                                      <p:to>
                                        <p:strVal val="hidden"/>
                                      </p:to>
                                    </p:set>
                                  </p:childTnLst>
                                </p:cTn>
                              </p:par>
                              <p:par>
                                <p:cTn id="42" presetID="10" presetClass="exit" presetSubtype="0" fill="hold" nodeType="withEffect">
                                  <p:stCondLst>
                                    <p:cond delay="0"/>
                                  </p:stCondLst>
                                  <p:childTnLst>
                                    <p:animEffect transition="out" filter="fade">
                                      <p:cBhvr>
                                        <p:cTn id="43" dur="500"/>
                                        <p:tgtEl>
                                          <p:spTgt spid="104"/>
                                        </p:tgtEl>
                                      </p:cBhvr>
                                    </p:animEffect>
                                    <p:set>
                                      <p:cBhvr>
                                        <p:cTn id="44" dur="1" fill="hold">
                                          <p:stCondLst>
                                            <p:cond delay="499"/>
                                          </p:stCondLst>
                                        </p:cTn>
                                        <p:tgtEl>
                                          <p:spTgt spid="10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0" y="2455230"/>
            <a:ext cx="9415015" cy="2104837"/>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smtClean="0">
              <a:solidFill>
                <a:srgbClr val="00AEEF">
                  <a:alpha val="99000"/>
                </a:srgbClr>
              </a:solidFill>
            </a:endParaRPr>
          </a:p>
        </p:txBody>
      </p:sp>
      <p:sp>
        <p:nvSpPr>
          <p:cNvPr id="2" name="Title 1"/>
          <p:cNvSpPr>
            <a:spLocks noGrp="1"/>
          </p:cNvSpPr>
          <p:nvPr>
            <p:ph type="title"/>
          </p:nvPr>
        </p:nvSpPr>
        <p:spPr>
          <a:xfrm>
            <a:off x="978694" y="2510453"/>
            <a:ext cx="10237787" cy="1994392"/>
          </a:xfrm>
        </p:spPr>
        <p:txBody>
          <a:bodyPr/>
          <a:lstStyle/>
          <a:p>
            <a:r>
              <a:rPr lang="en-US" dirty="0"/>
              <a:t>Cloud services: Management</a:t>
            </a:r>
          </a:p>
        </p:txBody>
      </p:sp>
      <p:grpSp>
        <p:nvGrpSpPr>
          <p:cNvPr id="4" name="Group 3"/>
          <p:cNvGrpSpPr/>
          <p:nvPr/>
        </p:nvGrpSpPr>
        <p:grpSpPr>
          <a:xfrm>
            <a:off x="9403182" y="1447801"/>
            <a:ext cx="17330318" cy="4119696"/>
            <a:chOff x="7466012" y="1821191"/>
            <a:chExt cx="17330318" cy="4119696"/>
          </a:xfrm>
        </p:grpSpPr>
        <p:sp>
          <p:nvSpPr>
            <p:cNvPr id="16" name="Rectangle 15"/>
            <p:cNvSpPr/>
            <p:nvPr/>
          </p:nvSpPr>
          <p:spPr bwMode="auto">
            <a:xfrm>
              <a:off x="9643642" y="1821191"/>
              <a:ext cx="15152688" cy="411969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4" name="Rectangle 13"/>
            <p:cNvSpPr/>
            <p:nvPr/>
          </p:nvSpPr>
          <p:spPr bwMode="auto">
            <a:xfrm>
              <a:off x="7466012" y="2828620"/>
              <a:ext cx="2253803" cy="210483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r>
                <a:rPr lang="en-US" sz="2200" dirty="0" smtClean="0">
                  <a:solidFill>
                    <a:srgbClr val="00AEEF">
                      <a:alpha val="99000"/>
                    </a:srgbClr>
                  </a:solidFill>
                </a:rPr>
                <a:t>Demo</a:t>
              </a:r>
            </a:p>
          </p:txBody>
        </p:sp>
        <p:sp>
          <p:nvSpPr>
            <p:cNvPr id="10" name="Rounded Rectangle 29"/>
            <p:cNvSpPr/>
            <p:nvPr/>
          </p:nvSpPr>
          <p:spPr bwMode="black">
            <a:xfrm>
              <a:off x="8295284" y="3274791"/>
              <a:ext cx="595259" cy="1212495"/>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800" dirty="0" err="1" smtClean="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171505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0-#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0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10" presetClass="entr" presetSubtype="0" fill="hold" grpId="0" nodeType="withEffect">
                                  <p:stCondLst>
                                    <p:cond delay="2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4663440" y="2487168"/>
            <a:ext cx="6369515" cy="747897"/>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tabLst>
                <a:tab pos="1089025" algn="l"/>
              </a:tabLst>
            </a:pPr>
            <a:r>
              <a:rPr dirty="0" smtClean="0">
                <a:solidFill>
                  <a:srgbClr val="5F5F5F">
                    <a:alpha val="99000"/>
                  </a:srgbClr>
                </a:solidFill>
              </a:rPr>
              <a:t>Mobile Services</a:t>
            </a:r>
            <a:endParaRPr dirty="0">
              <a:solidFill>
                <a:srgbClr val="5F5F5F">
                  <a:alpha val="99000"/>
                </a:srgbClr>
              </a:solidFill>
            </a:endParaRPr>
          </a:p>
        </p:txBody>
      </p:sp>
      <p:sp>
        <p:nvSpPr>
          <p:cNvPr id="9" name="Content Placeholder 2"/>
          <p:cNvSpPr txBox="1">
            <a:spLocks/>
          </p:cNvSpPr>
          <p:nvPr/>
        </p:nvSpPr>
        <p:spPr>
          <a:xfrm>
            <a:off x="4686444" y="3286125"/>
            <a:ext cx="7152629" cy="1255728"/>
          </a:xfrm>
          <a:prstGeom prst="rect">
            <a:avLst/>
          </a:prstGeom>
        </p:spPr>
        <p:txBody>
          <a:bodyPr vert="horz" wrap="square" lIns="0" tIns="0" rIns="0" bIns="0" rtlCol="0">
            <a:spAutoFit/>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tx1">
                    <a:alpha val="99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indent="0">
              <a:lnSpc>
                <a:spcPct val="100000"/>
              </a:lnSpc>
              <a:buNone/>
            </a:pPr>
            <a:r>
              <a:rPr lang="en-US" sz="2400" dirty="0">
                <a:solidFill>
                  <a:srgbClr val="5F5F5F">
                    <a:alpha val="99000"/>
                  </a:srgbClr>
                </a:solidFill>
                <a:latin typeface="Segoe UI"/>
              </a:rPr>
              <a:t>Easily build cloud back-ends</a:t>
            </a:r>
          </a:p>
          <a:p>
            <a:pPr marL="3175" indent="0">
              <a:lnSpc>
                <a:spcPct val="100000"/>
              </a:lnSpc>
              <a:buNone/>
            </a:pPr>
            <a:r>
              <a:rPr lang="en-US" sz="2400" dirty="0">
                <a:solidFill>
                  <a:srgbClr val="5F5F5F">
                    <a:alpha val="99000"/>
                  </a:srgbClr>
                </a:solidFill>
                <a:latin typeface="Segoe UI"/>
              </a:rPr>
              <a:t>Data, </a:t>
            </a:r>
            <a:r>
              <a:rPr lang="en-US" sz="2400" dirty="0" smtClean="0">
                <a:solidFill>
                  <a:srgbClr val="5F5F5F">
                    <a:alpha val="99000"/>
                  </a:srgbClr>
                </a:solidFill>
                <a:latin typeface="Segoe UI"/>
              </a:rPr>
              <a:t>identity, </a:t>
            </a:r>
            <a:r>
              <a:rPr lang="en-US" sz="2400" dirty="0">
                <a:solidFill>
                  <a:srgbClr val="5F5F5F">
                    <a:alpha val="99000"/>
                  </a:srgbClr>
                </a:solidFill>
                <a:latin typeface="Segoe UI"/>
              </a:rPr>
              <a:t>push </a:t>
            </a:r>
            <a:r>
              <a:rPr lang="en-US" sz="2400" dirty="0" smtClean="0">
                <a:solidFill>
                  <a:srgbClr val="5F5F5F">
                    <a:alpha val="99000"/>
                  </a:srgbClr>
                </a:solidFill>
                <a:latin typeface="Segoe UI"/>
              </a:rPr>
              <a:t>notifications, and scheduled scripts</a:t>
            </a:r>
            <a:endParaRPr lang="en-US" sz="2400" dirty="0">
              <a:solidFill>
                <a:srgbClr val="5F5F5F">
                  <a:alpha val="99000"/>
                </a:srgbClr>
              </a:solidFill>
              <a:latin typeface="Segoe UI"/>
            </a:endParaRPr>
          </a:p>
          <a:p>
            <a:pPr marL="3175" indent="0">
              <a:lnSpc>
                <a:spcPct val="100000"/>
              </a:lnSpc>
              <a:buNone/>
            </a:pPr>
            <a:r>
              <a:rPr lang="en-US" sz="2400" dirty="0">
                <a:solidFill>
                  <a:srgbClr val="5F5F5F">
                    <a:alpha val="99000"/>
                  </a:srgbClr>
                </a:solidFill>
                <a:latin typeface="Segoe UI"/>
              </a:rPr>
              <a:t>Windows </a:t>
            </a:r>
            <a:r>
              <a:rPr lang="en-US" sz="2400" dirty="0" smtClean="0">
                <a:solidFill>
                  <a:srgbClr val="5F5F5F">
                    <a:alpha val="99000"/>
                  </a:srgbClr>
                </a:solidFill>
                <a:latin typeface="Segoe UI"/>
              </a:rPr>
              <a:t>Store, </a:t>
            </a:r>
            <a:r>
              <a:rPr lang="en-US" sz="2400" dirty="0">
                <a:solidFill>
                  <a:srgbClr val="5F5F5F">
                    <a:alpha val="99000"/>
                  </a:srgbClr>
                </a:solidFill>
                <a:latin typeface="Segoe UI"/>
              </a:rPr>
              <a:t>Windows Phone, </a:t>
            </a:r>
            <a:r>
              <a:rPr lang="en-US" sz="2400" dirty="0" err="1" smtClean="0">
                <a:solidFill>
                  <a:srgbClr val="5F5F5F">
                    <a:alpha val="99000"/>
                  </a:srgbClr>
                </a:solidFill>
                <a:latin typeface="Segoe UI"/>
              </a:rPr>
              <a:t>iOS</a:t>
            </a:r>
            <a:r>
              <a:rPr lang="en-US" sz="2400" dirty="0" smtClean="0">
                <a:solidFill>
                  <a:srgbClr val="5F5F5F">
                    <a:alpha val="99000"/>
                  </a:srgbClr>
                </a:solidFill>
                <a:latin typeface="Segoe UI"/>
              </a:rPr>
              <a:t>, and Android</a:t>
            </a:r>
            <a:endParaRPr lang="en-US" sz="2400" dirty="0">
              <a:solidFill>
                <a:srgbClr val="5F5F5F">
                  <a:alpha val="99000"/>
                </a:srgbClr>
              </a:solidFill>
              <a:latin typeface="Segoe UI"/>
            </a:endParaRPr>
          </a:p>
        </p:txBody>
      </p:sp>
      <p:pic>
        <p:nvPicPr>
          <p:cNvPr id="5" name="Picture 4"/>
          <p:cNvPicPr>
            <a:picLocks noChangeAspect="1"/>
          </p:cNvPicPr>
          <p:nvPr/>
        </p:nvPicPr>
        <p:blipFill>
          <a:blip r:embed="rId3">
            <a:duotone>
              <a:prstClr val="black"/>
              <a:srgbClr val="5F5F5F">
                <a:tint val="45000"/>
                <a:satMod val="400000"/>
              </a:srgbClr>
            </a:duotone>
            <a:extLst>
              <a:ext uri="{28A0092B-C50C-407E-A947-70E740481C1C}">
                <a14:useLocalDpi xmlns:a14="http://schemas.microsoft.com/office/drawing/2010/main" val="0"/>
              </a:ext>
            </a:extLst>
          </a:blip>
          <a:stretch>
            <a:fillRect/>
          </a:stretch>
        </p:blipFill>
        <p:spPr>
          <a:xfrm>
            <a:off x="2056962" y="1914318"/>
            <a:ext cx="1835100" cy="3196200"/>
          </a:xfrm>
          <a:prstGeom prst="rect">
            <a:avLst/>
          </a:prstGeom>
        </p:spPr>
      </p:pic>
    </p:spTree>
    <p:extLst>
      <p:ext uri="{BB962C8B-B14F-4D97-AF65-F5344CB8AC3E}">
        <p14:creationId xmlns:p14="http://schemas.microsoft.com/office/powerpoint/2010/main" val="8162089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25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250"/>
                                        <p:tgtEl>
                                          <p:spTgt spid="8"/>
                                        </p:tgtEl>
                                      </p:cBhvr>
                                    </p:animEffect>
                                  </p:childTnLst>
                                </p:cTn>
                              </p:par>
                            </p:childTnLst>
                          </p:cTn>
                        </p:par>
                        <p:par>
                          <p:cTn id="8" fill="hold">
                            <p:stCondLst>
                              <p:cond delay="500"/>
                            </p:stCondLst>
                            <p:childTnLst>
                              <p:par>
                                <p:cTn id="9" presetID="10" presetClass="entr" presetSubtype="0" fill="hold" grpId="0" nodeType="afterEffect">
                                  <p:stCondLst>
                                    <p:cond delay="250"/>
                                  </p:stCondLst>
                                  <p:childTnLst>
                                    <p:set>
                                      <p:cBhvr>
                                        <p:cTn id="10" dur="1" fill="hold">
                                          <p:stCondLst>
                                            <p:cond delay="0"/>
                                          </p:stCondLst>
                                        </p:cTn>
                                        <p:tgtEl>
                                          <p:spTgt spid="9">
                                            <p:txEl>
                                              <p:pRg st="0" end="0"/>
                                            </p:txEl>
                                          </p:spTgt>
                                        </p:tgtEl>
                                        <p:attrNameLst>
                                          <p:attrName>style.visibility</p:attrName>
                                        </p:attrNameLst>
                                      </p:cBhvr>
                                      <p:to>
                                        <p:strVal val="visible"/>
                                      </p:to>
                                    </p:set>
                                    <p:animEffect transition="in" filter="fade">
                                      <p:cBhvr>
                                        <p:cTn id="11" dur="250"/>
                                        <p:tgtEl>
                                          <p:spTgt spid="9">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250"/>
                                  </p:stCondLst>
                                  <p:childTnLst>
                                    <p:set>
                                      <p:cBhvr>
                                        <p:cTn id="14" dur="1" fill="hold">
                                          <p:stCondLst>
                                            <p:cond delay="0"/>
                                          </p:stCondLst>
                                        </p:cTn>
                                        <p:tgtEl>
                                          <p:spTgt spid="9">
                                            <p:txEl>
                                              <p:pRg st="1" end="1"/>
                                            </p:txEl>
                                          </p:spTgt>
                                        </p:tgtEl>
                                        <p:attrNameLst>
                                          <p:attrName>style.visibility</p:attrName>
                                        </p:attrNameLst>
                                      </p:cBhvr>
                                      <p:to>
                                        <p:strVal val="visible"/>
                                      </p:to>
                                    </p:set>
                                    <p:animEffect transition="in" filter="fade">
                                      <p:cBhvr>
                                        <p:cTn id="15" dur="250"/>
                                        <p:tgtEl>
                                          <p:spTgt spid="9">
                                            <p:txEl>
                                              <p:pRg st="1" end="1"/>
                                            </p:txEl>
                                          </p:spTgt>
                                        </p:tgtEl>
                                      </p:cBhvr>
                                    </p:animEffect>
                                  </p:childTnLst>
                                </p:cTn>
                              </p:par>
                            </p:childTnLst>
                          </p:cTn>
                        </p:par>
                        <p:par>
                          <p:cTn id="16" fill="hold">
                            <p:stCondLst>
                              <p:cond delay="1500"/>
                            </p:stCondLst>
                            <p:childTnLst>
                              <p:par>
                                <p:cTn id="17" presetID="10" presetClass="entr" presetSubtype="0" fill="hold" grpId="0" nodeType="afterEffect">
                                  <p:stCondLst>
                                    <p:cond delay="250"/>
                                  </p:stCondLst>
                                  <p:childTnLst>
                                    <p:set>
                                      <p:cBhvr>
                                        <p:cTn id="18" dur="1" fill="hold">
                                          <p:stCondLst>
                                            <p:cond delay="0"/>
                                          </p:stCondLst>
                                        </p:cTn>
                                        <p:tgtEl>
                                          <p:spTgt spid="9">
                                            <p:txEl>
                                              <p:pRg st="2" end="2"/>
                                            </p:txEl>
                                          </p:spTgt>
                                        </p:tgtEl>
                                        <p:attrNameLst>
                                          <p:attrName>style.visibility</p:attrName>
                                        </p:attrNameLst>
                                      </p:cBhvr>
                                      <p:to>
                                        <p:strVal val="visible"/>
                                      </p:to>
                                    </p:set>
                                    <p:animEffect transition="in" filter="fade">
                                      <p:cBhvr>
                                        <p:cTn id="19" dur="250"/>
                                        <p:tgtEl>
                                          <p:spTgt spid="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0" y="2455230"/>
            <a:ext cx="9415015" cy="2104837"/>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smtClean="0">
              <a:solidFill>
                <a:srgbClr val="00AEEF">
                  <a:alpha val="99000"/>
                </a:srgbClr>
              </a:solidFill>
            </a:endParaRPr>
          </a:p>
        </p:txBody>
      </p:sp>
      <p:sp>
        <p:nvSpPr>
          <p:cNvPr id="2" name="Title 1"/>
          <p:cNvSpPr>
            <a:spLocks noGrp="1"/>
          </p:cNvSpPr>
          <p:nvPr>
            <p:ph type="title"/>
          </p:nvPr>
        </p:nvSpPr>
        <p:spPr>
          <a:xfrm>
            <a:off x="1139115" y="3116700"/>
            <a:ext cx="10237787" cy="997196"/>
          </a:xfrm>
        </p:spPr>
        <p:txBody>
          <a:bodyPr/>
          <a:lstStyle/>
          <a:p>
            <a:r>
              <a:rPr lang="en-US" dirty="0" smtClean="0"/>
              <a:t>Mobile Services </a:t>
            </a:r>
            <a:endParaRPr lang="en-US" dirty="0"/>
          </a:p>
        </p:txBody>
      </p:sp>
      <p:grpSp>
        <p:nvGrpSpPr>
          <p:cNvPr id="4" name="Group 3"/>
          <p:cNvGrpSpPr/>
          <p:nvPr/>
        </p:nvGrpSpPr>
        <p:grpSpPr>
          <a:xfrm>
            <a:off x="9403182" y="1447801"/>
            <a:ext cx="17330318" cy="4119696"/>
            <a:chOff x="7466012" y="1821191"/>
            <a:chExt cx="17330318" cy="4119696"/>
          </a:xfrm>
        </p:grpSpPr>
        <p:sp>
          <p:nvSpPr>
            <p:cNvPr id="16" name="Rectangle 15"/>
            <p:cNvSpPr/>
            <p:nvPr/>
          </p:nvSpPr>
          <p:spPr bwMode="auto">
            <a:xfrm>
              <a:off x="9643642" y="1821191"/>
              <a:ext cx="15152688" cy="411969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4" name="Rectangle 13"/>
            <p:cNvSpPr/>
            <p:nvPr/>
          </p:nvSpPr>
          <p:spPr bwMode="auto">
            <a:xfrm>
              <a:off x="7466012" y="2828620"/>
              <a:ext cx="2253803" cy="210483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r>
                <a:rPr lang="en-US" sz="2200" dirty="0" smtClean="0">
                  <a:solidFill>
                    <a:srgbClr val="00AEEF">
                      <a:alpha val="99000"/>
                    </a:srgbClr>
                  </a:solidFill>
                </a:rPr>
                <a:t>Demo</a:t>
              </a:r>
            </a:p>
          </p:txBody>
        </p:sp>
        <p:sp>
          <p:nvSpPr>
            <p:cNvPr id="10" name="Rounded Rectangle 29"/>
            <p:cNvSpPr/>
            <p:nvPr/>
          </p:nvSpPr>
          <p:spPr bwMode="black">
            <a:xfrm>
              <a:off x="8295284" y="3274791"/>
              <a:ext cx="595259" cy="1212495"/>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800" dirty="0" err="1" smtClean="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41574576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0-#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0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10" presetClass="entr" presetSubtype="0" fill="hold" grpId="0" nodeType="withEffect">
                                  <p:stCondLst>
                                    <p:cond delay="2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38169" y="2608711"/>
            <a:ext cx="4763322" cy="1495794"/>
          </a:xfrm>
        </p:spPr>
        <p:txBody>
          <a:bodyPr/>
          <a:lstStyle/>
          <a:p>
            <a:r>
              <a:rPr lang="en-US" dirty="0" smtClean="0"/>
              <a:t>Application</a:t>
            </a:r>
            <a:br>
              <a:rPr lang="en-US" dirty="0" smtClean="0"/>
            </a:br>
            <a:r>
              <a:rPr lang="en-US" dirty="0" smtClean="0"/>
              <a:t>building</a:t>
            </a:r>
            <a:r>
              <a:rPr lang="en-US" dirty="0"/>
              <a:t> </a:t>
            </a:r>
            <a:r>
              <a:rPr lang="en-US" dirty="0" smtClean="0"/>
              <a:t>blocks</a:t>
            </a:r>
            <a:endParaRPr lang="en-US" dirty="0"/>
          </a:p>
        </p:txBody>
      </p:sp>
      <p:grpSp>
        <p:nvGrpSpPr>
          <p:cNvPr id="37" name="Group 36"/>
          <p:cNvGrpSpPr/>
          <p:nvPr/>
        </p:nvGrpSpPr>
        <p:grpSpPr>
          <a:xfrm>
            <a:off x="5674401" y="622717"/>
            <a:ext cx="1896557" cy="1772642"/>
            <a:chOff x="5665775" y="2466267"/>
            <a:chExt cx="1896557" cy="1772642"/>
          </a:xfrm>
        </p:grpSpPr>
        <p:sp>
          <p:nvSpPr>
            <p:cNvPr id="17" name="Rectangle 16"/>
            <p:cNvSpPr/>
            <p:nvPr/>
          </p:nvSpPr>
          <p:spPr bwMode="auto">
            <a:xfrm>
              <a:off x="5665775" y="2466267"/>
              <a:ext cx="1896557" cy="177264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91440" rIns="91436" bIns="91440" numCol="1" rtlCol="0" anchor="b" anchorCtr="0" compatLnSpc="1">
              <a:prstTxWarp prst="textNoShape">
                <a:avLst/>
              </a:prstTxWarp>
            </a:bodyPr>
            <a:lstStyle/>
            <a:p>
              <a:pPr defTabSz="914099" fontAlgn="base">
                <a:spcBef>
                  <a:spcPct val="0"/>
                </a:spcBef>
                <a:spcAft>
                  <a:spcPct val="0"/>
                </a:spcAft>
              </a:pPr>
              <a:r>
                <a:rPr lang="en-US" dirty="0">
                  <a:gradFill>
                    <a:gsLst>
                      <a:gs pos="0">
                        <a:srgbClr val="FFFFFF"/>
                      </a:gs>
                      <a:gs pos="100000">
                        <a:srgbClr val="FFFFFF"/>
                      </a:gs>
                    </a:gsLst>
                    <a:lin ang="5400000" scaled="0"/>
                  </a:gradFill>
                </a:rPr>
                <a:t>Storage</a:t>
              </a:r>
            </a:p>
          </p:txBody>
        </p:sp>
        <p:pic>
          <p:nvPicPr>
            <p:cNvPr id="1026" name="Picture 2" descr="C:\Users\Jonahs\Dropbox\Projects SCOTT\MEET Windows Azure\source\Background\tile-icon-storag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88309" y="2751666"/>
              <a:ext cx="851488" cy="8514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 name="Group 1"/>
          <p:cNvGrpSpPr/>
          <p:nvPr/>
        </p:nvGrpSpPr>
        <p:grpSpPr>
          <a:xfrm>
            <a:off x="1737675" y="622717"/>
            <a:ext cx="1896557" cy="1772642"/>
            <a:chOff x="1685919" y="596839"/>
            <a:chExt cx="1896557" cy="1772642"/>
          </a:xfrm>
        </p:grpSpPr>
        <p:sp>
          <p:nvSpPr>
            <p:cNvPr id="8" name="Rectangle 7"/>
            <p:cNvSpPr/>
            <p:nvPr/>
          </p:nvSpPr>
          <p:spPr bwMode="auto">
            <a:xfrm>
              <a:off x="1685919" y="596839"/>
              <a:ext cx="1896557" cy="177264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91440" rIns="91436" bIns="91440" numCol="1" rtlCol="0" anchor="b" anchorCtr="0" compatLnSpc="1">
              <a:prstTxWarp prst="textNoShape">
                <a:avLst/>
              </a:prstTxWarp>
            </a:bodyPr>
            <a:lstStyle/>
            <a:p>
              <a:pPr defTabSz="914099" fontAlgn="base">
                <a:spcBef>
                  <a:spcPct val="0"/>
                </a:spcBef>
                <a:spcAft>
                  <a:spcPct val="0"/>
                </a:spcAft>
              </a:pPr>
              <a:r>
                <a:rPr lang="en-US" dirty="0">
                  <a:gradFill>
                    <a:gsLst>
                      <a:gs pos="0">
                        <a:srgbClr val="FFFFFF"/>
                      </a:gs>
                      <a:gs pos="100000">
                        <a:srgbClr val="FFFFFF"/>
                      </a:gs>
                    </a:gsLst>
                    <a:lin ang="5400000" scaled="0"/>
                  </a:gradFill>
                </a:rPr>
                <a:t>Big data</a:t>
              </a:r>
            </a:p>
          </p:txBody>
        </p:sp>
        <p:pic>
          <p:nvPicPr>
            <p:cNvPr id="1027" name="Picture 3" descr="C:\Users\Jonahs\Dropbox\Projects SCOTT\MEET Windows Azure\source\Background\tile-icon-bigdata.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52075" y="926787"/>
              <a:ext cx="851488" cy="8514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6" name="Group 35"/>
          <p:cNvGrpSpPr/>
          <p:nvPr/>
        </p:nvGrpSpPr>
        <p:grpSpPr>
          <a:xfrm>
            <a:off x="5673977" y="2467965"/>
            <a:ext cx="1896557" cy="1772642"/>
            <a:chOff x="3671322" y="4341709"/>
            <a:chExt cx="1896557" cy="1772642"/>
          </a:xfrm>
        </p:grpSpPr>
        <p:sp>
          <p:nvSpPr>
            <p:cNvPr id="26" name="Rectangle 25"/>
            <p:cNvSpPr/>
            <p:nvPr/>
          </p:nvSpPr>
          <p:spPr bwMode="auto">
            <a:xfrm>
              <a:off x="3671322" y="4341709"/>
              <a:ext cx="1896557" cy="177264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91440" rIns="91436" bIns="91440" numCol="1" rtlCol="0" anchor="b" anchorCtr="0" compatLnSpc="1">
              <a:prstTxWarp prst="textNoShape">
                <a:avLst/>
              </a:prstTxWarp>
            </a:bodyPr>
            <a:lstStyle/>
            <a:p>
              <a:pPr defTabSz="914099" fontAlgn="base">
                <a:spcBef>
                  <a:spcPct val="0"/>
                </a:spcBef>
                <a:spcAft>
                  <a:spcPct val="0"/>
                </a:spcAft>
              </a:pPr>
              <a:r>
                <a:rPr lang="en-US" dirty="0">
                  <a:gradFill>
                    <a:gsLst>
                      <a:gs pos="0">
                        <a:srgbClr val="FFFFFF"/>
                      </a:gs>
                      <a:gs pos="100000">
                        <a:srgbClr val="FFFFFF"/>
                      </a:gs>
                    </a:gsLst>
                    <a:lin ang="5400000" scaled="0"/>
                  </a:gradFill>
                </a:rPr>
                <a:t>Caching</a:t>
              </a:r>
            </a:p>
          </p:txBody>
        </p:sp>
        <p:pic>
          <p:nvPicPr>
            <p:cNvPr id="1028" name="Picture 4" descr="C:\Users\Jonahs\Dropbox\Projects SCOTT\MEET Windows Azure\source\Background\tile-icon-cach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93856" y="4643082"/>
              <a:ext cx="851488" cy="8514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8" name="Group 37"/>
          <p:cNvGrpSpPr/>
          <p:nvPr/>
        </p:nvGrpSpPr>
        <p:grpSpPr>
          <a:xfrm>
            <a:off x="5673978" y="4315831"/>
            <a:ext cx="1896557" cy="1772642"/>
            <a:chOff x="5656726" y="4341709"/>
            <a:chExt cx="1896557" cy="1772642"/>
          </a:xfrm>
        </p:grpSpPr>
        <p:sp>
          <p:nvSpPr>
            <p:cNvPr id="29" name="Rectangle 28"/>
            <p:cNvSpPr/>
            <p:nvPr/>
          </p:nvSpPr>
          <p:spPr bwMode="auto">
            <a:xfrm>
              <a:off x="5656726" y="4341709"/>
              <a:ext cx="1896557" cy="177264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91440" rIns="91436" bIns="91440" numCol="1" rtlCol="0" anchor="b" anchorCtr="0" compatLnSpc="1">
              <a:prstTxWarp prst="textNoShape">
                <a:avLst/>
              </a:prstTxWarp>
            </a:bodyPr>
            <a:lstStyle/>
            <a:p>
              <a:pPr defTabSz="914099" fontAlgn="base">
                <a:spcBef>
                  <a:spcPct val="0"/>
                </a:spcBef>
                <a:spcAft>
                  <a:spcPct val="0"/>
                </a:spcAft>
              </a:pPr>
              <a:r>
                <a:rPr lang="en-US" dirty="0">
                  <a:gradFill>
                    <a:gsLst>
                      <a:gs pos="0">
                        <a:srgbClr val="FFFFFF"/>
                      </a:gs>
                      <a:gs pos="100000">
                        <a:srgbClr val="FFFFFF"/>
                      </a:gs>
                    </a:gsLst>
                    <a:lin ang="5400000" scaled="0"/>
                  </a:gradFill>
                </a:rPr>
                <a:t>CDN</a:t>
              </a:r>
            </a:p>
          </p:txBody>
        </p:sp>
        <p:pic>
          <p:nvPicPr>
            <p:cNvPr id="1029" name="Picture 5" descr="C:\Users\Jonahs\Dropbox\Projects SCOTT\MEET Windows Azure\source\Background\tile-icon-CDN.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79260" y="4671657"/>
              <a:ext cx="851488" cy="8514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 name="Group 2"/>
          <p:cNvGrpSpPr/>
          <p:nvPr/>
        </p:nvGrpSpPr>
        <p:grpSpPr>
          <a:xfrm>
            <a:off x="3705827" y="622717"/>
            <a:ext cx="1896557" cy="1772642"/>
            <a:chOff x="3671323" y="596839"/>
            <a:chExt cx="1896557" cy="1772642"/>
          </a:xfrm>
        </p:grpSpPr>
        <p:sp>
          <p:nvSpPr>
            <p:cNvPr id="11" name="Rectangle 10"/>
            <p:cNvSpPr/>
            <p:nvPr/>
          </p:nvSpPr>
          <p:spPr bwMode="auto">
            <a:xfrm>
              <a:off x="3671323" y="596839"/>
              <a:ext cx="1896557" cy="177264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91440" rIns="91436" bIns="91440" numCol="1" rtlCol="0" anchor="b" anchorCtr="0" compatLnSpc="1">
              <a:prstTxWarp prst="textNoShape">
                <a:avLst/>
              </a:prstTxWarp>
            </a:bodyPr>
            <a:lstStyle/>
            <a:p>
              <a:pPr defTabSz="914099" fontAlgn="base">
                <a:spcBef>
                  <a:spcPct val="0"/>
                </a:spcBef>
                <a:spcAft>
                  <a:spcPct val="0"/>
                </a:spcAft>
              </a:pPr>
              <a:r>
                <a:rPr lang="en-US" dirty="0">
                  <a:gradFill>
                    <a:gsLst>
                      <a:gs pos="0">
                        <a:srgbClr val="FFFFFF"/>
                      </a:gs>
                      <a:gs pos="100000">
                        <a:srgbClr val="FFFFFF"/>
                      </a:gs>
                    </a:gsLst>
                    <a:lin ang="5400000" scaled="0"/>
                  </a:gradFill>
                </a:rPr>
                <a:t>Database</a:t>
              </a:r>
            </a:p>
          </p:txBody>
        </p:sp>
        <p:pic>
          <p:nvPicPr>
            <p:cNvPr id="1030" name="Picture 6" descr="C:\Users\Jonahs\Dropbox\Projects SCOTT\MEET Windows Azure\source\Background\tile-icon-database.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93856" y="926787"/>
              <a:ext cx="851488" cy="8514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 name="Group 5"/>
          <p:cNvGrpSpPr/>
          <p:nvPr/>
        </p:nvGrpSpPr>
        <p:grpSpPr>
          <a:xfrm>
            <a:off x="9628379" y="2467965"/>
            <a:ext cx="1896557" cy="1772642"/>
            <a:chOff x="9645631" y="2476591"/>
            <a:chExt cx="1896557" cy="1772642"/>
          </a:xfrm>
        </p:grpSpPr>
        <p:sp>
          <p:nvSpPr>
            <p:cNvPr id="23" name="Rectangle 22"/>
            <p:cNvSpPr/>
            <p:nvPr/>
          </p:nvSpPr>
          <p:spPr bwMode="auto">
            <a:xfrm>
              <a:off x="9645631" y="2476591"/>
              <a:ext cx="1896557" cy="177264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91440" rIns="91436" bIns="91440" numCol="1" rtlCol="0" anchor="b" anchorCtr="0" compatLnSpc="1">
              <a:prstTxWarp prst="textNoShape">
                <a:avLst/>
              </a:prstTxWarp>
            </a:bodyPr>
            <a:lstStyle/>
            <a:p>
              <a:pPr defTabSz="914099" fontAlgn="base">
                <a:spcBef>
                  <a:spcPct val="0"/>
                </a:spcBef>
                <a:spcAft>
                  <a:spcPct val="0"/>
                </a:spcAft>
              </a:pPr>
              <a:r>
                <a:rPr lang="en-US" dirty="0">
                  <a:gradFill>
                    <a:gsLst>
                      <a:gs pos="0">
                        <a:srgbClr val="FFFFFF"/>
                      </a:gs>
                      <a:gs pos="100000">
                        <a:srgbClr val="FFFFFF"/>
                      </a:gs>
                    </a:gsLst>
                    <a:lin ang="5400000" scaled="0"/>
                  </a:gradFill>
                </a:rPr>
                <a:t>Identity</a:t>
              </a:r>
            </a:p>
          </p:txBody>
        </p:sp>
        <p:pic>
          <p:nvPicPr>
            <p:cNvPr id="1031" name="Picture 7" descr="C:\Users\Jonahs\Dropbox\Projects SCOTT\MEET Windows Azure\source\Background\tile-icon-identity.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168165" y="2705562"/>
              <a:ext cx="851488" cy="8514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 name="Group 4"/>
          <p:cNvGrpSpPr/>
          <p:nvPr/>
        </p:nvGrpSpPr>
        <p:grpSpPr>
          <a:xfrm>
            <a:off x="3705827" y="4315831"/>
            <a:ext cx="1896557" cy="1772642"/>
            <a:chOff x="5665775" y="596839"/>
            <a:chExt cx="1896557" cy="1772642"/>
          </a:xfrm>
        </p:grpSpPr>
        <p:sp>
          <p:nvSpPr>
            <p:cNvPr id="14" name="Rectangle 13"/>
            <p:cNvSpPr/>
            <p:nvPr/>
          </p:nvSpPr>
          <p:spPr bwMode="auto">
            <a:xfrm>
              <a:off x="5665775" y="596839"/>
              <a:ext cx="1896557" cy="177264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91440" rIns="91436" bIns="91440" numCol="1" rtlCol="0" anchor="b" anchorCtr="0" compatLnSpc="1">
              <a:prstTxWarp prst="textNoShape">
                <a:avLst/>
              </a:prstTxWarp>
            </a:bodyPr>
            <a:lstStyle/>
            <a:p>
              <a:pPr defTabSz="914099" fontAlgn="base">
                <a:spcBef>
                  <a:spcPct val="0"/>
                </a:spcBef>
                <a:spcAft>
                  <a:spcPct val="0"/>
                </a:spcAft>
              </a:pPr>
              <a:r>
                <a:rPr lang="en-US" dirty="0">
                  <a:gradFill>
                    <a:gsLst>
                      <a:gs pos="0">
                        <a:srgbClr val="FFFFFF"/>
                      </a:gs>
                      <a:gs pos="100000">
                        <a:srgbClr val="FFFFFF"/>
                      </a:gs>
                    </a:gsLst>
                    <a:lin ang="5400000" scaled="0"/>
                  </a:gradFill>
                </a:rPr>
                <a:t>Media</a:t>
              </a:r>
            </a:p>
          </p:txBody>
        </p:sp>
        <p:pic>
          <p:nvPicPr>
            <p:cNvPr id="1032" name="Picture 8" descr="C:\Users\Jonahs\Dropbox\Projects SCOTT\MEET Windows Azure\source\Background\tile-icon-media.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188309" y="898212"/>
              <a:ext cx="851488" cy="8514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5" name="Group 34"/>
          <p:cNvGrpSpPr/>
          <p:nvPr/>
        </p:nvGrpSpPr>
        <p:grpSpPr>
          <a:xfrm>
            <a:off x="7651179" y="2466267"/>
            <a:ext cx="1896557" cy="1772642"/>
            <a:chOff x="7651179" y="2466267"/>
            <a:chExt cx="1896557" cy="1772642"/>
          </a:xfrm>
        </p:grpSpPr>
        <p:sp>
          <p:nvSpPr>
            <p:cNvPr id="20" name="Rectangle 19"/>
            <p:cNvSpPr/>
            <p:nvPr/>
          </p:nvSpPr>
          <p:spPr bwMode="auto">
            <a:xfrm>
              <a:off x="7651179" y="2466267"/>
              <a:ext cx="1896557" cy="177264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91440" rIns="91436" bIns="91440" numCol="1" rtlCol="0" anchor="b" anchorCtr="0" compatLnSpc="1">
              <a:prstTxWarp prst="textNoShape">
                <a:avLst/>
              </a:prstTxWarp>
            </a:bodyPr>
            <a:lstStyle/>
            <a:p>
              <a:pPr defTabSz="914099" fontAlgn="base">
                <a:spcBef>
                  <a:spcPct val="0"/>
                </a:spcBef>
                <a:spcAft>
                  <a:spcPct val="0"/>
                </a:spcAft>
              </a:pPr>
              <a:r>
                <a:rPr lang="en-US" dirty="0">
                  <a:gradFill>
                    <a:gsLst>
                      <a:gs pos="0">
                        <a:srgbClr val="FFFFFF"/>
                      </a:gs>
                      <a:gs pos="100000">
                        <a:srgbClr val="FFFFFF"/>
                      </a:gs>
                    </a:gsLst>
                    <a:lin ang="5400000" scaled="0"/>
                  </a:gradFill>
                </a:rPr>
                <a:t>Messaging</a:t>
              </a:r>
            </a:p>
          </p:txBody>
        </p:sp>
        <p:pic>
          <p:nvPicPr>
            <p:cNvPr id="1033" name="Picture 9" descr="C:\Users\Jonahs\Dropbox\Projects SCOTT\MEET Windows Azure\source\Background\tile-icon-messaging.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173712" y="2751666"/>
              <a:ext cx="851488" cy="8514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4" name="Group 33"/>
          <p:cNvGrpSpPr/>
          <p:nvPr/>
        </p:nvGrpSpPr>
        <p:grpSpPr>
          <a:xfrm>
            <a:off x="7651178" y="4315831"/>
            <a:ext cx="1896557" cy="1772642"/>
            <a:chOff x="7651178" y="4341709"/>
            <a:chExt cx="1896557" cy="1772642"/>
          </a:xfrm>
        </p:grpSpPr>
        <p:sp>
          <p:nvSpPr>
            <p:cNvPr id="32" name="Rectangle 31"/>
            <p:cNvSpPr/>
            <p:nvPr/>
          </p:nvSpPr>
          <p:spPr bwMode="auto">
            <a:xfrm>
              <a:off x="7651178" y="4341709"/>
              <a:ext cx="1896557" cy="177264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91440" rIns="91436" bIns="91440" numCol="1" rtlCol="0" anchor="b" anchorCtr="0" compatLnSpc="1">
              <a:prstTxWarp prst="textNoShape">
                <a:avLst/>
              </a:prstTxWarp>
            </a:bodyPr>
            <a:lstStyle/>
            <a:p>
              <a:pPr defTabSz="914099" fontAlgn="base">
                <a:spcBef>
                  <a:spcPct val="0"/>
                </a:spcBef>
                <a:spcAft>
                  <a:spcPct val="0"/>
                </a:spcAft>
              </a:pPr>
              <a:r>
                <a:rPr lang="en-US" dirty="0">
                  <a:gradFill>
                    <a:gsLst>
                      <a:gs pos="0">
                        <a:srgbClr val="FFFFFF"/>
                      </a:gs>
                      <a:gs pos="100000">
                        <a:srgbClr val="FFFFFF"/>
                      </a:gs>
                    </a:gsLst>
                    <a:lin ang="5400000" scaled="0"/>
                  </a:gradFill>
                </a:rPr>
                <a:t>Networking</a:t>
              </a:r>
            </a:p>
          </p:txBody>
        </p:sp>
        <p:pic>
          <p:nvPicPr>
            <p:cNvPr id="1034" name="Picture 10" descr="C:\Users\Jonahs\Dropbox\Projects SCOTT\MEET Windows Azure\source\Background\tile-icon-network.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173712" y="4671657"/>
              <a:ext cx="851488" cy="8514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0" name="Group 29"/>
          <p:cNvGrpSpPr/>
          <p:nvPr/>
        </p:nvGrpSpPr>
        <p:grpSpPr>
          <a:xfrm>
            <a:off x="7659356" y="622717"/>
            <a:ext cx="1896557" cy="1772642"/>
            <a:chOff x="5665775" y="2466267"/>
            <a:chExt cx="1896557" cy="1772642"/>
          </a:xfrm>
        </p:grpSpPr>
        <p:sp>
          <p:nvSpPr>
            <p:cNvPr id="31" name="Rectangle 30"/>
            <p:cNvSpPr/>
            <p:nvPr/>
          </p:nvSpPr>
          <p:spPr bwMode="auto">
            <a:xfrm>
              <a:off x="5665775" y="2466267"/>
              <a:ext cx="1896557" cy="177264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91440" rIns="91436" bIns="91440" numCol="1" rtlCol="0" anchor="b" anchorCtr="0" compatLnSpc="1">
              <a:prstTxWarp prst="textNoShape">
                <a:avLst/>
              </a:prstTxWarp>
            </a:bodyPr>
            <a:lstStyle/>
            <a:p>
              <a:pPr defTabSz="914099" fontAlgn="base">
                <a:spcBef>
                  <a:spcPct val="0"/>
                </a:spcBef>
                <a:spcAft>
                  <a:spcPct val="0"/>
                </a:spcAft>
              </a:pPr>
              <a:r>
                <a:rPr lang="en-US" dirty="0">
                  <a:gradFill>
                    <a:gsLst>
                      <a:gs pos="0">
                        <a:srgbClr val="FFFFFF"/>
                      </a:gs>
                      <a:gs pos="100000">
                        <a:srgbClr val="FFFFFF"/>
                      </a:gs>
                    </a:gsLst>
                    <a:lin ang="5400000" scaled="0"/>
                  </a:gradFill>
                </a:rPr>
                <a:t>Traffic</a:t>
              </a:r>
            </a:p>
          </p:txBody>
        </p:sp>
        <p:pic>
          <p:nvPicPr>
            <p:cNvPr id="33" name="Picture 2"/>
            <p:cNvPicPr>
              <a:picLocks noChangeAspect="1" noChangeArrowheads="1"/>
            </p:cNvPicPr>
            <p:nvPr/>
          </p:nvPicPr>
          <p:blipFill>
            <a:blip r:embed="rId12" cstate="print">
              <a:extLst>
                <a:ext uri="{28A0092B-C50C-407E-A947-70E740481C1C}">
                  <a14:useLocalDpi xmlns:a14="http://schemas.microsoft.com/office/drawing/2010/main" val="0"/>
                </a:ext>
              </a:extLst>
            </a:blip>
            <a:stretch>
              <a:fillRect/>
            </a:stretch>
          </p:blipFill>
          <p:spPr bwMode="auto">
            <a:xfrm>
              <a:off x="6188309" y="2751666"/>
              <a:ext cx="851488" cy="851488"/>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7229968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par>
                                <p:cTn id="8" presetID="10" presetClass="entr" presetSubtype="0" fill="hold" nodeType="withEffect">
                                  <p:stCondLst>
                                    <p:cond delay="100"/>
                                  </p:stCondLst>
                                  <p:childTnLst>
                                    <p:set>
                                      <p:cBhvr>
                                        <p:cTn id="9" dur="1" fill="hold">
                                          <p:stCondLst>
                                            <p:cond delay="0"/>
                                          </p:stCondLst>
                                        </p:cTn>
                                        <p:tgtEl>
                                          <p:spTgt spid="35"/>
                                        </p:tgtEl>
                                        <p:attrNameLst>
                                          <p:attrName>style.visibility</p:attrName>
                                        </p:attrNameLst>
                                      </p:cBhvr>
                                      <p:to>
                                        <p:strVal val="visible"/>
                                      </p:to>
                                    </p:set>
                                    <p:animEffect transition="in" filter="fade">
                                      <p:cBhvr>
                                        <p:cTn id="10" dur="500"/>
                                        <p:tgtEl>
                                          <p:spTgt spid="35"/>
                                        </p:tgtEl>
                                      </p:cBhvr>
                                    </p:animEffect>
                                  </p:childTnLst>
                                </p:cTn>
                              </p:par>
                              <p:par>
                                <p:cTn id="11" presetID="10" presetClass="entr" presetSubtype="0" fill="hold" nodeType="withEffect">
                                  <p:stCondLst>
                                    <p:cond delay="15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nodeType="withEffect">
                                  <p:stCondLst>
                                    <p:cond delay="200"/>
                                  </p:stCondLst>
                                  <p:childTnLst>
                                    <p:set>
                                      <p:cBhvr>
                                        <p:cTn id="15" dur="1" fill="hold">
                                          <p:stCondLst>
                                            <p:cond delay="0"/>
                                          </p:stCondLst>
                                        </p:cTn>
                                        <p:tgtEl>
                                          <p:spTgt spid="38"/>
                                        </p:tgtEl>
                                        <p:attrNameLst>
                                          <p:attrName>style.visibility</p:attrName>
                                        </p:attrNameLst>
                                      </p:cBhvr>
                                      <p:to>
                                        <p:strVal val="visible"/>
                                      </p:to>
                                    </p:set>
                                    <p:animEffect transition="in" filter="fade">
                                      <p:cBhvr>
                                        <p:cTn id="16" dur="500"/>
                                        <p:tgtEl>
                                          <p:spTgt spid="38"/>
                                        </p:tgtEl>
                                      </p:cBhvr>
                                    </p:animEffect>
                                  </p:childTnLst>
                                </p:cTn>
                              </p:par>
                              <p:par>
                                <p:cTn id="17" presetID="10" presetClass="entr" presetSubtype="0" fill="hold" nodeType="withEffect">
                                  <p:stCondLst>
                                    <p:cond delay="25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par>
                                <p:cTn id="20" presetID="10" presetClass="entr" presetSubtype="0" fill="hold" nodeType="withEffect">
                                  <p:stCondLst>
                                    <p:cond delay="300"/>
                                  </p:stCondLst>
                                  <p:childTnLst>
                                    <p:set>
                                      <p:cBhvr>
                                        <p:cTn id="21" dur="1" fill="hold">
                                          <p:stCondLst>
                                            <p:cond delay="0"/>
                                          </p:stCondLst>
                                        </p:cTn>
                                        <p:tgtEl>
                                          <p:spTgt spid="34"/>
                                        </p:tgtEl>
                                        <p:attrNameLst>
                                          <p:attrName>style.visibility</p:attrName>
                                        </p:attrNameLst>
                                      </p:cBhvr>
                                      <p:to>
                                        <p:strVal val="visible"/>
                                      </p:to>
                                    </p:set>
                                    <p:animEffect transition="in" filter="fade">
                                      <p:cBhvr>
                                        <p:cTn id="22" dur="500"/>
                                        <p:tgtEl>
                                          <p:spTgt spid="34"/>
                                        </p:tgtEl>
                                      </p:cBhvr>
                                    </p:animEffect>
                                  </p:childTnLst>
                                </p:cTn>
                              </p:par>
                              <p:par>
                                <p:cTn id="23" presetID="10" presetClass="entr" presetSubtype="0" fill="hold" nodeType="withEffect">
                                  <p:stCondLst>
                                    <p:cond delay="350"/>
                                  </p:stCondLst>
                                  <p:childTnLst>
                                    <p:set>
                                      <p:cBhvr>
                                        <p:cTn id="24" dur="1" fill="hold">
                                          <p:stCondLst>
                                            <p:cond delay="0"/>
                                          </p:stCondLst>
                                        </p:cTn>
                                        <p:tgtEl>
                                          <p:spTgt spid="3"/>
                                        </p:tgtEl>
                                        <p:attrNameLst>
                                          <p:attrName>style.visibility</p:attrName>
                                        </p:attrNameLst>
                                      </p:cBhvr>
                                      <p:to>
                                        <p:strVal val="visible"/>
                                      </p:to>
                                    </p:set>
                                    <p:animEffect transition="in" filter="fade">
                                      <p:cBhvr>
                                        <p:cTn id="25" dur="500"/>
                                        <p:tgtEl>
                                          <p:spTgt spid="3"/>
                                        </p:tgtEl>
                                      </p:cBhvr>
                                    </p:animEffect>
                                  </p:childTnLst>
                                </p:cTn>
                              </p:par>
                              <p:par>
                                <p:cTn id="26" presetID="10" presetClass="entr" presetSubtype="0" fill="hold" nodeType="withEffect">
                                  <p:stCondLst>
                                    <p:cond delay="400"/>
                                  </p:stCondLst>
                                  <p:childTnLst>
                                    <p:set>
                                      <p:cBhvr>
                                        <p:cTn id="27" dur="1" fill="hold">
                                          <p:stCondLst>
                                            <p:cond delay="0"/>
                                          </p:stCondLst>
                                        </p:cTn>
                                        <p:tgtEl>
                                          <p:spTgt spid="36"/>
                                        </p:tgtEl>
                                        <p:attrNameLst>
                                          <p:attrName>style.visibility</p:attrName>
                                        </p:attrNameLst>
                                      </p:cBhvr>
                                      <p:to>
                                        <p:strVal val="visible"/>
                                      </p:to>
                                    </p:set>
                                    <p:animEffect transition="in" filter="fade">
                                      <p:cBhvr>
                                        <p:cTn id="28" dur="500"/>
                                        <p:tgtEl>
                                          <p:spTgt spid="36"/>
                                        </p:tgtEl>
                                      </p:cBhvr>
                                    </p:animEffect>
                                  </p:childTnLst>
                                </p:cTn>
                              </p:par>
                              <p:par>
                                <p:cTn id="29" presetID="10" presetClass="entr" presetSubtype="0" fill="hold" nodeType="withEffect">
                                  <p:stCondLst>
                                    <p:cond delay="450"/>
                                  </p:stCondLst>
                                  <p:childTnLst>
                                    <p:set>
                                      <p:cBhvr>
                                        <p:cTn id="30" dur="1" fill="hold">
                                          <p:stCondLst>
                                            <p:cond delay="0"/>
                                          </p:stCondLst>
                                        </p:cTn>
                                        <p:tgtEl>
                                          <p:spTgt spid="2"/>
                                        </p:tgtEl>
                                        <p:attrNameLst>
                                          <p:attrName>style.visibility</p:attrName>
                                        </p:attrNameLst>
                                      </p:cBhvr>
                                      <p:to>
                                        <p:strVal val="visible"/>
                                      </p:to>
                                    </p:set>
                                    <p:animEffect transition="in" filter="fade">
                                      <p:cBhvr>
                                        <p:cTn id="31" dur="500"/>
                                        <p:tgtEl>
                                          <p:spTgt spid="2"/>
                                        </p:tgtEl>
                                      </p:cBhvr>
                                    </p:animEffect>
                                  </p:childTnLst>
                                </p:cTn>
                              </p:par>
                              <p:par>
                                <p:cTn id="32" presetID="10" presetClass="entr" presetSubtype="0" fill="hold" nodeType="withEffect">
                                  <p:stCondLst>
                                    <p:cond delay="500"/>
                                  </p:stCondLst>
                                  <p:childTnLst>
                                    <p:set>
                                      <p:cBhvr>
                                        <p:cTn id="33" dur="1" fill="hold">
                                          <p:stCondLst>
                                            <p:cond delay="0"/>
                                          </p:stCondLst>
                                        </p:cTn>
                                        <p:tgtEl>
                                          <p:spTgt spid="30"/>
                                        </p:tgtEl>
                                        <p:attrNameLst>
                                          <p:attrName>style.visibility</p:attrName>
                                        </p:attrNameLst>
                                      </p:cBhvr>
                                      <p:to>
                                        <p:strVal val="visible"/>
                                      </p:to>
                                    </p:set>
                                    <p:animEffect transition="in" filter="fade">
                                      <p:cBhvr>
                                        <p:cTn id="34"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Windows </a:t>
            </a:r>
            <a:r>
              <a:rPr lang="en-US" dirty="0">
                <a:solidFill>
                  <a:schemeClr val="accent2">
                    <a:alpha val="99000"/>
                  </a:schemeClr>
                </a:solidFill>
              </a:rPr>
              <a:t>Azure</a:t>
            </a:r>
          </a:p>
        </p:txBody>
      </p:sp>
      <p:sp>
        <p:nvSpPr>
          <p:cNvPr id="21" name="Text Placeholder 2"/>
          <p:cNvSpPr>
            <a:spLocks noGrp="1"/>
          </p:cNvSpPr>
          <p:nvPr>
            <p:ph type="body" sz="quarter" idx="10"/>
          </p:nvPr>
        </p:nvSpPr>
        <p:spPr>
          <a:xfrm>
            <a:off x="519114" y="1447800"/>
            <a:ext cx="5901784" cy="4265783"/>
          </a:xfrm>
        </p:spPr>
        <p:txBody>
          <a:bodyPr/>
          <a:lstStyle/>
          <a:p>
            <a:r>
              <a:rPr lang="en-US" sz="4400" dirty="0" smtClean="0"/>
              <a:t>Comprehensive set of services that enable you to </a:t>
            </a:r>
            <a:r>
              <a:rPr lang="en-US" sz="4400" dirty="0"/>
              <a:t>quickly build, deploy and manage applications across a global network of Microsoft-managed datacenters</a:t>
            </a:r>
          </a:p>
        </p:txBody>
      </p:sp>
      <p:sp>
        <p:nvSpPr>
          <p:cNvPr id="18" name="Rounded Rectangle 17"/>
          <p:cNvSpPr/>
          <p:nvPr/>
        </p:nvSpPr>
        <p:spPr bwMode="auto">
          <a:xfrm>
            <a:off x="6571622" y="4617750"/>
            <a:ext cx="5104441" cy="1639914"/>
          </a:xfrm>
          <a:prstGeom prst="roundRect">
            <a:avLst>
              <a:gd name="adj" fmla="val 0"/>
            </a:avLst>
          </a:prstGeom>
          <a:solidFill>
            <a:schemeClr val="accent2"/>
          </a:solidFill>
          <a:ln w="9525" cap="flat" cmpd="sng" algn="ctr">
            <a:noFill/>
            <a:prstDash val="solid"/>
          </a:ln>
          <a:effectLst/>
        </p:spPr>
        <p:txBody>
          <a:bodyPr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 </a:t>
            </a:r>
          </a:p>
        </p:txBody>
      </p:sp>
      <p:sp>
        <p:nvSpPr>
          <p:cNvPr id="24" name="TextBox 23"/>
          <p:cNvSpPr txBox="1"/>
          <p:nvPr/>
        </p:nvSpPr>
        <p:spPr>
          <a:xfrm>
            <a:off x="8831160" y="5205998"/>
            <a:ext cx="2289396" cy="646331"/>
          </a:xfrm>
          <a:prstGeom prst="rect">
            <a:avLst/>
          </a:prstGeom>
        </p:spPr>
        <p:txBody>
          <a:bodyPr wrap="square">
            <a:spAutoFit/>
          </a:bodyPr>
          <a:lstStyle>
            <a:defPPr>
              <a:defRPr lang="en-US"/>
            </a:defPPr>
            <a:lvl1pPr defTabSz="914361">
              <a:defRPr sz="2800" kern="0">
                <a:gradFill>
                  <a:gsLst>
                    <a:gs pos="0">
                      <a:srgbClr val="FFFFFF"/>
                    </a:gs>
                    <a:gs pos="100000">
                      <a:srgbClr val="FFFFFF"/>
                    </a:gs>
                  </a:gsLst>
                  <a:lin ang="5400000" scaled="0"/>
                </a:gradFill>
              </a:defRPr>
            </a:lvl1pPr>
          </a:lstStyle>
          <a:p>
            <a:r>
              <a:rPr lang="en-US" altLang="zh-CN" sz="3600" dirty="0" smtClean="0"/>
              <a:t>Solid</a:t>
            </a:r>
            <a:endParaRPr lang="en-US" altLang="zh-CN" sz="3600" dirty="0"/>
          </a:p>
        </p:txBody>
      </p:sp>
      <p:sp>
        <p:nvSpPr>
          <p:cNvPr id="29" name="Rounded Rectangle 28"/>
          <p:cNvSpPr/>
          <p:nvPr/>
        </p:nvSpPr>
        <p:spPr bwMode="auto">
          <a:xfrm>
            <a:off x="6571622" y="2869640"/>
            <a:ext cx="5104441" cy="1639914"/>
          </a:xfrm>
          <a:prstGeom prst="roundRect">
            <a:avLst>
              <a:gd name="adj" fmla="val 0"/>
            </a:avLst>
          </a:prstGeom>
          <a:solidFill>
            <a:schemeClr val="accent2"/>
          </a:solidFill>
          <a:ln w="9525" cap="flat" cmpd="sng" algn="ctr">
            <a:noFill/>
            <a:prstDash val="solid"/>
          </a:ln>
          <a:effectLst/>
        </p:spPr>
        <p:txBody>
          <a:bodyPr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 </a:t>
            </a:r>
          </a:p>
        </p:txBody>
      </p:sp>
      <p:sp>
        <p:nvSpPr>
          <p:cNvPr id="15" name="TextBox 14"/>
          <p:cNvSpPr txBox="1"/>
          <p:nvPr/>
        </p:nvSpPr>
        <p:spPr>
          <a:xfrm>
            <a:off x="8831160" y="3366429"/>
            <a:ext cx="1716345" cy="646331"/>
          </a:xfrm>
          <a:prstGeom prst="rect">
            <a:avLst/>
          </a:prstGeom>
        </p:spPr>
        <p:txBody>
          <a:bodyPr wrap="square">
            <a:spAutoFit/>
          </a:bodyPr>
          <a:lstStyle>
            <a:defPPr>
              <a:defRPr lang="en-US"/>
            </a:defPPr>
            <a:lvl1pPr defTabSz="914361">
              <a:defRPr sz="2800" kern="0">
                <a:gradFill>
                  <a:gsLst>
                    <a:gs pos="0">
                      <a:srgbClr val="FFFFFF"/>
                    </a:gs>
                    <a:gs pos="100000">
                      <a:srgbClr val="FFFFFF"/>
                    </a:gs>
                  </a:gsLst>
                  <a:lin ang="5400000" scaled="0"/>
                </a:gradFill>
              </a:defRPr>
            </a:lvl1pPr>
          </a:lstStyle>
          <a:p>
            <a:r>
              <a:rPr lang="en-US" altLang="zh-CN" sz="3600" dirty="0" smtClean="0"/>
              <a:t>Open</a:t>
            </a:r>
            <a:endParaRPr lang="en-US" altLang="zh-CN" sz="3600" dirty="0"/>
          </a:p>
        </p:txBody>
      </p:sp>
      <p:sp>
        <p:nvSpPr>
          <p:cNvPr id="30" name="Rounded Rectangle 29"/>
          <p:cNvSpPr/>
          <p:nvPr/>
        </p:nvSpPr>
        <p:spPr bwMode="auto">
          <a:xfrm>
            <a:off x="6571622" y="1118720"/>
            <a:ext cx="5104441" cy="1639914"/>
          </a:xfrm>
          <a:prstGeom prst="roundRect">
            <a:avLst>
              <a:gd name="adj" fmla="val 0"/>
            </a:avLst>
          </a:prstGeom>
          <a:solidFill>
            <a:schemeClr val="accent2"/>
          </a:solidFill>
          <a:ln w="9525" cap="flat" cmpd="sng" algn="ctr">
            <a:noFill/>
            <a:prstDash val="solid"/>
          </a:ln>
          <a:effectLst/>
        </p:spPr>
        <p:txBody>
          <a:bodyPr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 </a:t>
            </a:r>
          </a:p>
        </p:txBody>
      </p:sp>
      <p:sp>
        <p:nvSpPr>
          <p:cNvPr id="31" name="TextBox 30"/>
          <p:cNvSpPr txBox="1"/>
          <p:nvPr/>
        </p:nvSpPr>
        <p:spPr>
          <a:xfrm>
            <a:off x="8831160" y="1696140"/>
            <a:ext cx="1841376" cy="646331"/>
          </a:xfrm>
          <a:prstGeom prst="rect">
            <a:avLst/>
          </a:prstGeom>
        </p:spPr>
        <p:txBody>
          <a:bodyPr wrap="square">
            <a:spAutoFit/>
          </a:bodyPr>
          <a:lstStyle>
            <a:defPPr>
              <a:defRPr lang="en-US"/>
            </a:defPPr>
            <a:lvl1pPr defTabSz="914361">
              <a:defRPr sz="2800" kern="0">
                <a:gradFill>
                  <a:gsLst>
                    <a:gs pos="0">
                      <a:srgbClr val="FFFFFF"/>
                    </a:gs>
                    <a:gs pos="100000">
                      <a:srgbClr val="FFFFFF"/>
                    </a:gs>
                  </a:gsLst>
                  <a:lin ang="5400000" scaled="0"/>
                </a:gradFill>
              </a:defRPr>
            </a:lvl1pPr>
          </a:lstStyle>
          <a:p>
            <a:r>
              <a:rPr lang="en-US" altLang="zh-CN" sz="3600" dirty="0" smtClean="0"/>
              <a:t>Flexible</a:t>
            </a:r>
            <a:endParaRPr lang="en-US" altLang="zh-CN" sz="3600" dirty="0"/>
          </a:p>
        </p:txBody>
      </p:sp>
      <p:pic>
        <p:nvPicPr>
          <p:cNvPr id="17"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25923" y="3215460"/>
            <a:ext cx="1309521" cy="948273"/>
          </a:xfrm>
          <a:prstGeom prst="rect">
            <a:avLst/>
          </a:prstGeom>
        </p:spPr>
      </p:pic>
      <p:pic>
        <p:nvPicPr>
          <p:cNvPr id="16" name="Picture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74396" y="1508484"/>
            <a:ext cx="1412575" cy="860386"/>
          </a:xfrm>
          <a:prstGeom prst="rect">
            <a:avLst/>
          </a:prstGeom>
        </p:spPr>
      </p:pic>
      <p:pic>
        <p:nvPicPr>
          <p:cNvPr id="19" name="Picture 1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47212" y="4905544"/>
            <a:ext cx="1590731" cy="953328"/>
          </a:xfrm>
          <a:prstGeom prst="rect">
            <a:avLst/>
          </a:prstGeom>
        </p:spPr>
      </p:pic>
    </p:spTree>
    <p:extLst>
      <p:ext uri="{BB962C8B-B14F-4D97-AF65-F5344CB8AC3E}">
        <p14:creationId xmlns:p14="http://schemas.microsoft.com/office/powerpoint/2010/main" val="5951809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608583" y="1314556"/>
            <a:ext cx="6961042" cy="4343400"/>
          </a:xfrm>
          <a:prstGeom prst="rect">
            <a:avLst/>
          </a:prstGeom>
          <a:ln>
            <a:solidFill>
              <a:schemeClr val="bg1">
                <a:lumMod val="50000"/>
              </a:schemeClr>
            </a:solidFill>
          </a:ln>
        </p:spPr>
      </p:pic>
      <p:sp>
        <p:nvSpPr>
          <p:cNvPr id="3" name="Title 1"/>
          <p:cNvSpPr txBox="1">
            <a:spLocks/>
          </p:cNvSpPr>
          <p:nvPr/>
        </p:nvSpPr>
        <p:spPr>
          <a:xfrm>
            <a:off x="8005619" y="3956050"/>
            <a:ext cx="3933825" cy="1828800"/>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dirty="0" smtClean="0">
                <a:ln w="3175">
                  <a:noFill/>
                </a:ln>
                <a:solidFill>
                  <a:schemeClr val="tx1">
                    <a:alpha val="99000"/>
                  </a:schemeClr>
                </a:solidFill>
                <a:effectLst/>
                <a:latin typeface="+mj-lt"/>
                <a:ea typeface="+mn-ea"/>
                <a:cs typeface="Arial" charset="0"/>
              </a:defRPr>
            </a:lvl1pPr>
          </a:lstStyle>
          <a:p>
            <a:r>
              <a:rPr lang="en-US" sz="6600" smtClean="0"/>
              <a:t>Multiple languages</a:t>
            </a:r>
            <a:endParaRPr lang="en-US" sz="6600"/>
          </a:p>
        </p:txBody>
      </p:sp>
      <p:sp>
        <p:nvSpPr>
          <p:cNvPr id="4" name="Rectangle 3"/>
          <p:cNvSpPr/>
          <p:nvPr/>
        </p:nvSpPr>
        <p:spPr>
          <a:xfrm>
            <a:off x="612648" y="5857103"/>
            <a:ext cx="2952924" cy="369332"/>
          </a:xfrm>
          <a:prstGeom prst="rect">
            <a:avLst/>
          </a:prstGeom>
        </p:spPr>
        <p:txBody>
          <a:bodyPr wrap="none" lIns="0" rIns="0">
            <a:spAutoFit/>
          </a:bodyPr>
          <a:lstStyle/>
          <a:p>
            <a:pPr marL="3175">
              <a:spcAft>
                <a:spcPts val="1200"/>
              </a:spcAft>
            </a:pPr>
            <a:r>
              <a:rPr lang="en-US" sz="1800" dirty="0" smtClean="0">
                <a:solidFill>
                  <a:srgbClr val="5F5F5F">
                    <a:alpha val="99000"/>
                  </a:srgbClr>
                </a:solidFill>
                <a:sym typeface="Wingdings" pitchFamily="2" charset="2"/>
              </a:rPr>
              <a:t> </a:t>
            </a:r>
            <a:r>
              <a:rPr lang="en-US" sz="1800" dirty="0" smtClean="0">
                <a:solidFill>
                  <a:srgbClr val="5F5F5F">
                    <a:alpha val="99000"/>
                  </a:srgbClr>
                </a:solidFill>
              </a:rPr>
              <a:t>http://WindowsAzure.com</a:t>
            </a:r>
            <a:endParaRPr lang="en-US" sz="1800" dirty="0">
              <a:solidFill>
                <a:srgbClr val="5F5F5F">
                  <a:alpha val="99000"/>
                </a:srgbClr>
              </a:solidFill>
            </a:endParaRPr>
          </a:p>
        </p:txBody>
      </p:sp>
    </p:spTree>
    <p:extLst>
      <p:ext uri="{BB962C8B-B14F-4D97-AF65-F5344CB8AC3E}">
        <p14:creationId xmlns:p14="http://schemas.microsoft.com/office/powerpoint/2010/main" val="3751492296"/>
      </p:ext>
    </p:extLst>
  </p:cSld>
  <p:clrMapOvr>
    <a:masterClrMapping/>
  </p:clrMapOvr>
  <p:transition>
    <p:fad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2" name="Picture 1"/>
          <p:cNvPicPr>
            <a:picLocks noChangeAspect="1"/>
          </p:cNvPicPr>
          <p:nvPr/>
        </p:nvPicPr>
        <p:blipFill>
          <a:blip r:embed="rId4"/>
          <a:stretch>
            <a:fillRect/>
          </a:stretch>
        </p:blipFill>
        <p:spPr>
          <a:xfrm>
            <a:off x="612648" y="1316736"/>
            <a:ext cx="6948571" cy="4335619"/>
          </a:xfrm>
          <a:prstGeom prst="rect">
            <a:avLst/>
          </a:prstGeom>
          <a:ln>
            <a:solidFill>
              <a:schemeClr val="bg1">
                <a:lumMod val="50000"/>
              </a:schemeClr>
            </a:solidFill>
          </a:ln>
        </p:spPr>
      </p:pic>
      <p:sp>
        <p:nvSpPr>
          <p:cNvPr id="3" name="Title 1"/>
          <p:cNvSpPr txBox="1">
            <a:spLocks/>
          </p:cNvSpPr>
          <p:nvPr/>
        </p:nvSpPr>
        <p:spPr>
          <a:xfrm>
            <a:off x="8005619" y="3956050"/>
            <a:ext cx="3933825" cy="1828800"/>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dirty="0" smtClean="0">
                <a:ln w="3175">
                  <a:noFill/>
                </a:ln>
                <a:solidFill>
                  <a:schemeClr val="tx1">
                    <a:alpha val="99000"/>
                  </a:schemeClr>
                </a:solidFill>
                <a:effectLst/>
                <a:latin typeface="+mj-lt"/>
                <a:ea typeface="+mn-ea"/>
                <a:cs typeface="Arial" charset="0"/>
              </a:defRPr>
            </a:lvl1pPr>
          </a:lstStyle>
          <a:p>
            <a:r>
              <a:rPr sz="6600" dirty="0">
                <a:solidFill>
                  <a:srgbClr val="5F5F5F">
                    <a:alpha val="99000"/>
                  </a:srgbClr>
                </a:solidFill>
              </a:rPr>
              <a:t>Open source</a:t>
            </a:r>
          </a:p>
        </p:txBody>
      </p:sp>
      <p:sp>
        <p:nvSpPr>
          <p:cNvPr id="5" name="Rectangle 4"/>
          <p:cNvSpPr/>
          <p:nvPr/>
        </p:nvSpPr>
        <p:spPr>
          <a:xfrm>
            <a:off x="612648" y="5857103"/>
            <a:ext cx="3627788" cy="369332"/>
          </a:xfrm>
          <a:prstGeom prst="rect">
            <a:avLst/>
          </a:prstGeom>
        </p:spPr>
        <p:txBody>
          <a:bodyPr wrap="none" lIns="0" rIns="0">
            <a:spAutoFit/>
          </a:bodyPr>
          <a:lstStyle/>
          <a:p>
            <a:pPr marL="3175">
              <a:spcAft>
                <a:spcPts val="1200"/>
              </a:spcAft>
            </a:pPr>
            <a:r>
              <a:rPr lang="en-US" sz="1800" dirty="0" smtClean="0">
                <a:solidFill>
                  <a:srgbClr val="5F5F5F">
                    <a:alpha val="99000"/>
                  </a:srgbClr>
                </a:solidFill>
                <a:sym typeface="Wingdings" pitchFamily="2" charset="2"/>
              </a:rPr>
              <a:t> </a:t>
            </a:r>
            <a:r>
              <a:rPr lang="en-US" sz="1800" dirty="0" smtClean="0">
                <a:solidFill>
                  <a:srgbClr val="5F5F5F">
                    <a:alpha val="99000"/>
                  </a:srgbClr>
                </a:solidFill>
              </a:rPr>
              <a:t>http://github.com/windowsazure</a:t>
            </a:r>
            <a:endParaRPr lang="en-US" sz="1800" dirty="0">
              <a:solidFill>
                <a:srgbClr val="5F5F5F">
                  <a:alpha val="99000"/>
                </a:srgbClr>
              </a:solidFill>
            </a:endParaRPr>
          </a:p>
        </p:txBody>
      </p:sp>
    </p:spTree>
    <p:extLst>
      <p:ext uri="{BB962C8B-B14F-4D97-AF65-F5344CB8AC3E}">
        <p14:creationId xmlns:p14="http://schemas.microsoft.com/office/powerpoint/2010/main" val="1186089726"/>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reeform 22"/>
          <p:cNvSpPr>
            <a:spLocks noEditPoints="1"/>
          </p:cNvSpPr>
          <p:nvPr/>
        </p:nvSpPr>
        <p:spPr bwMode="auto">
          <a:xfrm flipH="1">
            <a:off x="1495286" y="2252750"/>
            <a:ext cx="2323116" cy="2716558"/>
          </a:xfrm>
          <a:custGeom>
            <a:avLst/>
            <a:gdLst>
              <a:gd name="T0" fmla="*/ 52 w 105"/>
              <a:gd name="T1" fmla="*/ 0 h 123"/>
              <a:gd name="T2" fmla="*/ 0 w 105"/>
              <a:gd name="T3" fmla="*/ 17 h 123"/>
              <a:gd name="T4" fmla="*/ 0 w 105"/>
              <a:gd name="T5" fmla="*/ 106 h 123"/>
              <a:gd name="T6" fmla="*/ 52 w 105"/>
              <a:gd name="T7" fmla="*/ 123 h 123"/>
              <a:gd name="T8" fmla="*/ 105 w 105"/>
              <a:gd name="T9" fmla="*/ 106 h 123"/>
              <a:gd name="T10" fmla="*/ 105 w 105"/>
              <a:gd name="T11" fmla="*/ 17 h 123"/>
              <a:gd name="T12" fmla="*/ 52 w 105"/>
              <a:gd name="T13" fmla="*/ 0 h 123"/>
              <a:gd name="T14" fmla="*/ 52 w 105"/>
              <a:gd name="T15" fmla="*/ 29 h 123"/>
              <a:gd name="T16" fmla="*/ 7 w 105"/>
              <a:gd name="T17" fmla="*/ 17 h 123"/>
              <a:gd name="T18" fmla="*/ 52 w 105"/>
              <a:gd name="T19" fmla="*/ 6 h 123"/>
              <a:gd name="T20" fmla="*/ 97 w 105"/>
              <a:gd name="T21" fmla="*/ 17 h 123"/>
              <a:gd name="T22" fmla="*/ 52 w 105"/>
              <a:gd name="T23" fmla="*/ 29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5" h="123">
                <a:moveTo>
                  <a:pt x="52" y="0"/>
                </a:moveTo>
                <a:cubicBezTo>
                  <a:pt x="23" y="0"/>
                  <a:pt x="0" y="8"/>
                  <a:pt x="0" y="17"/>
                </a:cubicBezTo>
                <a:cubicBezTo>
                  <a:pt x="0" y="106"/>
                  <a:pt x="0" y="106"/>
                  <a:pt x="0" y="106"/>
                </a:cubicBezTo>
                <a:cubicBezTo>
                  <a:pt x="0" y="116"/>
                  <a:pt x="23" y="123"/>
                  <a:pt x="52" y="123"/>
                </a:cubicBezTo>
                <a:cubicBezTo>
                  <a:pt x="81" y="123"/>
                  <a:pt x="105" y="116"/>
                  <a:pt x="105" y="106"/>
                </a:cubicBezTo>
                <a:cubicBezTo>
                  <a:pt x="105" y="17"/>
                  <a:pt x="105" y="17"/>
                  <a:pt x="105" y="17"/>
                </a:cubicBezTo>
                <a:cubicBezTo>
                  <a:pt x="105" y="8"/>
                  <a:pt x="81" y="0"/>
                  <a:pt x="52" y="0"/>
                </a:cubicBezTo>
                <a:close/>
                <a:moveTo>
                  <a:pt x="52" y="29"/>
                </a:moveTo>
                <a:cubicBezTo>
                  <a:pt x="27" y="29"/>
                  <a:pt x="7" y="23"/>
                  <a:pt x="7" y="17"/>
                </a:cubicBezTo>
                <a:cubicBezTo>
                  <a:pt x="7" y="11"/>
                  <a:pt x="27" y="6"/>
                  <a:pt x="52" y="6"/>
                </a:cubicBezTo>
                <a:cubicBezTo>
                  <a:pt x="77" y="6"/>
                  <a:pt x="97" y="11"/>
                  <a:pt x="97" y="17"/>
                </a:cubicBezTo>
                <a:cubicBezTo>
                  <a:pt x="97" y="23"/>
                  <a:pt x="77" y="29"/>
                  <a:pt x="52" y="29"/>
                </a:cubicBezTo>
                <a:close/>
              </a:path>
            </a:pathLst>
          </a:cu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182880" rIns="0" bIns="34295" rtlCol="0" anchor="ctr"/>
          <a:lstStyle/>
          <a:p>
            <a:pPr algn="ctr" defTabSz="914363" fontAlgn="base">
              <a:lnSpc>
                <a:spcPct val="90000"/>
              </a:lnSpc>
              <a:spcBef>
                <a:spcPct val="0"/>
              </a:spcBef>
              <a:spcAft>
                <a:spcPct val="0"/>
              </a:spcAft>
              <a:buSzPct val="90000"/>
            </a:pPr>
            <a:r>
              <a:rPr lang="en-US" sz="7200" b="1" kern="0" dirty="0" smtClean="0">
                <a:gradFill>
                  <a:gsLst>
                    <a:gs pos="85000">
                      <a:srgbClr val="FFFFFF"/>
                    </a:gs>
                    <a:gs pos="0">
                      <a:srgbClr val="FFFFFF"/>
                    </a:gs>
                  </a:gsLst>
                  <a:lin ang="5400000" scaled="0"/>
                </a:gradFill>
                <a:ea typeface="Segoe UI" pitchFamily="34" charset="0"/>
                <a:cs typeface="Segoe UI" pitchFamily="34" charset="0"/>
              </a:rPr>
              <a:t>DB</a:t>
            </a:r>
            <a:endParaRPr lang="en-US" sz="7200" b="1" kern="0" dirty="0">
              <a:gradFill>
                <a:gsLst>
                  <a:gs pos="85000">
                    <a:srgbClr val="FFFFFF"/>
                  </a:gs>
                  <a:gs pos="0">
                    <a:srgbClr val="FFFFFF"/>
                  </a:gs>
                </a:gsLst>
                <a:lin ang="5400000" scaled="0"/>
              </a:gradFill>
              <a:ea typeface="Segoe UI" pitchFamily="34" charset="0"/>
              <a:cs typeface="Segoe UI" pitchFamily="34" charset="0"/>
            </a:endParaRPr>
          </a:p>
        </p:txBody>
      </p:sp>
      <p:sp>
        <p:nvSpPr>
          <p:cNvPr id="8" name="Title 1"/>
          <p:cNvSpPr txBox="1">
            <a:spLocks/>
          </p:cNvSpPr>
          <p:nvPr/>
        </p:nvSpPr>
        <p:spPr>
          <a:xfrm>
            <a:off x="4663440" y="2487168"/>
            <a:ext cx="6369515" cy="747897"/>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tabLst>
                <a:tab pos="1089025" algn="l"/>
              </a:tabLst>
            </a:pPr>
            <a:r>
              <a:rPr dirty="0" smtClean="0">
                <a:solidFill>
                  <a:srgbClr val="5F5F5F">
                    <a:alpha val="99000"/>
                  </a:srgbClr>
                </a:solidFill>
              </a:rPr>
              <a:t>SQL database</a:t>
            </a:r>
            <a:endParaRPr dirty="0">
              <a:solidFill>
                <a:srgbClr val="5F5F5F">
                  <a:alpha val="99000"/>
                </a:srgbClr>
              </a:solidFill>
            </a:endParaRPr>
          </a:p>
        </p:txBody>
      </p:sp>
      <p:sp>
        <p:nvSpPr>
          <p:cNvPr id="9" name="Content Placeholder 2"/>
          <p:cNvSpPr txBox="1">
            <a:spLocks/>
          </p:cNvSpPr>
          <p:nvPr/>
        </p:nvSpPr>
        <p:spPr>
          <a:xfrm>
            <a:off x="4686445" y="3286125"/>
            <a:ext cx="6380162" cy="1698927"/>
          </a:xfrm>
          <a:prstGeom prst="rect">
            <a:avLst/>
          </a:prstGeom>
        </p:spPr>
        <p:txBody>
          <a:bodyPr vert="horz" lIns="0" tIns="0" rIns="0" bIns="0" rtlCol="0">
            <a:spAutoFit/>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tx1">
                    <a:alpha val="99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indent="0">
              <a:lnSpc>
                <a:spcPct val="100000"/>
              </a:lnSpc>
              <a:buFont typeface="Arial" pitchFamily="34" charset="0"/>
              <a:buNone/>
            </a:pPr>
            <a:r>
              <a:rPr lang="en-US" sz="2400" dirty="0">
                <a:solidFill>
                  <a:srgbClr val="5F5F5F">
                    <a:alpha val="99000"/>
                  </a:srgbClr>
                </a:solidFill>
                <a:latin typeface="Segoe UI"/>
              </a:rPr>
              <a:t>Relational SQL Server Engine in the Cloud</a:t>
            </a:r>
          </a:p>
          <a:p>
            <a:pPr marL="3175" indent="0">
              <a:lnSpc>
                <a:spcPct val="100000"/>
              </a:lnSpc>
              <a:buFont typeface="Arial" pitchFamily="34" charset="0"/>
              <a:buNone/>
            </a:pPr>
            <a:r>
              <a:rPr lang="en-US" sz="2400" dirty="0">
                <a:solidFill>
                  <a:srgbClr val="5F5F5F">
                    <a:alpha val="99000"/>
                  </a:srgbClr>
                </a:solidFill>
                <a:latin typeface="Segoe UI"/>
              </a:rPr>
              <a:t>Clustered for high availability</a:t>
            </a:r>
          </a:p>
          <a:p>
            <a:pPr marL="3175" indent="0">
              <a:lnSpc>
                <a:spcPct val="100000"/>
              </a:lnSpc>
              <a:buFont typeface="Arial" pitchFamily="34" charset="0"/>
              <a:buNone/>
            </a:pPr>
            <a:r>
              <a:rPr lang="en-US" sz="2400" dirty="0">
                <a:solidFill>
                  <a:srgbClr val="5F5F5F">
                    <a:alpha val="99000"/>
                  </a:srgbClr>
                </a:solidFill>
                <a:latin typeface="Segoe UI"/>
              </a:rPr>
              <a:t>Fully Managed Service</a:t>
            </a:r>
          </a:p>
          <a:p>
            <a:pPr marL="3175" indent="0">
              <a:lnSpc>
                <a:spcPct val="100000"/>
              </a:lnSpc>
              <a:buFont typeface="Arial" pitchFamily="34" charset="0"/>
              <a:buNone/>
            </a:pPr>
            <a:r>
              <a:rPr lang="en-US" sz="2400" dirty="0">
                <a:solidFill>
                  <a:srgbClr val="5F5F5F">
                    <a:alpha val="99000"/>
                  </a:srgbClr>
                </a:solidFill>
                <a:latin typeface="Segoe UI"/>
              </a:rPr>
              <a:t>SQL Reporting support</a:t>
            </a:r>
          </a:p>
        </p:txBody>
      </p:sp>
    </p:spTree>
    <p:extLst>
      <p:ext uri="{BB962C8B-B14F-4D97-AF65-F5344CB8AC3E}">
        <p14:creationId xmlns:p14="http://schemas.microsoft.com/office/powerpoint/2010/main" val="36577942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grpId="0" nodeType="afterEffect">
                                  <p:stCondLst>
                                    <p:cond delay="25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250"/>
                                        <p:tgtEl>
                                          <p:spTgt spid="8"/>
                                        </p:tgtEl>
                                      </p:cBhvr>
                                    </p:animEffect>
                                  </p:childTnLst>
                                </p:cTn>
                              </p:par>
                            </p:childTnLst>
                          </p:cTn>
                        </p:par>
                        <p:par>
                          <p:cTn id="12" fill="hold">
                            <p:stCondLst>
                              <p:cond delay="1000"/>
                            </p:stCondLst>
                            <p:childTnLst>
                              <p:par>
                                <p:cTn id="13" presetID="10" presetClass="entr" presetSubtype="0" fill="hold" grpId="0" nodeType="afterEffect">
                                  <p:stCondLst>
                                    <p:cond delay="250"/>
                                  </p:stCondLst>
                                  <p:childTnLst>
                                    <p:set>
                                      <p:cBhvr>
                                        <p:cTn id="14" dur="1" fill="hold">
                                          <p:stCondLst>
                                            <p:cond delay="0"/>
                                          </p:stCondLst>
                                        </p:cTn>
                                        <p:tgtEl>
                                          <p:spTgt spid="9">
                                            <p:txEl>
                                              <p:pRg st="0" end="0"/>
                                            </p:txEl>
                                          </p:spTgt>
                                        </p:tgtEl>
                                        <p:attrNameLst>
                                          <p:attrName>style.visibility</p:attrName>
                                        </p:attrNameLst>
                                      </p:cBhvr>
                                      <p:to>
                                        <p:strVal val="visible"/>
                                      </p:to>
                                    </p:set>
                                    <p:animEffect transition="in" filter="fade">
                                      <p:cBhvr>
                                        <p:cTn id="15" dur="250"/>
                                        <p:tgtEl>
                                          <p:spTgt spid="9">
                                            <p:txEl>
                                              <p:pRg st="0" end="0"/>
                                            </p:txEl>
                                          </p:spTgt>
                                        </p:tgtEl>
                                      </p:cBhvr>
                                    </p:animEffect>
                                  </p:childTnLst>
                                </p:cTn>
                              </p:par>
                            </p:childTnLst>
                          </p:cTn>
                        </p:par>
                        <p:par>
                          <p:cTn id="16" fill="hold">
                            <p:stCondLst>
                              <p:cond delay="1500"/>
                            </p:stCondLst>
                            <p:childTnLst>
                              <p:par>
                                <p:cTn id="17" presetID="10" presetClass="entr" presetSubtype="0" fill="hold" grpId="0" nodeType="afterEffect">
                                  <p:stCondLst>
                                    <p:cond delay="250"/>
                                  </p:stCondLst>
                                  <p:childTnLst>
                                    <p:set>
                                      <p:cBhvr>
                                        <p:cTn id="18" dur="1" fill="hold">
                                          <p:stCondLst>
                                            <p:cond delay="0"/>
                                          </p:stCondLst>
                                        </p:cTn>
                                        <p:tgtEl>
                                          <p:spTgt spid="9">
                                            <p:txEl>
                                              <p:pRg st="1" end="1"/>
                                            </p:txEl>
                                          </p:spTgt>
                                        </p:tgtEl>
                                        <p:attrNameLst>
                                          <p:attrName>style.visibility</p:attrName>
                                        </p:attrNameLst>
                                      </p:cBhvr>
                                      <p:to>
                                        <p:strVal val="visible"/>
                                      </p:to>
                                    </p:set>
                                    <p:animEffect transition="in" filter="fade">
                                      <p:cBhvr>
                                        <p:cTn id="19" dur="250"/>
                                        <p:tgtEl>
                                          <p:spTgt spid="9">
                                            <p:txEl>
                                              <p:pRg st="1" end="1"/>
                                            </p:txEl>
                                          </p:spTgt>
                                        </p:tgtEl>
                                      </p:cBhvr>
                                    </p:animEffect>
                                  </p:childTnLst>
                                </p:cTn>
                              </p:par>
                            </p:childTnLst>
                          </p:cTn>
                        </p:par>
                        <p:par>
                          <p:cTn id="20" fill="hold">
                            <p:stCondLst>
                              <p:cond delay="2000"/>
                            </p:stCondLst>
                            <p:childTnLst>
                              <p:par>
                                <p:cTn id="21" presetID="10" presetClass="entr" presetSubtype="0" fill="hold" grpId="0" nodeType="afterEffect">
                                  <p:stCondLst>
                                    <p:cond delay="250"/>
                                  </p:stCondLst>
                                  <p:childTnLst>
                                    <p:set>
                                      <p:cBhvr>
                                        <p:cTn id="22" dur="1" fill="hold">
                                          <p:stCondLst>
                                            <p:cond delay="0"/>
                                          </p:stCondLst>
                                        </p:cTn>
                                        <p:tgtEl>
                                          <p:spTgt spid="9">
                                            <p:txEl>
                                              <p:pRg st="2" end="2"/>
                                            </p:txEl>
                                          </p:spTgt>
                                        </p:tgtEl>
                                        <p:attrNameLst>
                                          <p:attrName>style.visibility</p:attrName>
                                        </p:attrNameLst>
                                      </p:cBhvr>
                                      <p:to>
                                        <p:strVal val="visible"/>
                                      </p:to>
                                    </p:set>
                                    <p:animEffect transition="in" filter="fade">
                                      <p:cBhvr>
                                        <p:cTn id="23" dur="250"/>
                                        <p:tgtEl>
                                          <p:spTgt spid="9">
                                            <p:txEl>
                                              <p:pRg st="2" end="2"/>
                                            </p:txEl>
                                          </p:spTgt>
                                        </p:tgtEl>
                                      </p:cBhvr>
                                    </p:animEffect>
                                  </p:childTnLst>
                                </p:cTn>
                              </p:par>
                            </p:childTnLst>
                          </p:cTn>
                        </p:par>
                        <p:par>
                          <p:cTn id="24" fill="hold">
                            <p:stCondLst>
                              <p:cond delay="2500"/>
                            </p:stCondLst>
                            <p:childTnLst>
                              <p:par>
                                <p:cTn id="25" presetID="10" presetClass="entr" presetSubtype="0" fill="hold" grpId="0" nodeType="afterEffect">
                                  <p:stCondLst>
                                    <p:cond delay="250"/>
                                  </p:stCondLst>
                                  <p:childTnLst>
                                    <p:set>
                                      <p:cBhvr>
                                        <p:cTn id="26" dur="1" fill="hold">
                                          <p:stCondLst>
                                            <p:cond delay="0"/>
                                          </p:stCondLst>
                                        </p:cTn>
                                        <p:tgtEl>
                                          <p:spTgt spid="9">
                                            <p:txEl>
                                              <p:pRg st="3" end="3"/>
                                            </p:txEl>
                                          </p:spTgt>
                                        </p:tgtEl>
                                        <p:attrNameLst>
                                          <p:attrName>style.visibility</p:attrName>
                                        </p:attrNameLst>
                                      </p:cBhvr>
                                      <p:to>
                                        <p:strVal val="visible"/>
                                      </p:to>
                                    </p:set>
                                    <p:animEffect transition="in" filter="fade">
                                      <p:cBhvr>
                                        <p:cTn id="27" dur="250"/>
                                        <p:tgtEl>
                                          <p:spTgt spid="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9"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0" y="2455230"/>
            <a:ext cx="9415015" cy="2104837"/>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smtClean="0">
              <a:solidFill>
                <a:srgbClr val="00AEEF">
                  <a:alpha val="99000"/>
                </a:srgbClr>
              </a:solidFill>
            </a:endParaRPr>
          </a:p>
        </p:txBody>
      </p:sp>
      <p:sp>
        <p:nvSpPr>
          <p:cNvPr id="2" name="Title 1"/>
          <p:cNvSpPr>
            <a:spLocks noGrp="1"/>
          </p:cNvSpPr>
          <p:nvPr>
            <p:ph type="title"/>
          </p:nvPr>
        </p:nvSpPr>
        <p:spPr>
          <a:xfrm>
            <a:off x="978694" y="3009051"/>
            <a:ext cx="10237787" cy="997196"/>
          </a:xfrm>
        </p:spPr>
        <p:txBody>
          <a:bodyPr/>
          <a:lstStyle/>
          <a:p>
            <a:r>
              <a:rPr lang="en-US" dirty="0"/>
              <a:t>SQL database</a:t>
            </a:r>
          </a:p>
        </p:txBody>
      </p:sp>
      <p:grpSp>
        <p:nvGrpSpPr>
          <p:cNvPr id="4" name="Group 3"/>
          <p:cNvGrpSpPr/>
          <p:nvPr/>
        </p:nvGrpSpPr>
        <p:grpSpPr>
          <a:xfrm>
            <a:off x="9403182" y="1447801"/>
            <a:ext cx="17330318" cy="4119696"/>
            <a:chOff x="7466012" y="1821191"/>
            <a:chExt cx="17330318" cy="4119696"/>
          </a:xfrm>
        </p:grpSpPr>
        <p:sp>
          <p:nvSpPr>
            <p:cNvPr id="16" name="Rectangle 15"/>
            <p:cNvSpPr/>
            <p:nvPr/>
          </p:nvSpPr>
          <p:spPr bwMode="auto">
            <a:xfrm>
              <a:off x="9643642" y="1821191"/>
              <a:ext cx="15152688" cy="411969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4" name="Rectangle 13"/>
            <p:cNvSpPr/>
            <p:nvPr/>
          </p:nvSpPr>
          <p:spPr bwMode="auto">
            <a:xfrm>
              <a:off x="7466012" y="2828620"/>
              <a:ext cx="2253803" cy="210483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r>
                <a:rPr lang="en-US" sz="2200" dirty="0" smtClean="0">
                  <a:solidFill>
                    <a:srgbClr val="00AEEF">
                      <a:alpha val="99000"/>
                    </a:srgbClr>
                  </a:solidFill>
                </a:rPr>
                <a:t>Demo</a:t>
              </a:r>
            </a:p>
          </p:txBody>
        </p:sp>
        <p:sp>
          <p:nvSpPr>
            <p:cNvPr id="10" name="Rounded Rectangle 29"/>
            <p:cNvSpPr/>
            <p:nvPr/>
          </p:nvSpPr>
          <p:spPr bwMode="black">
            <a:xfrm>
              <a:off x="8295284" y="3274791"/>
              <a:ext cx="595259" cy="1212495"/>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800" dirty="0" err="1" smtClean="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562296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0-#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0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10" presetClass="entr" presetSubtype="0" fill="hold" grpId="0" nodeType="withEffect">
                                  <p:stCondLst>
                                    <p:cond delay="2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BEBA8EAE-BF5A-486C-A8C5-ECC9F3942E4B}">
                <a14:imgProps xmlns:a14="http://schemas.microsoft.com/office/drawing/2010/main">
                  <a14:imgLayer r:embed="rId4">
                    <a14:imgEffect>
                      <a14:brightnessContrast bright="-62000"/>
                    </a14:imgEffect>
                  </a14:imgLayer>
                </a14:imgProps>
              </a:ext>
              <a:ext uri="{28A0092B-C50C-407E-A947-70E740481C1C}">
                <a14:useLocalDpi xmlns:a14="http://schemas.microsoft.com/office/drawing/2010/main" val="0"/>
              </a:ext>
            </a:extLst>
          </a:blip>
          <a:stretch>
            <a:fillRect/>
          </a:stretch>
        </p:blipFill>
        <p:spPr>
          <a:xfrm>
            <a:off x="936051" y="2180069"/>
            <a:ext cx="3212327" cy="2909990"/>
          </a:xfrm>
          <a:prstGeom prst="rect">
            <a:avLst/>
          </a:prstGeom>
        </p:spPr>
      </p:pic>
      <p:sp>
        <p:nvSpPr>
          <p:cNvPr id="5" name="Title 1"/>
          <p:cNvSpPr txBox="1">
            <a:spLocks/>
          </p:cNvSpPr>
          <p:nvPr/>
        </p:nvSpPr>
        <p:spPr>
          <a:xfrm>
            <a:off x="4663440" y="2487168"/>
            <a:ext cx="6369515" cy="747897"/>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tabLst>
                <a:tab pos="1089025" algn="l"/>
              </a:tabLst>
            </a:pPr>
            <a:r>
              <a:rPr dirty="0" smtClean="0">
                <a:solidFill>
                  <a:srgbClr val="5F5F5F">
                    <a:alpha val="99000"/>
                  </a:srgbClr>
                </a:solidFill>
              </a:rPr>
              <a:t>Blob storage</a:t>
            </a:r>
            <a:endParaRPr dirty="0">
              <a:solidFill>
                <a:srgbClr val="5F5F5F">
                  <a:alpha val="99000"/>
                </a:srgbClr>
              </a:solidFill>
            </a:endParaRPr>
          </a:p>
        </p:txBody>
      </p:sp>
      <p:sp>
        <p:nvSpPr>
          <p:cNvPr id="7" name="Content Placeholder 2"/>
          <p:cNvSpPr txBox="1">
            <a:spLocks/>
          </p:cNvSpPr>
          <p:nvPr/>
        </p:nvSpPr>
        <p:spPr>
          <a:xfrm>
            <a:off x="4686445" y="3286125"/>
            <a:ext cx="6380162" cy="1255728"/>
          </a:xfrm>
          <a:prstGeom prst="rect">
            <a:avLst/>
          </a:prstGeom>
        </p:spPr>
        <p:txBody>
          <a:bodyPr vert="horz" lIns="0" tIns="0" rIns="0" bIns="0" rtlCol="0">
            <a:spAutoFit/>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tx1">
                    <a:alpha val="99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indent="0">
              <a:lnSpc>
                <a:spcPct val="100000"/>
              </a:lnSpc>
              <a:buFont typeface="Arial" pitchFamily="34" charset="0"/>
              <a:buNone/>
            </a:pPr>
            <a:r>
              <a:rPr lang="en-US" sz="2400" dirty="0">
                <a:solidFill>
                  <a:srgbClr val="5F5F5F">
                    <a:alpha val="99000"/>
                  </a:srgbClr>
                </a:solidFill>
                <a:latin typeface="Segoe UI"/>
              </a:rPr>
              <a:t>Highly available, scalable and secure file system</a:t>
            </a:r>
          </a:p>
          <a:p>
            <a:pPr marL="3175" indent="0">
              <a:lnSpc>
                <a:spcPct val="100000"/>
              </a:lnSpc>
              <a:buFont typeface="Arial" pitchFamily="34" charset="0"/>
              <a:buNone/>
            </a:pPr>
            <a:r>
              <a:rPr lang="en-US" sz="2400" dirty="0">
                <a:solidFill>
                  <a:srgbClr val="5F5F5F">
                    <a:alpha val="99000"/>
                  </a:srgbClr>
                </a:solidFill>
                <a:latin typeface="Segoe UI"/>
              </a:rPr>
              <a:t>Blobs can be exposed publically over http</a:t>
            </a:r>
          </a:p>
          <a:p>
            <a:pPr marL="3175" indent="0">
              <a:lnSpc>
                <a:spcPct val="100000"/>
              </a:lnSpc>
              <a:buFont typeface="Arial" pitchFamily="34" charset="0"/>
              <a:buNone/>
            </a:pPr>
            <a:r>
              <a:rPr lang="en-US" sz="2400" dirty="0">
                <a:solidFill>
                  <a:srgbClr val="5F5F5F">
                    <a:alpha val="99000"/>
                  </a:srgbClr>
                </a:solidFill>
                <a:latin typeface="Segoe UI"/>
              </a:rPr>
              <a:t>Continuous geo-replication across datacenters</a:t>
            </a:r>
          </a:p>
        </p:txBody>
      </p:sp>
    </p:spTree>
    <p:extLst>
      <p:ext uri="{BB962C8B-B14F-4D97-AF65-F5344CB8AC3E}">
        <p14:creationId xmlns:p14="http://schemas.microsoft.com/office/powerpoint/2010/main" val="25043905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grpId="0" nodeType="afterEffect">
                                  <p:stCondLst>
                                    <p:cond delay="25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250"/>
                                        <p:tgtEl>
                                          <p:spTgt spid="5"/>
                                        </p:tgtEl>
                                      </p:cBhvr>
                                    </p:animEffect>
                                  </p:childTnLst>
                                </p:cTn>
                              </p:par>
                            </p:childTnLst>
                          </p:cTn>
                        </p:par>
                        <p:par>
                          <p:cTn id="12" fill="hold">
                            <p:stCondLst>
                              <p:cond delay="1000"/>
                            </p:stCondLst>
                            <p:childTnLst>
                              <p:par>
                                <p:cTn id="13" presetID="10" presetClass="entr" presetSubtype="0" fill="hold" grpId="0" nodeType="afterEffect">
                                  <p:stCondLst>
                                    <p:cond delay="250"/>
                                  </p:stCondLst>
                                  <p:childTnLst>
                                    <p:set>
                                      <p:cBhvr>
                                        <p:cTn id="14" dur="1" fill="hold">
                                          <p:stCondLst>
                                            <p:cond delay="0"/>
                                          </p:stCondLst>
                                        </p:cTn>
                                        <p:tgtEl>
                                          <p:spTgt spid="7">
                                            <p:txEl>
                                              <p:pRg st="0" end="0"/>
                                            </p:txEl>
                                          </p:spTgt>
                                        </p:tgtEl>
                                        <p:attrNameLst>
                                          <p:attrName>style.visibility</p:attrName>
                                        </p:attrNameLst>
                                      </p:cBhvr>
                                      <p:to>
                                        <p:strVal val="visible"/>
                                      </p:to>
                                    </p:set>
                                    <p:animEffect transition="in" filter="fade">
                                      <p:cBhvr>
                                        <p:cTn id="15" dur="250"/>
                                        <p:tgtEl>
                                          <p:spTgt spid="7">
                                            <p:txEl>
                                              <p:pRg st="0" end="0"/>
                                            </p:txEl>
                                          </p:spTgt>
                                        </p:tgtEl>
                                      </p:cBhvr>
                                    </p:animEffect>
                                  </p:childTnLst>
                                </p:cTn>
                              </p:par>
                            </p:childTnLst>
                          </p:cTn>
                        </p:par>
                        <p:par>
                          <p:cTn id="16" fill="hold">
                            <p:stCondLst>
                              <p:cond delay="1500"/>
                            </p:stCondLst>
                            <p:childTnLst>
                              <p:par>
                                <p:cTn id="17" presetID="10" presetClass="entr" presetSubtype="0" fill="hold" grpId="0" nodeType="afterEffect">
                                  <p:stCondLst>
                                    <p:cond delay="250"/>
                                  </p:stCondLst>
                                  <p:childTnLst>
                                    <p:set>
                                      <p:cBhvr>
                                        <p:cTn id="18" dur="1" fill="hold">
                                          <p:stCondLst>
                                            <p:cond delay="0"/>
                                          </p:stCondLst>
                                        </p:cTn>
                                        <p:tgtEl>
                                          <p:spTgt spid="7">
                                            <p:txEl>
                                              <p:pRg st="1" end="1"/>
                                            </p:txEl>
                                          </p:spTgt>
                                        </p:tgtEl>
                                        <p:attrNameLst>
                                          <p:attrName>style.visibility</p:attrName>
                                        </p:attrNameLst>
                                      </p:cBhvr>
                                      <p:to>
                                        <p:strVal val="visible"/>
                                      </p:to>
                                    </p:set>
                                    <p:animEffect transition="in" filter="fade">
                                      <p:cBhvr>
                                        <p:cTn id="19" dur="250"/>
                                        <p:tgtEl>
                                          <p:spTgt spid="7">
                                            <p:txEl>
                                              <p:pRg st="1" end="1"/>
                                            </p:txEl>
                                          </p:spTgt>
                                        </p:tgtEl>
                                      </p:cBhvr>
                                    </p:animEffect>
                                  </p:childTnLst>
                                </p:cTn>
                              </p:par>
                            </p:childTnLst>
                          </p:cTn>
                        </p:par>
                        <p:par>
                          <p:cTn id="20" fill="hold">
                            <p:stCondLst>
                              <p:cond delay="2000"/>
                            </p:stCondLst>
                            <p:childTnLst>
                              <p:par>
                                <p:cTn id="21" presetID="10" presetClass="entr" presetSubtype="0" fill="hold" grpId="0" nodeType="afterEffect">
                                  <p:stCondLst>
                                    <p:cond delay="250"/>
                                  </p:stCondLst>
                                  <p:childTnLst>
                                    <p:set>
                                      <p:cBhvr>
                                        <p:cTn id="22" dur="1" fill="hold">
                                          <p:stCondLst>
                                            <p:cond delay="0"/>
                                          </p:stCondLst>
                                        </p:cTn>
                                        <p:tgtEl>
                                          <p:spTgt spid="7">
                                            <p:txEl>
                                              <p:pRg st="2" end="2"/>
                                            </p:txEl>
                                          </p:spTgt>
                                        </p:tgtEl>
                                        <p:attrNameLst>
                                          <p:attrName>style.visibility</p:attrName>
                                        </p:attrNameLst>
                                      </p:cBhvr>
                                      <p:to>
                                        <p:strVal val="visible"/>
                                      </p:to>
                                    </p:set>
                                    <p:animEffect transition="in" filter="fade">
                                      <p:cBhvr>
                                        <p:cTn id="23" dur="250"/>
                                        <p:tgtEl>
                                          <p:spTgt spid="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BEBA8EAE-BF5A-486C-A8C5-ECC9F3942E4B}">
                <a14:imgProps xmlns:a14="http://schemas.microsoft.com/office/drawing/2010/main">
                  <a14:imgLayer r:embed="rId4">
                    <a14:imgEffect>
                      <a14:brightnessContrast bright="-62000"/>
                    </a14:imgEffect>
                  </a14:imgLayer>
                </a14:imgProps>
              </a:ext>
              <a:ext uri="{28A0092B-C50C-407E-A947-70E740481C1C}">
                <a14:useLocalDpi xmlns:a14="http://schemas.microsoft.com/office/drawing/2010/main" val="0"/>
              </a:ext>
            </a:extLst>
          </a:blip>
          <a:stretch>
            <a:fillRect/>
          </a:stretch>
        </p:blipFill>
        <p:spPr>
          <a:xfrm>
            <a:off x="1188721" y="2334640"/>
            <a:ext cx="3055556" cy="3055556"/>
          </a:xfrm>
          <a:prstGeom prst="rect">
            <a:avLst/>
          </a:prstGeom>
        </p:spPr>
      </p:pic>
      <p:sp>
        <p:nvSpPr>
          <p:cNvPr id="5" name="Title 1"/>
          <p:cNvSpPr txBox="1">
            <a:spLocks/>
          </p:cNvSpPr>
          <p:nvPr/>
        </p:nvSpPr>
        <p:spPr>
          <a:xfrm>
            <a:off x="4663440" y="2487168"/>
            <a:ext cx="6369515" cy="747897"/>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tabLst>
                <a:tab pos="1089025" algn="l"/>
              </a:tabLst>
            </a:pPr>
            <a:r>
              <a:rPr dirty="0" smtClean="0">
                <a:solidFill>
                  <a:srgbClr val="5F5F5F">
                    <a:alpha val="99000"/>
                  </a:srgbClr>
                </a:solidFill>
              </a:rPr>
              <a:t>Cache</a:t>
            </a:r>
            <a:endParaRPr dirty="0">
              <a:solidFill>
                <a:srgbClr val="5F5F5F">
                  <a:alpha val="99000"/>
                </a:srgbClr>
              </a:solidFill>
            </a:endParaRPr>
          </a:p>
        </p:txBody>
      </p:sp>
      <p:sp>
        <p:nvSpPr>
          <p:cNvPr id="6" name="Content Placeholder 2"/>
          <p:cNvSpPr txBox="1">
            <a:spLocks/>
          </p:cNvSpPr>
          <p:nvPr/>
        </p:nvSpPr>
        <p:spPr>
          <a:xfrm>
            <a:off x="4686445" y="3286125"/>
            <a:ext cx="6380162" cy="1698927"/>
          </a:xfrm>
          <a:prstGeom prst="rect">
            <a:avLst/>
          </a:prstGeom>
        </p:spPr>
        <p:txBody>
          <a:bodyPr vert="horz" lIns="0" tIns="0" rIns="0" bIns="0" rtlCol="0">
            <a:spAutoFit/>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tx1">
                    <a:alpha val="99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indent="0">
              <a:lnSpc>
                <a:spcPct val="100000"/>
              </a:lnSpc>
              <a:buFont typeface="Arial" pitchFamily="34" charset="0"/>
              <a:buNone/>
            </a:pPr>
            <a:r>
              <a:rPr lang="en-US" sz="2400" dirty="0">
                <a:solidFill>
                  <a:srgbClr val="5F5F5F">
                    <a:alpha val="99000"/>
                  </a:srgbClr>
                </a:solidFill>
                <a:latin typeface="Segoe UI"/>
              </a:rPr>
              <a:t>Low latency, in-memory distributed cache</a:t>
            </a:r>
          </a:p>
          <a:p>
            <a:pPr marL="3175" indent="0">
              <a:lnSpc>
                <a:spcPct val="100000"/>
              </a:lnSpc>
              <a:buFont typeface="Arial" pitchFamily="34" charset="0"/>
              <a:buNone/>
            </a:pPr>
            <a:r>
              <a:rPr lang="en-US" sz="2400" dirty="0">
                <a:solidFill>
                  <a:srgbClr val="5F5F5F">
                    <a:alpha val="99000"/>
                  </a:srgbClr>
                </a:solidFill>
                <a:latin typeface="Segoe UI"/>
              </a:rPr>
              <a:t>Dynamically grow and shrink cache size</a:t>
            </a:r>
          </a:p>
          <a:p>
            <a:pPr marL="3175" indent="0">
              <a:lnSpc>
                <a:spcPct val="100000"/>
              </a:lnSpc>
              <a:buFont typeface="Arial" pitchFamily="34" charset="0"/>
              <a:buNone/>
            </a:pPr>
            <a:r>
              <a:rPr lang="en-US" sz="2400" dirty="0">
                <a:solidFill>
                  <a:srgbClr val="5F5F5F">
                    <a:alpha val="99000"/>
                  </a:srgbClr>
                </a:solidFill>
                <a:latin typeface="Segoe UI"/>
              </a:rPr>
              <a:t>High availability support</a:t>
            </a:r>
          </a:p>
          <a:p>
            <a:pPr marL="3175" indent="0">
              <a:lnSpc>
                <a:spcPct val="100000"/>
              </a:lnSpc>
              <a:buFont typeface="Arial" pitchFamily="34" charset="0"/>
              <a:buNone/>
            </a:pPr>
            <a:r>
              <a:rPr lang="en-US" sz="2400" dirty="0" err="1">
                <a:solidFill>
                  <a:srgbClr val="5F5F5F">
                    <a:alpha val="99000"/>
                  </a:srgbClr>
                </a:solidFill>
                <a:latin typeface="Segoe UI"/>
              </a:rPr>
              <a:t>Memcached</a:t>
            </a:r>
            <a:r>
              <a:rPr lang="en-US" sz="2400" dirty="0">
                <a:solidFill>
                  <a:srgbClr val="5F5F5F">
                    <a:alpha val="99000"/>
                  </a:srgbClr>
                </a:solidFill>
                <a:latin typeface="Segoe UI"/>
              </a:rPr>
              <a:t> protocol support</a:t>
            </a:r>
          </a:p>
        </p:txBody>
      </p:sp>
    </p:spTree>
    <p:extLst>
      <p:ext uri="{BB962C8B-B14F-4D97-AF65-F5344CB8AC3E}">
        <p14:creationId xmlns:p14="http://schemas.microsoft.com/office/powerpoint/2010/main" val="42820844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25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250"/>
                                        <p:tgtEl>
                                          <p:spTgt spid="5"/>
                                        </p:tgtEl>
                                      </p:cBhvr>
                                    </p:animEffect>
                                  </p:childTnLst>
                                </p:cTn>
                              </p:par>
                            </p:childTnLst>
                          </p:cTn>
                        </p:par>
                        <p:par>
                          <p:cTn id="12" fill="hold">
                            <p:stCondLst>
                              <p:cond delay="1000"/>
                            </p:stCondLst>
                            <p:childTnLst>
                              <p:par>
                                <p:cTn id="13" presetID="10" presetClass="entr" presetSubtype="0" fill="hold" grpId="0" nodeType="afterEffect">
                                  <p:stCondLst>
                                    <p:cond delay="250"/>
                                  </p:stCondLst>
                                  <p:childTnLst>
                                    <p:set>
                                      <p:cBhvr>
                                        <p:cTn id="14" dur="1" fill="hold">
                                          <p:stCondLst>
                                            <p:cond delay="0"/>
                                          </p:stCondLst>
                                        </p:cTn>
                                        <p:tgtEl>
                                          <p:spTgt spid="6">
                                            <p:txEl>
                                              <p:pRg st="0" end="0"/>
                                            </p:txEl>
                                          </p:spTgt>
                                        </p:tgtEl>
                                        <p:attrNameLst>
                                          <p:attrName>style.visibility</p:attrName>
                                        </p:attrNameLst>
                                      </p:cBhvr>
                                      <p:to>
                                        <p:strVal val="visible"/>
                                      </p:to>
                                    </p:set>
                                    <p:animEffect transition="in" filter="fade">
                                      <p:cBhvr>
                                        <p:cTn id="15" dur="250"/>
                                        <p:tgtEl>
                                          <p:spTgt spid="6">
                                            <p:txEl>
                                              <p:pRg st="0" end="0"/>
                                            </p:txEl>
                                          </p:spTgt>
                                        </p:tgtEl>
                                      </p:cBhvr>
                                    </p:animEffect>
                                  </p:childTnLst>
                                </p:cTn>
                              </p:par>
                            </p:childTnLst>
                          </p:cTn>
                        </p:par>
                        <p:par>
                          <p:cTn id="16" fill="hold">
                            <p:stCondLst>
                              <p:cond delay="1500"/>
                            </p:stCondLst>
                            <p:childTnLst>
                              <p:par>
                                <p:cTn id="17" presetID="10" presetClass="entr" presetSubtype="0" fill="hold" grpId="0" nodeType="afterEffect">
                                  <p:stCondLst>
                                    <p:cond delay="250"/>
                                  </p:stCondLst>
                                  <p:childTnLst>
                                    <p:set>
                                      <p:cBhvr>
                                        <p:cTn id="18" dur="1" fill="hold">
                                          <p:stCondLst>
                                            <p:cond delay="0"/>
                                          </p:stCondLst>
                                        </p:cTn>
                                        <p:tgtEl>
                                          <p:spTgt spid="6">
                                            <p:txEl>
                                              <p:pRg st="1" end="1"/>
                                            </p:txEl>
                                          </p:spTgt>
                                        </p:tgtEl>
                                        <p:attrNameLst>
                                          <p:attrName>style.visibility</p:attrName>
                                        </p:attrNameLst>
                                      </p:cBhvr>
                                      <p:to>
                                        <p:strVal val="visible"/>
                                      </p:to>
                                    </p:set>
                                    <p:animEffect transition="in" filter="fade">
                                      <p:cBhvr>
                                        <p:cTn id="19" dur="250"/>
                                        <p:tgtEl>
                                          <p:spTgt spid="6">
                                            <p:txEl>
                                              <p:pRg st="1" end="1"/>
                                            </p:txEl>
                                          </p:spTgt>
                                        </p:tgtEl>
                                      </p:cBhvr>
                                    </p:animEffect>
                                  </p:childTnLst>
                                </p:cTn>
                              </p:par>
                            </p:childTnLst>
                          </p:cTn>
                        </p:par>
                        <p:par>
                          <p:cTn id="20" fill="hold">
                            <p:stCondLst>
                              <p:cond delay="2000"/>
                            </p:stCondLst>
                            <p:childTnLst>
                              <p:par>
                                <p:cTn id="21" presetID="10" presetClass="entr" presetSubtype="0" fill="hold" grpId="0" nodeType="afterEffect">
                                  <p:stCondLst>
                                    <p:cond delay="250"/>
                                  </p:stCondLst>
                                  <p:childTnLst>
                                    <p:set>
                                      <p:cBhvr>
                                        <p:cTn id="22" dur="1" fill="hold">
                                          <p:stCondLst>
                                            <p:cond delay="0"/>
                                          </p:stCondLst>
                                        </p:cTn>
                                        <p:tgtEl>
                                          <p:spTgt spid="6">
                                            <p:txEl>
                                              <p:pRg st="2" end="2"/>
                                            </p:txEl>
                                          </p:spTgt>
                                        </p:tgtEl>
                                        <p:attrNameLst>
                                          <p:attrName>style.visibility</p:attrName>
                                        </p:attrNameLst>
                                      </p:cBhvr>
                                      <p:to>
                                        <p:strVal val="visible"/>
                                      </p:to>
                                    </p:set>
                                    <p:animEffect transition="in" filter="fade">
                                      <p:cBhvr>
                                        <p:cTn id="23" dur="250"/>
                                        <p:tgtEl>
                                          <p:spTgt spid="6">
                                            <p:txEl>
                                              <p:pRg st="2" end="2"/>
                                            </p:txEl>
                                          </p:spTgt>
                                        </p:tgtEl>
                                      </p:cBhvr>
                                    </p:animEffect>
                                  </p:childTnLst>
                                </p:cTn>
                              </p:par>
                            </p:childTnLst>
                          </p:cTn>
                        </p:par>
                        <p:par>
                          <p:cTn id="24" fill="hold">
                            <p:stCondLst>
                              <p:cond delay="2500"/>
                            </p:stCondLst>
                            <p:childTnLst>
                              <p:par>
                                <p:cTn id="25" presetID="10" presetClass="entr" presetSubtype="0" fill="hold" grpId="0" nodeType="afterEffect">
                                  <p:stCondLst>
                                    <p:cond delay="250"/>
                                  </p:stCondLst>
                                  <p:childTnLst>
                                    <p:set>
                                      <p:cBhvr>
                                        <p:cTn id="26" dur="1" fill="hold">
                                          <p:stCondLst>
                                            <p:cond delay="0"/>
                                          </p:stCondLst>
                                        </p:cTn>
                                        <p:tgtEl>
                                          <p:spTgt spid="6">
                                            <p:txEl>
                                              <p:pRg st="3" end="3"/>
                                            </p:txEl>
                                          </p:spTgt>
                                        </p:tgtEl>
                                        <p:attrNameLst>
                                          <p:attrName>style.visibility</p:attrName>
                                        </p:attrNameLst>
                                      </p:cBhvr>
                                      <p:to>
                                        <p:strVal val="visible"/>
                                      </p:to>
                                    </p:set>
                                    <p:animEffect transition="in" filter="fade">
                                      <p:cBhvr>
                                        <p:cTn id="27" dur="250"/>
                                        <p:tgtEl>
                                          <p:spTgt spid="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0" y="2455230"/>
            <a:ext cx="9415015" cy="2104837"/>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smtClean="0">
              <a:solidFill>
                <a:srgbClr val="00AEEF">
                  <a:alpha val="99000"/>
                </a:srgbClr>
              </a:solidFill>
            </a:endParaRPr>
          </a:p>
        </p:txBody>
      </p:sp>
      <p:sp>
        <p:nvSpPr>
          <p:cNvPr id="2" name="Title 1"/>
          <p:cNvSpPr>
            <a:spLocks noGrp="1"/>
          </p:cNvSpPr>
          <p:nvPr>
            <p:ph type="title"/>
          </p:nvPr>
        </p:nvSpPr>
        <p:spPr>
          <a:xfrm>
            <a:off x="978694" y="3009051"/>
            <a:ext cx="10237787" cy="997196"/>
          </a:xfrm>
        </p:spPr>
        <p:txBody>
          <a:bodyPr/>
          <a:lstStyle/>
          <a:p>
            <a:r>
              <a:rPr lang="en-US" dirty="0"/>
              <a:t>Cache</a:t>
            </a:r>
          </a:p>
        </p:txBody>
      </p:sp>
      <p:grpSp>
        <p:nvGrpSpPr>
          <p:cNvPr id="4" name="Group 3"/>
          <p:cNvGrpSpPr/>
          <p:nvPr/>
        </p:nvGrpSpPr>
        <p:grpSpPr>
          <a:xfrm>
            <a:off x="9403182" y="1447801"/>
            <a:ext cx="17330318" cy="4119696"/>
            <a:chOff x="7466012" y="1821191"/>
            <a:chExt cx="17330318" cy="4119696"/>
          </a:xfrm>
        </p:grpSpPr>
        <p:sp>
          <p:nvSpPr>
            <p:cNvPr id="16" name="Rectangle 15"/>
            <p:cNvSpPr/>
            <p:nvPr/>
          </p:nvSpPr>
          <p:spPr bwMode="auto">
            <a:xfrm>
              <a:off x="9643642" y="1821191"/>
              <a:ext cx="15152688" cy="411969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4" name="Rectangle 13"/>
            <p:cNvSpPr/>
            <p:nvPr/>
          </p:nvSpPr>
          <p:spPr bwMode="auto">
            <a:xfrm>
              <a:off x="7466012" y="2828620"/>
              <a:ext cx="2253803" cy="210483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r>
                <a:rPr lang="en-US" sz="2200" dirty="0" smtClean="0">
                  <a:solidFill>
                    <a:srgbClr val="00AEEF">
                      <a:alpha val="99000"/>
                    </a:srgbClr>
                  </a:solidFill>
                </a:rPr>
                <a:t>Demo</a:t>
              </a:r>
            </a:p>
          </p:txBody>
        </p:sp>
        <p:sp>
          <p:nvSpPr>
            <p:cNvPr id="10" name="Rounded Rectangle 29"/>
            <p:cNvSpPr/>
            <p:nvPr/>
          </p:nvSpPr>
          <p:spPr bwMode="black">
            <a:xfrm>
              <a:off x="8295284" y="3274791"/>
              <a:ext cx="595259" cy="1212495"/>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800" dirty="0" err="1" smtClean="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946151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0-#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0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10" presetClass="entr" presetSubtype="0" fill="hold" grpId="0" nodeType="withEffect">
                                  <p:stCondLst>
                                    <p:cond delay="2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TextBox 112"/>
          <p:cNvSpPr txBox="1"/>
          <p:nvPr/>
        </p:nvSpPr>
        <p:spPr>
          <a:xfrm>
            <a:off x="1458141" y="2463806"/>
            <a:ext cx="3635453" cy="295466"/>
          </a:xfrm>
          <a:prstGeom prst="rect">
            <a:avLst/>
          </a:prstGeom>
          <a:noFill/>
        </p:spPr>
        <p:txBody>
          <a:bodyPr wrap="square" lIns="0" tIns="0" rIns="0" bIns="0" rtlCol="0">
            <a:spAutoFit/>
          </a:bodyPr>
          <a:lstStyle/>
          <a:p>
            <a:pPr>
              <a:lnSpc>
                <a:spcPct val="80000"/>
              </a:lnSpc>
              <a:buSzPct val="80000"/>
            </a:pPr>
            <a:r>
              <a:rPr lang="en-US" dirty="0" smtClean="0">
                <a:solidFill>
                  <a:srgbClr val="5F5F5F">
                    <a:alpha val="99000"/>
                  </a:srgbClr>
                </a:solidFill>
              </a:rPr>
              <a:t>Web Roles</a:t>
            </a:r>
            <a:endParaRPr lang="en-US" dirty="0">
              <a:solidFill>
                <a:srgbClr val="5F5F5F">
                  <a:alpha val="99000"/>
                </a:srgbClr>
              </a:solidFill>
            </a:endParaRPr>
          </a:p>
        </p:txBody>
      </p:sp>
      <p:grpSp>
        <p:nvGrpSpPr>
          <p:cNvPr id="24" name="Group 23"/>
          <p:cNvGrpSpPr/>
          <p:nvPr/>
        </p:nvGrpSpPr>
        <p:grpSpPr>
          <a:xfrm>
            <a:off x="1446212" y="2840257"/>
            <a:ext cx="2211227" cy="1486146"/>
            <a:chOff x="1446212" y="3738997"/>
            <a:chExt cx="2211227" cy="1486146"/>
          </a:xfrm>
        </p:grpSpPr>
        <p:sp>
          <p:nvSpPr>
            <p:cNvPr id="71" name="Rounded Rectangle 70"/>
            <p:cNvSpPr/>
            <p:nvPr/>
          </p:nvSpPr>
          <p:spPr bwMode="auto">
            <a:xfrm>
              <a:off x="1446212" y="3738997"/>
              <a:ext cx="2211227" cy="1486146"/>
            </a:xfrm>
            <a:prstGeom prst="roundRect">
              <a:avLst>
                <a:gd name="adj" fmla="val 5680"/>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74" name="Picture 7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03038" y="3864023"/>
              <a:ext cx="692412" cy="626332"/>
            </a:xfrm>
            <a:prstGeom prst="rect">
              <a:avLst/>
            </a:prstGeom>
          </p:spPr>
        </p:pic>
      </p:grpSp>
      <p:grpSp>
        <p:nvGrpSpPr>
          <p:cNvPr id="25" name="Group 24"/>
          <p:cNvGrpSpPr/>
          <p:nvPr/>
        </p:nvGrpSpPr>
        <p:grpSpPr>
          <a:xfrm>
            <a:off x="3808412" y="2840257"/>
            <a:ext cx="2211227" cy="1486146"/>
            <a:chOff x="3808412" y="3738997"/>
            <a:chExt cx="2211227" cy="1486146"/>
          </a:xfrm>
        </p:grpSpPr>
        <p:sp>
          <p:nvSpPr>
            <p:cNvPr id="75" name="Rounded Rectangle 74"/>
            <p:cNvSpPr/>
            <p:nvPr/>
          </p:nvSpPr>
          <p:spPr bwMode="auto">
            <a:xfrm>
              <a:off x="3808412" y="3738997"/>
              <a:ext cx="2211227" cy="1486146"/>
            </a:xfrm>
            <a:prstGeom prst="roundRect">
              <a:avLst>
                <a:gd name="adj" fmla="val 5680"/>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76" name="Picture 7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65238" y="3864023"/>
              <a:ext cx="692412" cy="626332"/>
            </a:xfrm>
            <a:prstGeom prst="rect">
              <a:avLst/>
            </a:prstGeom>
          </p:spPr>
        </p:pic>
      </p:grpSp>
      <p:grpSp>
        <p:nvGrpSpPr>
          <p:cNvPr id="26" name="Group 25"/>
          <p:cNvGrpSpPr/>
          <p:nvPr/>
        </p:nvGrpSpPr>
        <p:grpSpPr>
          <a:xfrm>
            <a:off x="6166186" y="2840257"/>
            <a:ext cx="2211227" cy="1486146"/>
            <a:chOff x="6166186" y="3738997"/>
            <a:chExt cx="2211227" cy="1486146"/>
          </a:xfrm>
        </p:grpSpPr>
        <p:sp>
          <p:nvSpPr>
            <p:cNvPr id="77" name="Rounded Rectangle 76"/>
            <p:cNvSpPr/>
            <p:nvPr/>
          </p:nvSpPr>
          <p:spPr bwMode="auto">
            <a:xfrm>
              <a:off x="6166186" y="3738997"/>
              <a:ext cx="2211227" cy="1486146"/>
            </a:xfrm>
            <a:prstGeom prst="roundRect">
              <a:avLst>
                <a:gd name="adj" fmla="val 5680"/>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105" name="Picture 10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23012" y="3864023"/>
              <a:ext cx="692412" cy="626332"/>
            </a:xfrm>
            <a:prstGeom prst="rect">
              <a:avLst/>
            </a:prstGeom>
          </p:spPr>
        </p:pic>
      </p:grpSp>
      <p:grpSp>
        <p:nvGrpSpPr>
          <p:cNvPr id="27" name="Group 26"/>
          <p:cNvGrpSpPr/>
          <p:nvPr/>
        </p:nvGrpSpPr>
        <p:grpSpPr>
          <a:xfrm>
            <a:off x="8528386" y="2840257"/>
            <a:ext cx="2211227" cy="1486146"/>
            <a:chOff x="8528386" y="3738997"/>
            <a:chExt cx="2211227" cy="1486146"/>
          </a:xfrm>
        </p:grpSpPr>
        <p:sp>
          <p:nvSpPr>
            <p:cNvPr id="106" name="Rounded Rectangle 105"/>
            <p:cNvSpPr/>
            <p:nvPr/>
          </p:nvSpPr>
          <p:spPr bwMode="auto">
            <a:xfrm>
              <a:off x="8528386" y="3738997"/>
              <a:ext cx="2211227" cy="1486146"/>
            </a:xfrm>
            <a:prstGeom prst="roundRect">
              <a:avLst>
                <a:gd name="adj" fmla="val 5680"/>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107" name="Picture 10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85212" y="3864023"/>
              <a:ext cx="692412" cy="626332"/>
            </a:xfrm>
            <a:prstGeom prst="rect">
              <a:avLst/>
            </a:prstGeom>
          </p:spPr>
        </p:pic>
      </p:grpSp>
      <p:grpSp>
        <p:nvGrpSpPr>
          <p:cNvPr id="28" name="Group 27"/>
          <p:cNvGrpSpPr/>
          <p:nvPr/>
        </p:nvGrpSpPr>
        <p:grpSpPr>
          <a:xfrm>
            <a:off x="1446212" y="3591615"/>
            <a:ext cx="9293401" cy="734788"/>
            <a:chOff x="1446212" y="4490355"/>
            <a:chExt cx="9293401" cy="734788"/>
          </a:xfrm>
        </p:grpSpPr>
        <p:sp>
          <p:nvSpPr>
            <p:cNvPr id="21" name="Round Same Side Corner Rectangle 20"/>
            <p:cNvSpPr/>
            <p:nvPr/>
          </p:nvSpPr>
          <p:spPr bwMode="auto">
            <a:xfrm rot="10800000" flipV="1">
              <a:off x="1446212" y="4490355"/>
              <a:ext cx="2211227" cy="734788"/>
            </a:xfrm>
            <a:prstGeom prst="round2SameRect">
              <a:avLst>
                <a:gd name="adj1" fmla="val 0"/>
                <a:gd name="adj2" fmla="val 13333"/>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b" anchorCtr="0" compatLnSpc="1">
              <a:prstTxWarp prst="textNoShape">
                <a:avLst/>
              </a:prstTxWarp>
            </a:bodyPr>
            <a:lstStyle/>
            <a:p>
              <a:pPr algn="ctr" defTabSz="914099" fontAlgn="base">
                <a:spcBef>
                  <a:spcPct val="0"/>
                </a:spcBef>
                <a:spcAft>
                  <a:spcPct val="0"/>
                </a:spcAft>
              </a:pPr>
              <a:endParaRPr lang="en-US" dirty="0" smtClean="0">
                <a:gradFill>
                  <a:gsLst>
                    <a:gs pos="0">
                      <a:srgbClr val="FFFFFF"/>
                    </a:gs>
                    <a:gs pos="100000">
                      <a:srgbClr val="FFFFFF"/>
                    </a:gs>
                  </a:gsLst>
                  <a:lin ang="5400000" scaled="0"/>
                </a:gradFill>
              </a:endParaRPr>
            </a:p>
          </p:txBody>
        </p:sp>
        <p:sp>
          <p:nvSpPr>
            <p:cNvPr id="118" name="Round Same Side Corner Rectangle 117"/>
            <p:cNvSpPr/>
            <p:nvPr/>
          </p:nvSpPr>
          <p:spPr bwMode="auto">
            <a:xfrm rot="10800000" flipV="1">
              <a:off x="3803986" y="4490355"/>
              <a:ext cx="2211227" cy="734788"/>
            </a:xfrm>
            <a:prstGeom prst="round2SameRect">
              <a:avLst>
                <a:gd name="adj1" fmla="val 0"/>
                <a:gd name="adj2" fmla="val 13333"/>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b" anchorCtr="0" compatLnSpc="1">
              <a:prstTxWarp prst="textNoShape">
                <a:avLst/>
              </a:prstTxWarp>
            </a:bodyPr>
            <a:lstStyle/>
            <a:p>
              <a:pPr algn="ctr" defTabSz="914099" fontAlgn="base">
                <a:spcBef>
                  <a:spcPct val="0"/>
                </a:spcBef>
                <a:spcAft>
                  <a:spcPct val="0"/>
                </a:spcAft>
              </a:pPr>
              <a:endParaRPr lang="en-US" dirty="0" smtClean="0">
                <a:gradFill>
                  <a:gsLst>
                    <a:gs pos="0">
                      <a:srgbClr val="FFFFFF"/>
                    </a:gs>
                    <a:gs pos="100000">
                      <a:srgbClr val="FFFFFF"/>
                    </a:gs>
                  </a:gsLst>
                  <a:lin ang="5400000" scaled="0"/>
                </a:gradFill>
              </a:endParaRPr>
            </a:p>
          </p:txBody>
        </p:sp>
        <p:sp>
          <p:nvSpPr>
            <p:cNvPr id="120" name="Round Same Side Corner Rectangle 119"/>
            <p:cNvSpPr/>
            <p:nvPr/>
          </p:nvSpPr>
          <p:spPr bwMode="auto">
            <a:xfrm rot="10800000" flipV="1">
              <a:off x="6161760" y="4490355"/>
              <a:ext cx="2211227" cy="734788"/>
            </a:xfrm>
            <a:prstGeom prst="round2SameRect">
              <a:avLst>
                <a:gd name="adj1" fmla="val 0"/>
                <a:gd name="adj2" fmla="val 13333"/>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b" anchorCtr="0" compatLnSpc="1">
              <a:prstTxWarp prst="textNoShape">
                <a:avLst/>
              </a:prstTxWarp>
            </a:bodyPr>
            <a:lstStyle/>
            <a:p>
              <a:pPr algn="ctr" defTabSz="914099" fontAlgn="base">
                <a:spcBef>
                  <a:spcPct val="0"/>
                </a:spcBef>
                <a:spcAft>
                  <a:spcPct val="0"/>
                </a:spcAft>
              </a:pPr>
              <a:endParaRPr lang="en-US" dirty="0" smtClean="0">
                <a:gradFill>
                  <a:gsLst>
                    <a:gs pos="0">
                      <a:srgbClr val="FFFFFF"/>
                    </a:gs>
                    <a:gs pos="100000">
                      <a:srgbClr val="FFFFFF"/>
                    </a:gs>
                  </a:gsLst>
                  <a:lin ang="5400000" scaled="0"/>
                </a:gradFill>
              </a:endParaRPr>
            </a:p>
          </p:txBody>
        </p:sp>
        <p:sp>
          <p:nvSpPr>
            <p:cNvPr id="122" name="Round Same Side Corner Rectangle 121"/>
            <p:cNvSpPr/>
            <p:nvPr/>
          </p:nvSpPr>
          <p:spPr bwMode="auto">
            <a:xfrm rot="10800000" flipV="1">
              <a:off x="8528386" y="4490355"/>
              <a:ext cx="2211227" cy="734788"/>
            </a:xfrm>
            <a:prstGeom prst="round2SameRect">
              <a:avLst>
                <a:gd name="adj1" fmla="val 0"/>
                <a:gd name="adj2" fmla="val 13333"/>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b" anchorCtr="0" compatLnSpc="1">
              <a:prstTxWarp prst="textNoShape">
                <a:avLst/>
              </a:prstTxWarp>
            </a:bodyPr>
            <a:lstStyle/>
            <a:p>
              <a:pPr algn="ctr" defTabSz="914099" fontAlgn="base">
                <a:spcBef>
                  <a:spcPct val="0"/>
                </a:spcBef>
                <a:spcAft>
                  <a:spcPct val="0"/>
                </a:spcAft>
              </a:pPr>
              <a:endParaRPr lang="en-US" dirty="0" smtClean="0">
                <a:gradFill>
                  <a:gsLst>
                    <a:gs pos="0">
                      <a:srgbClr val="FFFFFF"/>
                    </a:gs>
                    <a:gs pos="100000">
                      <a:srgbClr val="FFFFFF"/>
                    </a:gs>
                  </a:gsLst>
                  <a:lin ang="5400000" scaled="0"/>
                </a:gradFill>
              </a:endParaRPr>
            </a:p>
          </p:txBody>
        </p:sp>
      </p:grpSp>
      <p:grpSp>
        <p:nvGrpSpPr>
          <p:cNvPr id="29" name="Group 28"/>
          <p:cNvGrpSpPr/>
          <p:nvPr/>
        </p:nvGrpSpPr>
        <p:grpSpPr>
          <a:xfrm>
            <a:off x="1603037" y="3737410"/>
            <a:ext cx="9136575" cy="443198"/>
            <a:chOff x="1603037" y="4636150"/>
            <a:chExt cx="9136575" cy="443198"/>
          </a:xfrm>
        </p:grpSpPr>
        <p:sp>
          <p:nvSpPr>
            <p:cNvPr id="22" name="TextBox 21"/>
            <p:cNvSpPr txBox="1"/>
            <p:nvPr/>
          </p:nvSpPr>
          <p:spPr>
            <a:xfrm>
              <a:off x="1603037" y="4636150"/>
              <a:ext cx="2054401" cy="443198"/>
            </a:xfrm>
            <a:prstGeom prst="rect">
              <a:avLst/>
            </a:prstGeom>
            <a:noFill/>
          </p:spPr>
          <p:txBody>
            <a:bodyPr wrap="square" lIns="0" tIns="0" rIns="0" bIns="0" rtlCol="0">
              <a:spAutoFit/>
            </a:bodyPr>
            <a:lstStyle/>
            <a:p>
              <a:pPr>
                <a:lnSpc>
                  <a:spcPct val="90000"/>
                </a:lnSpc>
                <a:spcBef>
                  <a:spcPct val="20000"/>
                </a:spcBef>
                <a:buSzPct val="80000"/>
              </a:pPr>
              <a:r>
                <a:rPr lang="en-US" sz="3200" dirty="0" smtClean="0">
                  <a:solidFill>
                    <a:srgbClr val="FFFFFF">
                      <a:alpha val="99000"/>
                    </a:srgbClr>
                  </a:solidFill>
                  <a:latin typeface="Segoe UI Light"/>
                </a:rPr>
                <a:t>300MB</a:t>
              </a:r>
              <a:endParaRPr lang="en-US" sz="3200" dirty="0">
                <a:solidFill>
                  <a:srgbClr val="FFFFFF">
                    <a:alpha val="99000"/>
                  </a:srgbClr>
                </a:solidFill>
                <a:latin typeface="Segoe UI Light"/>
              </a:endParaRPr>
            </a:p>
          </p:txBody>
        </p:sp>
        <p:sp>
          <p:nvSpPr>
            <p:cNvPr id="119" name="TextBox 118"/>
            <p:cNvSpPr txBox="1"/>
            <p:nvPr/>
          </p:nvSpPr>
          <p:spPr>
            <a:xfrm>
              <a:off x="3960811" y="4636150"/>
              <a:ext cx="2058827" cy="443198"/>
            </a:xfrm>
            <a:prstGeom prst="rect">
              <a:avLst/>
            </a:prstGeom>
            <a:noFill/>
          </p:spPr>
          <p:txBody>
            <a:bodyPr wrap="square" lIns="0" tIns="0" rIns="0" bIns="0" rtlCol="0">
              <a:spAutoFit/>
            </a:bodyPr>
            <a:lstStyle/>
            <a:p>
              <a:pPr>
                <a:lnSpc>
                  <a:spcPct val="90000"/>
                </a:lnSpc>
                <a:spcBef>
                  <a:spcPct val="20000"/>
                </a:spcBef>
                <a:buSzPct val="80000"/>
              </a:pPr>
              <a:r>
                <a:rPr lang="en-US" sz="3200" dirty="0">
                  <a:solidFill>
                    <a:srgbClr val="FFFFFF">
                      <a:alpha val="99000"/>
                    </a:srgbClr>
                  </a:solidFill>
                  <a:latin typeface="Segoe UI Light"/>
                </a:rPr>
                <a:t>300MB</a:t>
              </a:r>
            </a:p>
          </p:txBody>
        </p:sp>
        <p:sp>
          <p:nvSpPr>
            <p:cNvPr id="121" name="TextBox 120"/>
            <p:cNvSpPr txBox="1"/>
            <p:nvPr/>
          </p:nvSpPr>
          <p:spPr>
            <a:xfrm>
              <a:off x="6318585" y="4636150"/>
              <a:ext cx="2054401" cy="443198"/>
            </a:xfrm>
            <a:prstGeom prst="rect">
              <a:avLst/>
            </a:prstGeom>
            <a:noFill/>
          </p:spPr>
          <p:txBody>
            <a:bodyPr wrap="square" lIns="0" tIns="0" rIns="0" bIns="0" rtlCol="0">
              <a:spAutoFit/>
            </a:bodyPr>
            <a:lstStyle/>
            <a:p>
              <a:pPr>
                <a:lnSpc>
                  <a:spcPct val="90000"/>
                </a:lnSpc>
                <a:spcBef>
                  <a:spcPct val="20000"/>
                </a:spcBef>
                <a:buSzPct val="80000"/>
              </a:pPr>
              <a:r>
                <a:rPr lang="en-US" sz="3200" dirty="0">
                  <a:solidFill>
                    <a:srgbClr val="FFFFFF">
                      <a:alpha val="99000"/>
                    </a:srgbClr>
                  </a:solidFill>
                  <a:latin typeface="Segoe UI Light"/>
                </a:rPr>
                <a:t>300MB</a:t>
              </a:r>
            </a:p>
          </p:txBody>
        </p:sp>
        <p:sp>
          <p:nvSpPr>
            <p:cNvPr id="123" name="TextBox 122"/>
            <p:cNvSpPr txBox="1"/>
            <p:nvPr/>
          </p:nvSpPr>
          <p:spPr>
            <a:xfrm>
              <a:off x="8676359" y="4636150"/>
              <a:ext cx="2063253" cy="443198"/>
            </a:xfrm>
            <a:prstGeom prst="rect">
              <a:avLst/>
            </a:prstGeom>
            <a:noFill/>
          </p:spPr>
          <p:txBody>
            <a:bodyPr wrap="square" lIns="0" tIns="0" rIns="0" bIns="0" rtlCol="0">
              <a:spAutoFit/>
            </a:bodyPr>
            <a:lstStyle/>
            <a:p>
              <a:pPr>
                <a:lnSpc>
                  <a:spcPct val="90000"/>
                </a:lnSpc>
                <a:spcBef>
                  <a:spcPct val="20000"/>
                </a:spcBef>
                <a:buSzPct val="80000"/>
              </a:pPr>
              <a:r>
                <a:rPr lang="en-US" sz="3200" dirty="0">
                  <a:solidFill>
                    <a:srgbClr val="FFFFFF">
                      <a:alpha val="99000"/>
                    </a:srgbClr>
                  </a:solidFill>
                  <a:latin typeface="Segoe UI Light"/>
                </a:rPr>
                <a:t>300MB</a:t>
              </a:r>
            </a:p>
          </p:txBody>
        </p:sp>
      </p:grpSp>
      <p:sp>
        <p:nvSpPr>
          <p:cNvPr id="30" name="Rounded Rectangle 29"/>
          <p:cNvSpPr/>
          <p:nvPr/>
        </p:nvSpPr>
        <p:spPr bwMode="auto">
          <a:xfrm>
            <a:off x="1094015" y="3623107"/>
            <a:ext cx="9927771" cy="1519721"/>
          </a:xfrm>
          <a:prstGeom prst="roundRect">
            <a:avLst>
              <a:gd name="adj" fmla="val 12627"/>
            </a:avLst>
          </a:prstGeom>
          <a:noFill/>
          <a:ln w="57150">
            <a:solidFill>
              <a:srgbClr val="00AEEF"/>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25" name="TextBox 124"/>
          <p:cNvSpPr txBox="1"/>
          <p:nvPr/>
        </p:nvSpPr>
        <p:spPr>
          <a:xfrm>
            <a:off x="1458141" y="4561094"/>
            <a:ext cx="5340302" cy="393954"/>
          </a:xfrm>
          <a:prstGeom prst="rect">
            <a:avLst/>
          </a:prstGeom>
          <a:noFill/>
        </p:spPr>
        <p:txBody>
          <a:bodyPr wrap="square" lIns="0" tIns="0" rIns="0" bIns="0" rtlCol="0">
            <a:spAutoFit/>
          </a:bodyPr>
          <a:lstStyle/>
          <a:p>
            <a:pPr>
              <a:lnSpc>
                <a:spcPct val="80000"/>
              </a:lnSpc>
              <a:buSzPct val="80000"/>
            </a:pPr>
            <a:r>
              <a:rPr lang="en-US" sz="3200" dirty="0" smtClean="0">
                <a:solidFill>
                  <a:srgbClr val="5F5F5F">
                    <a:alpha val="99000"/>
                  </a:srgbClr>
                </a:solidFill>
                <a:latin typeface="Segoe UI Light"/>
              </a:rPr>
              <a:t>1.2GB Distributed Cache</a:t>
            </a:r>
            <a:endParaRPr lang="en-US" sz="3200" dirty="0">
              <a:solidFill>
                <a:srgbClr val="5F5F5F">
                  <a:alpha val="99000"/>
                </a:srgbClr>
              </a:solidFill>
              <a:latin typeface="Segoe UI Light"/>
            </a:endParaRPr>
          </a:p>
        </p:txBody>
      </p:sp>
      <p:sp>
        <p:nvSpPr>
          <p:cNvPr id="31" name="Title 3"/>
          <p:cNvSpPr txBox="1">
            <a:spLocks/>
          </p:cNvSpPr>
          <p:nvPr/>
        </p:nvSpPr>
        <p:spPr>
          <a:xfrm>
            <a:off x="519112" y="402776"/>
            <a:ext cx="11149013" cy="747897"/>
          </a:xfrm>
          <a:prstGeom prst="rect">
            <a:avLst/>
          </a:prstGeom>
        </p:spPr>
        <p:txBody>
          <a:bodyPr vert="horz" wrap="square" lIns="0" tIns="0" rIns="0" bIns="0" rtlCol="0" anchor="ctr" anchorCtr="0">
            <a:noAutofit/>
          </a:bodyPr>
          <a:lstStyle>
            <a:lvl1pPr algn="l" defTabSz="914363" rtl="0" eaLnBrk="1" latinLnBrk="0" hangingPunct="1">
              <a:lnSpc>
                <a:spcPct val="90000"/>
              </a:lnSpc>
              <a:spcBef>
                <a:spcPct val="0"/>
              </a:spcBef>
              <a:buNone/>
              <a:defRPr lang="en-US" sz="6600" b="0" kern="1200" cap="none" spc="-100" baseline="0">
                <a:ln w="3175">
                  <a:noFill/>
                </a:ln>
                <a:solidFill>
                  <a:schemeClr val="bg1">
                    <a:alpha val="99000"/>
                  </a:schemeClr>
                </a:solidFill>
                <a:effectLst/>
                <a:latin typeface="Segoe UI Light" pitchFamily="34" charset="0"/>
                <a:ea typeface="+mn-ea"/>
                <a:cs typeface="Arial" charset="0"/>
              </a:defRPr>
            </a:lvl1pPr>
          </a:lstStyle>
          <a:p>
            <a:r>
              <a:rPr dirty="0" smtClean="0">
                <a:solidFill>
                  <a:srgbClr val="FFFFFF"/>
                </a:solidFill>
              </a:rPr>
              <a:t>distributed cache</a:t>
            </a:r>
            <a:endParaRPr dirty="0">
              <a:solidFill>
                <a:srgbClr val="FFFFFF"/>
              </a:solidFill>
            </a:endParaRPr>
          </a:p>
        </p:txBody>
      </p:sp>
    </p:spTree>
    <p:extLst>
      <p:ext uri="{BB962C8B-B14F-4D97-AF65-F5344CB8AC3E}">
        <p14:creationId xmlns:p14="http://schemas.microsoft.com/office/powerpoint/2010/main" val="9204457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250"/>
                                        <p:tgtEl>
                                          <p:spTgt spid="24"/>
                                        </p:tgtEl>
                                      </p:cBhvr>
                                    </p:animEffect>
                                  </p:childTnLst>
                                </p:cTn>
                              </p:par>
                            </p:childTnLst>
                          </p:cTn>
                        </p:par>
                        <p:par>
                          <p:cTn id="8" fill="hold">
                            <p:stCondLst>
                              <p:cond delay="250"/>
                            </p:stCondLst>
                            <p:childTnLst>
                              <p:par>
                                <p:cTn id="9" presetID="10" presetClass="entr" presetSubtype="0" fill="hold"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fade">
                                      <p:cBhvr>
                                        <p:cTn id="11" dur="250"/>
                                        <p:tgtEl>
                                          <p:spTgt spid="25"/>
                                        </p:tgtEl>
                                      </p:cBhvr>
                                    </p:animEffect>
                                  </p:childTnLst>
                                </p:cTn>
                              </p:par>
                            </p:childTnLst>
                          </p:cTn>
                        </p:par>
                        <p:par>
                          <p:cTn id="12" fill="hold">
                            <p:stCondLst>
                              <p:cond delay="500"/>
                            </p:stCondLst>
                            <p:childTnLst>
                              <p:par>
                                <p:cTn id="13" presetID="10" presetClass="entr" presetSubtype="0" fill="hold" nodeType="afterEffect">
                                  <p:stCondLst>
                                    <p:cond delay="0"/>
                                  </p:stCondLst>
                                  <p:childTnLst>
                                    <p:set>
                                      <p:cBhvr>
                                        <p:cTn id="14" dur="1" fill="hold">
                                          <p:stCondLst>
                                            <p:cond delay="0"/>
                                          </p:stCondLst>
                                        </p:cTn>
                                        <p:tgtEl>
                                          <p:spTgt spid="26"/>
                                        </p:tgtEl>
                                        <p:attrNameLst>
                                          <p:attrName>style.visibility</p:attrName>
                                        </p:attrNameLst>
                                      </p:cBhvr>
                                      <p:to>
                                        <p:strVal val="visible"/>
                                      </p:to>
                                    </p:set>
                                    <p:animEffect transition="in" filter="fade">
                                      <p:cBhvr>
                                        <p:cTn id="15" dur="250"/>
                                        <p:tgtEl>
                                          <p:spTgt spid="26"/>
                                        </p:tgtEl>
                                      </p:cBhvr>
                                    </p:animEffect>
                                  </p:childTnLst>
                                </p:cTn>
                              </p:par>
                            </p:childTnLst>
                          </p:cTn>
                        </p:par>
                        <p:par>
                          <p:cTn id="16" fill="hold">
                            <p:stCondLst>
                              <p:cond delay="750"/>
                            </p:stCondLst>
                            <p:childTnLst>
                              <p:par>
                                <p:cTn id="17" presetID="10" presetClass="entr" presetSubtype="0" fill="hold" nodeType="after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fade">
                                      <p:cBhvr>
                                        <p:cTn id="19" dur="250"/>
                                        <p:tgtEl>
                                          <p:spTgt spid="27"/>
                                        </p:tgtEl>
                                      </p:cBhvr>
                                    </p:animEffect>
                                  </p:childTnLst>
                                </p:cTn>
                              </p:par>
                            </p:childTnLst>
                          </p:cTn>
                        </p:par>
                        <p:par>
                          <p:cTn id="20" fill="hold">
                            <p:stCondLst>
                              <p:cond delay="1000"/>
                            </p:stCondLst>
                            <p:childTnLst>
                              <p:par>
                                <p:cTn id="21" presetID="10" presetClass="entr" presetSubtype="0" fill="hold" grpId="0" nodeType="afterEffect">
                                  <p:stCondLst>
                                    <p:cond delay="0"/>
                                  </p:stCondLst>
                                  <p:childTnLst>
                                    <p:set>
                                      <p:cBhvr>
                                        <p:cTn id="22" dur="1" fill="hold">
                                          <p:stCondLst>
                                            <p:cond delay="0"/>
                                          </p:stCondLst>
                                        </p:cTn>
                                        <p:tgtEl>
                                          <p:spTgt spid="113"/>
                                        </p:tgtEl>
                                        <p:attrNameLst>
                                          <p:attrName>style.visibility</p:attrName>
                                        </p:attrNameLst>
                                      </p:cBhvr>
                                      <p:to>
                                        <p:strVal val="visible"/>
                                      </p:to>
                                    </p:set>
                                    <p:animEffect transition="in" filter="fade">
                                      <p:cBhvr>
                                        <p:cTn id="23" dur="500"/>
                                        <p:tgtEl>
                                          <p:spTgt spid="113"/>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nodeType="clickEffect">
                                  <p:stCondLst>
                                    <p:cond delay="0"/>
                                  </p:stCondLst>
                                  <p:childTnLst>
                                    <p:set>
                                      <p:cBhvr>
                                        <p:cTn id="27" dur="1" fill="hold">
                                          <p:stCondLst>
                                            <p:cond delay="0"/>
                                          </p:stCondLst>
                                        </p:cTn>
                                        <p:tgtEl>
                                          <p:spTgt spid="28"/>
                                        </p:tgtEl>
                                        <p:attrNameLst>
                                          <p:attrName>style.visibility</p:attrName>
                                        </p:attrNameLst>
                                      </p:cBhvr>
                                      <p:to>
                                        <p:strVal val="visible"/>
                                      </p:to>
                                    </p:set>
                                    <p:animEffect transition="in" filter="wipe(down)">
                                      <p:cBhvr>
                                        <p:cTn id="28" dur="500"/>
                                        <p:tgtEl>
                                          <p:spTgt spid="28"/>
                                        </p:tgtEl>
                                      </p:cBhvr>
                                    </p:animEffect>
                                  </p:childTnLst>
                                </p:cTn>
                              </p:par>
                            </p:childTnLst>
                          </p:cTn>
                        </p:par>
                        <p:par>
                          <p:cTn id="29" fill="hold">
                            <p:stCondLst>
                              <p:cond delay="500"/>
                            </p:stCondLst>
                            <p:childTnLst>
                              <p:par>
                                <p:cTn id="30" presetID="10" presetClass="entr" presetSubtype="0" fill="hold" nodeType="afterEffect">
                                  <p:stCondLst>
                                    <p:cond delay="250"/>
                                  </p:stCondLst>
                                  <p:childTnLst>
                                    <p:set>
                                      <p:cBhvr>
                                        <p:cTn id="31" dur="1" fill="hold">
                                          <p:stCondLst>
                                            <p:cond delay="0"/>
                                          </p:stCondLst>
                                        </p:cTn>
                                        <p:tgtEl>
                                          <p:spTgt spid="29"/>
                                        </p:tgtEl>
                                        <p:attrNameLst>
                                          <p:attrName>style.visibility</p:attrName>
                                        </p:attrNameLst>
                                      </p:cBhvr>
                                      <p:to>
                                        <p:strVal val="visible"/>
                                      </p:to>
                                    </p:set>
                                    <p:animEffect transition="in" filter="fade">
                                      <p:cBhvr>
                                        <p:cTn id="32" dur="500"/>
                                        <p:tgtEl>
                                          <p:spTgt spid="29"/>
                                        </p:tgtEl>
                                      </p:cBhvr>
                                    </p:animEffect>
                                  </p:childTnLst>
                                </p:cTn>
                              </p:par>
                            </p:childTnLst>
                          </p:cTn>
                        </p:par>
                      </p:childTnLst>
                    </p:cTn>
                  </p:par>
                  <p:par>
                    <p:cTn id="33" fill="hold">
                      <p:stCondLst>
                        <p:cond delay="indefinite"/>
                      </p:stCondLst>
                      <p:childTnLst>
                        <p:par>
                          <p:cTn id="34" fill="hold">
                            <p:stCondLst>
                              <p:cond delay="0"/>
                            </p:stCondLst>
                            <p:childTnLst>
                              <p:par>
                                <p:cTn id="35" presetID="21" presetClass="entr" presetSubtype="1" fill="hold" grpId="0" nodeType="clickEffect">
                                  <p:stCondLst>
                                    <p:cond delay="0"/>
                                  </p:stCondLst>
                                  <p:childTnLst>
                                    <p:set>
                                      <p:cBhvr>
                                        <p:cTn id="36" dur="1" fill="hold">
                                          <p:stCondLst>
                                            <p:cond delay="0"/>
                                          </p:stCondLst>
                                        </p:cTn>
                                        <p:tgtEl>
                                          <p:spTgt spid="30"/>
                                        </p:tgtEl>
                                        <p:attrNameLst>
                                          <p:attrName>style.visibility</p:attrName>
                                        </p:attrNameLst>
                                      </p:cBhvr>
                                      <p:to>
                                        <p:strVal val="visible"/>
                                      </p:to>
                                    </p:set>
                                    <p:animEffect transition="in" filter="wheel(1)">
                                      <p:cBhvr>
                                        <p:cTn id="37" dur="2000"/>
                                        <p:tgtEl>
                                          <p:spTgt spid="30"/>
                                        </p:tgtEl>
                                      </p:cBhvr>
                                    </p:animEffect>
                                  </p:childTnLst>
                                </p:cTn>
                              </p:par>
                            </p:childTnLst>
                          </p:cTn>
                        </p:par>
                        <p:par>
                          <p:cTn id="38" fill="hold">
                            <p:stCondLst>
                              <p:cond delay="2000"/>
                            </p:stCondLst>
                            <p:childTnLst>
                              <p:par>
                                <p:cTn id="39" presetID="10" presetClass="entr" presetSubtype="0" fill="hold" grpId="0" nodeType="afterEffect">
                                  <p:stCondLst>
                                    <p:cond delay="0"/>
                                  </p:stCondLst>
                                  <p:childTnLst>
                                    <p:set>
                                      <p:cBhvr>
                                        <p:cTn id="40" dur="1" fill="hold">
                                          <p:stCondLst>
                                            <p:cond delay="0"/>
                                          </p:stCondLst>
                                        </p:cTn>
                                        <p:tgtEl>
                                          <p:spTgt spid="125"/>
                                        </p:tgtEl>
                                        <p:attrNameLst>
                                          <p:attrName>style.visibility</p:attrName>
                                        </p:attrNameLst>
                                      </p:cBhvr>
                                      <p:to>
                                        <p:strVal val="visible"/>
                                      </p:to>
                                    </p:set>
                                    <p:animEffect transition="in" filter="fade">
                                      <p:cBhvr>
                                        <p:cTn id="41" dur="500"/>
                                        <p:tgtEl>
                                          <p:spTgt spid="1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 grpId="0"/>
      <p:bldP spid="30" grpId="0" animBg="1"/>
      <p:bldP spid="125"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ounded Rectangle 29"/>
          <p:cNvSpPr/>
          <p:nvPr/>
        </p:nvSpPr>
        <p:spPr bwMode="auto">
          <a:xfrm>
            <a:off x="1104289" y="2709416"/>
            <a:ext cx="9927771" cy="2633146"/>
          </a:xfrm>
          <a:prstGeom prst="roundRect">
            <a:avLst>
              <a:gd name="adj" fmla="val 12627"/>
            </a:avLst>
          </a:prstGeom>
          <a:noFill/>
          <a:ln w="57150">
            <a:solidFill>
              <a:srgbClr val="00AEEF"/>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nvGrpSpPr>
          <p:cNvPr id="7" name="Group 6"/>
          <p:cNvGrpSpPr/>
          <p:nvPr/>
        </p:nvGrpSpPr>
        <p:grpSpPr>
          <a:xfrm>
            <a:off x="2594654" y="2382846"/>
            <a:ext cx="7059387" cy="326570"/>
            <a:chOff x="2594654" y="5225143"/>
            <a:chExt cx="7059387" cy="326570"/>
          </a:xfrm>
        </p:grpSpPr>
        <p:cxnSp>
          <p:nvCxnSpPr>
            <p:cNvPr id="5" name="Straight Connector 4"/>
            <p:cNvCxnSpPr/>
            <p:nvPr/>
          </p:nvCxnSpPr>
          <p:spPr>
            <a:xfrm>
              <a:off x="2594654" y="5225143"/>
              <a:ext cx="0" cy="326570"/>
            </a:xfrm>
            <a:prstGeom prst="line">
              <a:avLst/>
            </a:prstGeom>
            <a:ln w="76200">
              <a:solidFill>
                <a:srgbClr val="00AEEF"/>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a:off x="4951412" y="5225143"/>
              <a:ext cx="0" cy="326570"/>
            </a:xfrm>
            <a:prstGeom prst="line">
              <a:avLst/>
            </a:prstGeom>
            <a:ln w="76200">
              <a:solidFill>
                <a:srgbClr val="00AEEF"/>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a:off x="7297283" y="5225143"/>
              <a:ext cx="0" cy="326570"/>
            </a:xfrm>
            <a:prstGeom prst="line">
              <a:avLst/>
            </a:prstGeom>
            <a:ln w="76200">
              <a:solidFill>
                <a:srgbClr val="00AEEF"/>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a:off x="9654041" y="5225143"/>
              <a:ext cx="0" cy="326570"/>
            </a:xfrm>
            <a:prstGeom prst="line">
              <a:avLst/>
            </a:prstGeom>
            <a:ln w="76200">
              <a:solidFill>
                <a:srgbClr val="00AEEF"/>
              </a:solidFill>
            </a:ln>
          </p:spPr>
          <p:style>
            <a:lnRef idx="1">
              <a:schemeClr val="accent1"/>
            </a:lnRef>
            <a:fillRef idx="0">
              <a:schemeClr val="accent1"/>
            </a:fillRef>
            <a:effectRef idx="0">
              <a:schemeClr val="accent1"/>
            </a:effectRef>
            <a:fontRef idx="minor">
              <a:schemeClr val="tx1"/>
            </a:fontRef>
          </p:style>
        </p:cxnSp>
      </p:grpSp>
      <p:sp>
        <p:nvSpPr>
          <p:cNvPr id="83" name="TextBox 82"/>
          <p:cNvSpPr txBox="1"/>
          <p:nvPr/>
        </p:nvSpPr>
        <p:spPr>
          <a:xfrm>
            <a:off x="3474549" y="4735036"/>
            <a:ext cx="5340302" cy="393954"/>
          </a:xfrm>
          <a:prstGeom prst="rect">
            <a:avLst/>
          </a:prstGeom>
          <a:noFill/>
        </p:spPr>
        <p:txBody>
          <a:bodyPr wrap="square" lIns="0" tIns="0" rIns="0" bIns="0" rtlCol="0">
            <a:spAutoFit/>
          </a:bodyPr>
          <a:lstStyle/>
          <a:p>
            <a:pPr algn="ctr">
              <a:lnSpc>
                <a:spcPct val="80000"/>
              </a:lnSpc>
              <a:buSzPct val="80000"/>
            </a:pPr>
            <a:r>
              <a:rPr lang="en-US" sz="3200" dirty="0" smtClean="0">
                <a:solidFill>
                  <a:srgbClr val="5F5F5F">
                    <a:alpha val="99000"/>
                  </a:srgbClr>
                </a:solidFill>
                <a:latin typeface="Segoe UI Light"/>
              </a:rPr>
              <a:t>24GB Distributed Cache</a:t>
            </a:r>
            <a:endParaRPr lang="en-US" sz="3200" dirty="0">
              <a:solidFill>
                <a:srgbClr val="5F5F5F">
                  <a:alpha val="99000"/>
                </a:srgbClr>
              </a:solidFill>
              <a:latin typeface="Segoe UI Light"/>
            </a:endParaRPr>
          </a:p>
        </p:txBody>
      </p:sp>
      <p:sp>
        <p:nvSpPr>
          <p:cNvPr id="86" name="TextBox 85"/>
          <p:cNvSpPr txBox="1"/>
          <p:nvPr/>
        </p:nvSpPr>
        <p:spPr>
          <a:xfrm>
            <a:off x="1458141" y="520249"/>
            <a:ext cx="3635453" cy="295466"/>
          </a:xfrm>
          <a:prstGeom prst="rect">
            <a:avLst/>
          </a:prstGeom>
          <a:noFill/>
        </p:spPr>
        <p:txBody>
          <a:bodyPr wrap="square" lIns="0" tIns="0" rIns="0" bIns="0" rtlCol="0">
            <a:spAutoFit/>
          </a:bodyPr>
          <a:lstStyle/>
          <a:p>
            <a:pPr>
              <a:lnSpc>
                <a:spcPct val="80000"/>
              </a:lnSpc>
              <a:buSzPct val="80000"/>
            </a:pPr>
            <a:r>
              <a:rPr lang="en-US" dirty="0">
                <a:solidFill>
                  <a:srgbClr val="5F5F5F">
                    <a:alpha val="99000"/>
                  </a:srgbClr>
                </a:solidFill>
              </a:rPr>
              <a:t>Web Roles</a:t>
            </a:r>
          </a:p>
        </p:txBody>
      </p:sp>
      <p:grpSp>
        <p:nvGrpSpPr>
          <p:cNvPr id="87" name="Group 86"/>
          <p:cNvGrpSpPr/>
          <p:nvPr/>
        </p:nvGrpSpPr>
        <p:grpSpPr>
          <a:xfrm>
            <a:off x="1446212" y="896700"/>
            <a:ext cx="2211227" cy="1486146"/>
            <a:chOff x="1446212" y="3738997"/>
            <a:chExt cx="2211227" cy="1486146"/>
          </a:xfrm>
        </p:grpSpPr>
        <p:sp>
          <p:nvSpPr>
            <p:cNvPr id="88" name="Rounded Rectangle 87"/>
            <p:cNvSpPr/>
            <p:nvPr/>
          </p:nvSpPr>
          <p:spPr bwMode="auto">
            <a:xfrm>
              <a:off x="1446212" y="3738997"/>
              <a:ext cx="2211227" cy="1486146"/>
            </a:xfrm>
            <a:prstGeom prst="roundRect">
              <a:avLst>
                <a:gd name="adj" fmla="val 5680"/>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89" name="Picture 8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03038" y="3864023"/>
              <a:ext cx="692412" cy="626332"/>
            </a:xfrm>
            <a:prstGeom prst="rect">
              <a:avLst/>
            </a:prstGeom>
          </p:spPr>
        </p:pic>
      </p:grpSp>
      <p:grpSp>
        <p:nvGrpSpPr>
          <p:cNvPr id="90" name="Group 89"/>
          <p:cNvGrpSpPr/>
          <p:nvPr/>
        </p:nvGrpSpPr>
        <p:grpSpPr>
          <a:xfrm>
            <a:off x="3808412" y="896700"/>
            <a:ext cx="2211227" cy="1486146"/>
            <a:chOff x="3808412" y="3738997"/>
            <a:chExt cx="2211227" cy="1486146"/>
          </a:xfrm>
        </p:grpSpPr>
        <p:sp>
          <p:nvSpPr>
            <p:cNvPr id="91" name="Rounded Rectangle 90"/>
            <p:cNvSpPr/>
            <p:nvPr/>
          </p:nvSpPr>
          <p:spPr bwMode="auto">
            <a:xfrm>
              <a:off x="3808412" y="3738997"/>
              <a:ext cx="2211227" cy="1486146"/>
            </a:xfrm>
            <a:prstGeom prst="roundRect">
              <a:avLst>
                <a:gd name="adj" fmla="val 5680"/>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92" name="Picture 9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65238" y="3864023"/>
              <a:ext cx="692412" cy="626332"/>
            </a:xfrm>
            <a:prstGeom prst="rect">
              <a:avLst/>
            </a:prstGeom>
          </p:spPr>
        </p:pic>
      </p:grpSp>
      <p:grpSp>
        <p:nvGrpSpPr>
          <p:cNvPr id="93" name="Group 92"/>
          <p:cNvGrpSpPr/>
          <p:nvPr/>
        </p:nvGrpSpPr>
        <p:grpSpPr>
          <a:xfrm>
            <a:off x="6166186" y="896700"/>
            <a:ext cx="2211227" cy="1486146"/>
            <a:chOff x="6166186" y="3738997"/>
            <a:chExt cx="2211227" cy="1486146"/>
          </a:xfrm>
        </p:grpSpPr>
        <p:sp>
          <p:nvSpPr>
            <p:cNvPr id="94" name="Rounded Rectangle 93"/>
            <p:cNvSpPr/>
            <p:nvPr/>
          </p:nvSpPr>
          <p:spPr bwMode="auto">
            <a:xfrm>
              <a:off x="6166186" y="3738997"/>
              <a:ext cx="2211227" cy="1486146"/>
            </a:xfrm>
            <a:prstGeom prst="roundRect">
              <a:avLst>
                <a:gd name="adj" fmla="val 5680"/>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95" name="Picture 9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23012" y="3864023"/>
              <a:ext cx="692412" cy="626332"/>
            </a:xfrm>
            <a:prstGeom prst="rect">
              <a:avLst/>
            </a:prstGeom>
          </p:spPr>
        </p:pic>
      </p:grpSp>
      <p:grpSp>
        <p:nvGrpSpPr>
          <p:cNvPr id="96" name="Group 95"/>
          <p:cNvGrpSpPr/>
          <p:nvPr/>
        </p:nvGrpSpPr>
        <p:grpSpPr>
          <a:xfrm>
            <a:off x="8528386" y="896700"/>
            <a:ext cx="2211227" cy="1486146"/>
            <a:chOff x="8528386" y="3738997"/>
            <a:chExt cx="2211227" cy="1486146"/>
          </a:xfrm>
        </p:grpSpPr>
        <p:sp>
          <p:nvSpPr>
            <p:cNvPr id="97" name="Rounded Rectangle 96"/>
            <p:cNvSpPr/>
            <p:nvPr/>
          </p:nvSpPr>
          <p:spPr bwMode="auto">
            <a:xfrm>
              <a:off x="8528386" y="3738997"/>
              <a:ext cx="2211227" cy="1486146"/>
            </a:xfrm>
            <a:prstGeom prst="roundRect">
              <a:avLst>
                <a:gd name="adj" fmla="val 5680"/>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98" name="Picture 9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85212" y="3864023"/>
              <a:ext cx="692412" cy="626332"/>
            </a:xfrm>
            <a:prstGeom prst="rect">
              <a:avLst/>
            </a:prstGeom>
          </p:spPr>
        </p:pic>
      </p:grpSp>
      <p:grpSp>
        <p:nvGrpSpPr>
          <p:cNvPr id="15" name="Group 14"/>
          <p:cNvGrpSpPr/>
          <p:nvPr/>
        </p:nvGrpSpPr>
        <p:grpSpPr>
          <a:xfrm>
            <a:off x="3792774" y="3028345"/>
            <a:ext cx="2211227" cy="1486146"/>
            <a:chOff x="3854418" y="3028345"/>
            <a:chExt cx="2211227" cy="1486146"/>
          </a:xfrm>
        </p:grpSpPr>
        <p:grpSp>
          <p:nvGrpSpPr>
            <p:cNvPr id="128" name="Group 127"/>
            <p:cNvGrpSpPr/>
            <p:nvPr/>
          </p:nvGrpSpPr>
          <p:grpSpPr>
            <a:xfrm>
              <a:off x="3854418" y="3028345"/>
              <a:ext cx="2211227" cy="1486146"/>
              <a:chOff x="1446212" y="3738997"/>
              <a:chExt cx="2211227" cy="1486146"/>
            </a:xfrm>
          </p:grpSpPr>
          <p:sp>
            <p:nvSpPr>
              <p:cNvPr id="129" name="Rounded Rectangle 128"/>
              <p:cNvSpPr/>
              <p:nvPr/>
            </p:nvSpPr>
            <p:spPr bwMode="auto">
              <a:xfrm>
                <a:off x="1446212" y="3738997"/>
                <a:ext cx="2211227" cy="1486146"/>
              </a:xfrm>
              <a:prstGeom prst="roundRect">
                <a:avLst>
                  <a:gd name="adj" fmla="val 5680"/>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130" name="Picture 12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03038" y="3864023"/>
                <a:ext cx="692412" cy="626332"/>
              </a:xfrm>
              <a:prstGeom prst="rect">
                <a:avLst/>
              </a:prstGeom>
            </p:spPr>
          </p:pic>
        </p:grpSp>
        <p:sp>
          <p:nvSpPr>
            <p:cNvPr id="142" name="TextBox 141"/>
            <p:cNvSpPr txBox="1"/>
            <p:nvPr/>
          </p:nvSpPr>
          <p:spPr>
            <a:xfrm>
              <a:off x="4034171" y="3895182"/>
              <a:ext cx="1869627" cy="517065"/>
            </a:xfrm>
            <a:prstGeom prst="rect">
              <a:avLst/>
            </a:prstGeom>
            <a:noFill/>
          </p:spPr>
          <p:txBody>
            <a:bodyPr wrap="square" lIns="0" tIns="0" rIns="0" bIns="0" rtlCol="0">
              <a:spAutoFit/>
            </a:bodyPr>
            <a:lstStyle/>
            <a:p>
              <a:pPr>
                <a:lnSpc>
                  <a:spcPct val="80000"/>
                </a:lnSpc>
                <a:buSzPct val="80000"/>
              </a:pPr>
              <a:r>
                <a:rPr lang="en-US" dirty="0" smtClean="0">
                  <a:gradFill>
                    <a:gsLst>
                      <a:gs pos="0">
                        <a:srgbClr val="FFFFFF"/>
                      </a:gs>
                      <a:gs pos="100000">
                        <a:srgbClr val="FFFFFF"/>
                      </a:gs>
                    </a:gsLst>
                    <a:lin ang="5400000" scaled="0"/>
                  </a:gradFill>
                </a:rPr>
                <a:t>12GB Cache</a:t>
              </a:r>
            </a:p>
            <a:p>
              <a:pPr>
                <a:lnSpc>
                  <a:spcPct val="80000"/>
                </a:lnSpc>
                <a:buSzPct val="80000"/>
              </a:pPr>
              <a:r>
                <a:rPr lang="en-US" sz="1800" dirty="0" smtClean="0">
                  <a:gradFill>
                    <a:gsLst>
                      <a:gs pos="0">
                        <a:srgbClr val="FFFFFF"/>
                      </a:gs>
                      <a:gs pos="100000">
                        <a:srgbClr val="FFFFFF"/>
                      </a:gs>
                    </a:gsLst>
                    <a:lin ang="5400000" scaled="0"/>
                  </a:gradFill>
                </a:rPr>
                <a:t>Worker Role</a:t>
              </a:r>
              <a:endParaRPr lang="en-US" sz="1800" dirty="0">
                <a:gradFill>
                  <a:gsLst>
                    <a:gs pos="0">
                      <a:srgbClr val="FFFFFF"/>
                    </a:gs>
                    <a:gs pos="100000">
                      <a:srgbClr val="FFFFFF"/>
                    </a:gs>
                  </a:gsLst>
                  <a:lin ang="5400000" scaled="0"/>
                </a:gradFill>
              </a:endParaRPr>
            </a:p>
          </p:txBody>
        </p:sp>
      </p:grpSp>
      <p:grpSp>
        <p:nvGrpSpPr>
          <p:cNvPr id="16" name="Group 15"/>
          <p:cNvGrpSpPr/>
          <p:nvPr/>
        </p:nvGrpSpPr>
        <p:grpSpPr>
          <a:xfrm>
            <a:off x="6154974" y="3028345"/>
            <a:ext cx="2211227" cy="1486146"/>
            <a:chOff x="6216618" y="3028345"/>
            <a:chExt cx="2211227" cy="1486146"/>
          </a:xfrm>
        </p:grpSpPr>
        <p:grpSp>
          <p:nvGrpSpPr>
            <p:cNvPr id="131" name="Group 130"/>
            <p:cNvGrpSpPr/>
            <p:nvPr/>
          </p:nvGrpSpPr>
          <p:grpSpPr>
            <a:xfrm>
              <a:off x="6216618" y="3028345"/>
              <a:ext cx="2211227" cy="1486146"/>
              <a:chOff x="3808412" y="3738997"/>
              <a:chExt cx="2211227" cy="1486146"/>
            </a:xfrm>
          </p:grpSpPr>
          <p:sp>
            <p:nvSpPr>
              <p:cNvPr id="132" name="Rounded Rectangle 131"/>
              <p:cNvSpPr/>
              <p:nvPr/>
            </p:nvSpPr>
            <p:spPr bwMode="auto">
              <a:xfrm>
                <a:off x="3808412" y="3738997"/>
                <a:ext cx="2211227" cy="1486146"/>
              </a:xfrm>
              <a:prstGeom prst="roundRect">
                <a:avLst>
                  <a:gd name="adj" fmla="val 5680"/>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133" name="Picture 13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65238" y="3864023"/>
                <a:ext cx="692412" cy="626332"/>
              </a:xfrm>
              <a:prstGeom prst="rect">
                <a:avLst/>
              </a:prstGeom>
            </p:spPr>
          </p:pic>
        </p:grpSp>
        <p:sp>
          <p:nvSpPr>
            <p:cNvPr id="143" name="TextBox 142"/>
            <p:cNvSpPr txBox="1"/>
            <p:nvPr/>
          </p:nvSpPr>
          <p:spPr>
            <a:xfrm>
              <a:off x="6391945" y="3895182"/>
              <a:ext cx="1869627" cy="517065"/>
            </a:xfrm>
            <a:prstGeom prst="rect">
              <a:avLst/>
            </a:prstGeom>
            <a:noFill/>
          </p:spPr>
          <p:txBody>
            <a:bodyPr wrap="square" lIns="0" tIns="0" rIns="0" bIns="0" rtlCol="0">
              <a:spAutoFit/>
            </a:bodyPr>
            <a:lstStyle/>
            <a:p>
              <a:pPr>
                <a:lnSpc>
                  <a:spcPct val="80000"/>
                </a:lnSpc>
                <a:buSzPct val="80000"/>
              </a:pPr>
              <a:r>
                <a:rPr lang="en-US" dirty="0">
                  <a:gradFill>
                    <a:gsLst>
                      <a:gs pos="0">
                        <a:srgbClr val="FFFFFF"/>
                      </a:gs>
                      <a:gs pos="100000">
                        <a:srgbClr val="FFFFFF"/>
                      </a:gs>
                    </a:gsLst>
                    <a:lin ang="5400000" scaled="0"/>
                  </a:gradFill>
                </a:rPr>
                <a:t>12GB Cache</a:t>
              </a:r>
            </a:p>
            <a:p>
              <a:pPr>
                <a:lnSpc>
                  <a:spcPct val="80000"/>
                </a:lnSpc>
                <a:buSzPct val="80000"/>
              </a:pPr>
              <a:r>
                <a:rPr lang="en-US" sz="1800" dirty="0">
                  <a:gradFill>
                    <a:gsLst>
                      <a:gs pos="0">
                        <a:srgbClr val="FFFFFF"/>
                      </a:gs>
                      <a:gs pos="100000">
                        <a:srgbClr val="FFFFFF"/>
                      </a:gs>
                    </a:gsLst>
                    <a:lin ang="5400000" scaled="0"/>
                  </a:gradFill>
                </a:rPr>
                <a:t>Worker Role</a:t>
              </a:r>
            </a:p>
          </p:txBody>
        </p:sp>
      </p:grpSp>
      <p:grpSp>
        <p:nvGrpSpPr>
          <p:cNvPr id="2" name="Group 1"/>
          <p:cNvGrpSpPr/>
          <p:nvPr/>
        </p:nvGrpSpPr>
        <p:grpSpPr>
          <a:xfrm>
            <a:off x="2540230" y="5652132"/>
            <a:ext cx="7645400" cy="914096"/>
            <a:chOff x="2540230" y="5652132"/>
            <a:chExt cx="7645400" cy="914096"/>
          </a:xfrm>
        </p:grpSpPr>
        <p:grpSp>
          <p:nvGrpSpPr>
            <p:cNvPr id="14" name="Group 13"/>
            <p:cNvGrpSpPr/>
            <p:nvPr/>
          </p:nvGrpSpPr>
          <p:grpSpPr>
            <a:xfrm>
              <a:off x="2540230" y="5652132"/>
              <a:ext cx="7645400" cy="914096"/>
              <a:chOff x="2540230" y="5754872"/>
              <a:chExt cx="7645400" cy="914096"/>
            </a:xfrm>
          </p:grpSpPr>
          <p:sp>
            <p:nvSpPr>
              <p:cNvPr id="146" name="Rectangle 145"/>
              <p:cNvSpPr/>
              <p:nvPr/>
            </p:nvSpPr>
            <p:spPr bwMode="auto">
              <a:xfrm>
                <a:off x="2540230" y="6093147"/>
                <a:ext cx="6654800" cy="262467"/>
              </a:xfrm>
              <a:prstGeom prst="rect">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47" name="TextBox 146"/>
              <p:cNvSpPr txBox="1"/>
              <p:nvPr/>
            </p:nvSpPr>
            <p:spPr>
              <a:xfrm>
                <a:off x="9195030" y="5754872"/>
                <a:ext cx="990600" cy="914096"/>
              </a:xfrm>
              <a:prstGeom prst="rect">
                <a:avLst/>
              </a:prstGeom>
              <a:noFill/>
            </p:spPr>
            <p:txBody>
              <a:bodyPr wrap="square" lIns="0" tIns="0" rIns="0" bIns="0" rtlCol="0">
                <a:spAutoFit/>
              </a:bodyPr>
              <a:lstStyle/>
              <a:p>
                <a:pPr algn="ctr">
                  <a:lnSpc>
                    <a:spcPct val="90000"/>
                  </a:lnSpc>
                  <a:spcBef>
                    <a:spcPct val="20000"/>
                  </a:spcBef>
                  <a:buSzPct val="80000"/>
                </a:pPr>
                <a:r>
                  <a:rPr lang="en-US" sz="6600" dirty="0" smtClean="0">
                    <a:solidFill>
                      <a:srgbClr val="5F5F5F">
                        <a:alpha val="99000"/>
                      </a:srgbClr>
                    </a:solidFill>
                    <a:latin typeface="Segoe UI Light" pitchFamily="34" charset="0"/>
                  </a:rPr>
                  <a:t>2</a:t>
                </a:r>
                <a:endParaRPr lang="en-US" sz="6600" dirty="0">
                  <a:solidFill>
                    <a:srgbClr val="5F5F5F">
                      <a:alpha val="99000"/>
                    </a:srgbClr>
                  </a:solidFill>
                  <a:latin typeface="Segoe UI Light" pitchFamily="34" charset="0"/>
                </a:endParaRPr>
              </a:p>
            </p:txBody>
          </p:sp>
          <p:sp>
            <p:nvSpPr>
              <p:cNvPr id="148" name="Rectangle 147"/>
              <p:cNvSpPr/>
              <p:nvPr/>
            </p:nvSpPr>
            <p:spPr bwMode="auto">
              <a:xfrm>
                <a:off x="2543998" y="6093146"/>
                <a:ext cx="1113441" cy="262467"/>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sp>
          <p:nvSpPr>
            <p:cNvPr id="37" name="Rectangle 36"/>
            <p:cNvSpPr/>
            <p:nvPr/>
          </p:nvSpPr>
          <p:spPr bwMode="auto">
            <a:xfrm>
              <a:off x="3663377" y="5837953"/>
              <a:ext cx="135293" cy="52867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spTree>
    <p:extLst>
      <p:ext uri="{BB962C8B-B14F-4D97-AF65-F5344CB8AC3E}">
        <p14:creationId xmlns:p14="http://schemas.microsoft.com/office/powerpoint/2010/main" val="25215820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fade">
                                      <p:cBhvr>
                                        <p:cTn id="11" dur="500"/>
                                        <p:tgtEl>
                                          <p:spTgt spid="15"/>
                                        </p:tgtEl>
                                      </p:cBhvr>
                                    </p:animEffect>
                                  </p:childTnLst>
                                </p:cTn>
                              </p:par>
                            </p:childTnLst>
                          </p:cTn>
                        </p:par>
                        <p:par>
                          <p:cTn id="12" fill="hold">
                            <p:stCondLst>
                              <p:cond delay="1000"/>
                            </p:stCondLst>
                            <p:childTnLst>
                              <p:par>
                                <p:cTn id="13" presetID="21" presetClass="entr" presetSubtype="1" fill="hold" grpId="0" nodeType="afterEffect">
                                  <p:stCondLst>
                                    <p:cond delay="500"/>
                                  </p:stCondLst>
                                  <p:childTnLst>
                                    <p:set>
                                      <p:cBhvr>
                                        <p:cTn id="14" dur="1" fill="hold">
                                          <p:stCondLst>
                                            <p:cond delay="0"/>
                                          </p:stCondLst>
                                        </p:cTn>
                                        <p:tgtEl>
                                          <p:spTgt spid="30"/>
                                        </p:tgtEl>
                                        <p:attrNameLst>
                                          <p:attrName>style.visibility</p:attrName>
                                        </p:attrNameLst>
                                      </p:cBhvr>
                                      <p:to>
                                        <p:strVal val="visible"/>
                                      </p:to>
                                    </p:set>
                                    <p:animEffect transition="in" filter="wheel(1)">
                                      <p:cBhvr>
                                        <p:cTn id="15" dur="1500"/>
                                        <p:tgtEl>
                                          <p:spTgt spid="30"/>
                                        </p:tgtEl>
                                      </p:cBhvr>
                                    </p:animEffect>
                                  </p:childTnLst>
                                </p:cTn>
                              </p:par>
                            </p:childTnLst>
                          </p:cTn>
                        </p:par>
                        <p:par>
                          <p:cTn id="16" fill="hold">
                            <p:stCondLst>
                              <p:cond delay="3000"/>
                            </p:stCondLst>
                            <p:childTnLst>
                              <p:par>
                                <p:cTn id="17" presetID="22" presetClass="entr" presetSubtype="1"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wipe(up)">
                                      <p:cBhvr>
                                        <p:cTn id="19" dur="500"/>
                                        <p:tgtEl>
                                          <p:spTgt spid="7"/>
                                        </p:tgtEl>
                                      </p:cBhvr>
                                    </p:animEffect>
                                  </p:childTnLst>
                                </p:cTn>
                              </p:par>
                            </p:childTnLst>
                          </p:cTn>
                        </p:par>
                        <p:par>
                          <p:cTn id="20" fill="hold">
                            <p:stCondLst>
                              <p:cond delay="3500"/>
                            </p:stCondLst>
                            <p:childTnLst>
                              <p:par>
                                <p:cTn id="21" presetID="10" presetClass="entr" presetSubtype="0" fill="hold" grpId="0" nodeType="afterEffect">
                                  <p:stCondLst>
                                    <p:cond delay="0"/>
                                  </p:stCondLst>
                                  <p:childTnLst>
                                    <p:set>
                                      <p:cBhvr>
                                        <p:cTn id="22" dur="1" fill="hold">
                                          <p:stCondLst>
                                            <p:cond delay="0"/>
                                          </p:stCondLst>
                                        </p:cTn>
                                        <p:tgtEl>
                                          <p:spTgt spid="83"/>
                                        </p:tgtEl>
                                        <p:attrNameLst>
                                          <p:attrName>style.visibility</p:attrName>
                                        </p:attrNameLst>
                                      </p:cBhvr>
                                      <p:to>
                                        <p:strVal val="visible"/>
                                      </p:to>
                                    </p:set>
                                    <p:animEffect transition="in" filter="fade">
                                      <p:cBhvr>
                                        <p:cTn id="23" dur="500"/>
                                        <p:tgtEl>
                                          <p:spTgt spid="83"/>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fade">
                                      <p:cBhvr>
                                        <p:cTn id="2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83"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ounded Rectangle 29"/>
          <p:cNvSpPr/>
          <p:nvPr/>
        </p:nvSpPr>
        <p:spPr bwMode="auto">
          <a:xfrm>
            <a:off x="1104289" y="2709416"/>
            <a:ext cx="9927771" cy="2633146"/>
          </a:xfrm>
          <a:prstGeom prst="roundRect">
            <a:avLst>
              <a:gd name="adj" fmla="val 12627"/>
            </a:avLst>
          </a:prstGeom>
          <a:noFill/>
          <a:ln w="57150">
            <a:solidFill>
              <a:srgbClr val="00AEEF"/>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nvGrpSpPr>
          <p:cNvPr id="7" name="Group 6"/>
          <p:cNvGrpSpPr/>
          <p:nvPr/>
        </p:nvGrpSpPr>
        <p:grpSpPr>
          <a:xfrm>
            <a:off x="2594654" y="2382846"/>
            <a:ext cx="7059387" cy="326570"/>
            <a:chOff x="2594654" y="5225143"/>
            <a:chExt cx="7059387" cy="326570"/>
          </a:xfrm>
        </p:grpSpPr>
        <p:cxnSp>
          <p:nvCxnSpPr>
            <p:cNvPr id="5" name="Straight Connector 4"/>
            <p:cNvCxnSpPr/>
            <p:nvPr/>
          </p:nvCxnSpPr>
          <p:spPr>
            <a:xfrm>
              <a:off x="2594654" y="5225143"/>
              <a:ext cx="0" cy="326570"/>
            </a:xfrm>
            <a:prstGeom prst="line">
              <a:avLst/>
            </a:prstGeom>
            <a:ln w="76200">
              <a:solidFill>
                <a:srgbClr val="00AEEF"/>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a:off x="4951412" y="5225143"/>
              <a:ext cx="0" cy="326570"/>
            </a:xfrm>
            <a:prstGeom prst="line">
              <a:avLst/>
            </a:prstGeom>
            <a:ln w="76200">
              <a:solidFill>
                <a:srgbClr val="00AEEF"/>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a:off x="7297283" y="5225143"/>
              <a:ext cx="0" cy="326570"/>
            </a:xfrm>
            <a:prstGeom prst="line">
              <a:avLst/>
            </a:prstGeom>
            <a:ln w="76200">
              <a:solidFill>
                <a:srgbClr val="00AEEF"/>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a:off x="9654041" y="5225143"/>
              <a:ext cx="0" cy="326570"/>
            </a:xfrm>
            <a:prstGeom prst="line">
              <a:avLst/>
            </a:prstGeom>
            <a:ln w="76200">
              <a:solidFill>
                <a:srgbClr val="00AEEF"/>
              </a:solidFill>
            </a:ln>
          </p:spPr>
          <p:style>
            <a:lnRef idx="1">
              <a:schemeClr val="accent1"/>
            </a:lnRef>
            <a:fillRef idx="0">
              <a:schemeClr val="accent1"/>
            </a:fillRef>
            <a:effectRef idx="0">
              <a:schemeClr val="accent1"/>
            </a:effectRef>
            <a:fontRef idx="minor">
              <a:schemeClr val="tx1"/>
            </a:fontRef>
          </p:style>
        </p:cxnSp>
      </p:grpSp>
      <p:sp>
        <p:nvSpPr>
          <p:cNvPr id="83" name="TextBox 82"/>
          <p:cNvSpPr txBox="1"/>
          <p:nvPr/>
        </p:nvSpPr>
        <p:spPr>
          <a:xfrm>
            <a:off x="3474549" y="4735036"/>
            <a:ext cx="5340302" cy="393954"/>
          </a:xfrm>
          <a:prstGeom prst="rect">
            <a:avLst/>
          </a:prstGeom>
          <a:noFill/>
        </p:spPr>
        <p:txBody>
          <a:bodyPr wrap="square" lIns="0" tIns="0" rIns="0" bIns="0" rtlCol="0">
            <a:spAutoFit/>
          </a:bodyPr>
          <a:lstStyle/>
          <a:p>
            <a:pPr algn="ctr">
              <a:lnSpc>
                <a:spcPct val="80000"/>
              </a:lnSpc>
              <a:buSzPct val="80000"/>
            </a:pPr>
            <a:r>
              <a:rPr lang="en-US" sz="3200" dirty="0" smtClean="0">
                <a:gradFill>
                  <a:gsLst>
                    <a:gs pos="0">
                      <a:srgbClr val="FFFFFF"/>
                    </a:gs>
                    <a:gs pos="100000">
                      <a:srgbClr val="FFFFFF"/>
                    </a:gs>
                  </a:gsLst>
                  <a:lin ang="5400000" scaled="0"/>
                </a:gradFill>
              </a:rPr>
              <a:t>24GB Distributed Cache</a:t>
            </a:r>
            <a:endParaRPr lang="en-US" sz="3200" dirty="0">
              <a:gradFill>
                <a:gsLst>
                  <a:gs pos="0">
                    <a:srgbClr val="FFFFFF"/>
                  </a:gs>
                  <a:gs pos="100000">
                    <a:srgbClr val="FFFFFF"/>
                  </a:gs>
                </a:gsLst>
                <a:lin ang="5400000" scaled="0"/>
              </a:gradFill>
            </a:endParaRPr>
          </a:p>
        </p:txBody>
      </p:sp>
      <p:sp>
        <p:nvSpPr>
          <p:cNvPr id="86" name="TextBox 85"/>
          <p:cNvSpPr txBox="1"/>
          <p:nvPr/>
        </p:nvSpPr>
        <p:spPr>
          <a:xfrm>
            <a:off x="1458141" y="520249"/>
            <a:ext cx="3635453" cy="295466"/>
          </a:xfrm>
          <a:prstGeom prst="rect">
            <a:avLst/>
          </a:prstGeom>
          <a:noFill/>
        </p:spPr>
        <p:txBody>
          <a:bodyPr wrap="square" lIns="0" tIns="0" rIns="0" bIns="0" rtlCol="0">
            <a:spAutoFit/>
          </a:bodyPr>
          <a:lstStyle/>
          <a:p>
            <a:pPr>
              <a:lnSpc>
                <a:spcPct val="80000"/>
              </a:lnSpc>
              <a:buSzPct val="80000"/>
            </a:pPr>
            <a:r>
              <a:rPr lang="en-US" dirty="0">
                <a:solidFill>
                  <a:srgbClr val="5F5F5F">
                    <a:alpha val="99000"/>
                  </a:srgbClr>
                </a:solidFill>
              </a:rPr>
              <a:t>Web Roles</a:t>
            </a:r>
          </a:p>
        </p:txBody>
      </p:sp>
      <p:grpSp>
        <p:nvGrpSpPr>
          <p:cNvPr id="87" name="Group 86"/>
          <p:cNvGrpSpPr/>
          <p:nvPr/>
        </p:nvGrpSpPr>
        <p:grpSpPr>
          <a:xfrm>
            <a:off x="1446212" y="896700"/>
            <a:ext cx="2211227" cy="1486146"/>
            <a:chOff x="1446212" y="3738997"/>
            <a:chExt cx="2211227" cy="1486146"/>
          </a:xfrm>
        </p:grpSpPr>
        <p:sp>
          <p:nvSpPr>
            <p:cNvPr id="88" name="Rounded Rectangle 87"/>
            <p:cNvSpPr/>
            <p:nvPr/>
          </p:nvSpPr>
          <p:spPr bwMode="auto">
            <a:xfrm>
              <a:off x="1446212" y="3738997"/>
              <a:ext cx="2211227" cy="1486146"/>
            </a:xfrm>
            <a:prstGeom prst="roundRect">
              <a:avLst>
                <a:gd name="adj" fmla="val 5680"/>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89" name="Picture 8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03038" y="3864023"/>
              <a:ext cx="692412" cy="626332"/>
            </a:xfrm>
            <a:prstGeom prst="rect">
              <a:avLst/>
            </a:prstGeom>
          </p:spPr>
        </p:pic>
      </p:grpSp>
      <p:grpSp>
        <p:nvGrpSpPr>
          <p:cNvPr id="90" name="Group 89"/>
          <p:cNvGrpSpPr/>
          <p:nvPr/>
        </p:nvGrpSpPr>
        <p:grpSpPr>
          <a:xfrm>
            <a:off x="3808412" y="896700"/>
            <a:ext cx="2211227" cy="1486146"/>
            <a:chOff x="3808412" y="3738997"/>
            <a:chExt cx="2211227" cy="1486146"/>
          </a:xfrm>
        </p:grpSpPr>
        <p:sp>
          <p:nvSpPr>
            <p:cNvPr id="91" name="Rounded Rectangle 90"/>
            <p:cNvSpPr/>
            <p:nvPr/>
          </p:nvSpPr>
          <p:spPr bwMode="auto">
            <a:xfrm>
              <a:off x="3808412" y="3738997"/>
              <a:ext cx="2211227" cy="1486146"/>
            </a:xfrm>
            <a:prstGeom prst="roundRect">
              <a:avLst>
                <a:gd name="adj" fmla="val 5680"/>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92" name="Picture 9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65238" y="3864023"/>
              <a:ext cx="692412" cy="626332"/>
            </a:xfrm>
            <a:prstGeom prst="rect">
              <a:avLst/>
            </a:prstGeom>
          </p:spPr>
        </p:pic>
      </p:grpSp>
      <p:grpSp>
        <p:nvGrpSpPr>
          <p:cNvPr id="93" name="Group 92"/>
          <p:cNvGrpSpPr/>
          <p:nvPr/>
        </p:nvGrpSpPr>
        <p:grpSpPr>
          <a:xfrm>
            <a:off x="6166186" y="896700"/>
            <a:ext cx="2211227" cy="1486146"/>
            <a:chOff x="6166186" y="3738997"/>
            <a:chExt cx="2211227" cy="1486146"/>
          </a:xfrm>
        </p:grpSpPr>
        <p:sp>
          <p:nvSpPr>
            <p:cNvPr id="94" name="Rounded Rectangle 93"/>
            <p:cNvSpPr/>
            <p:nvPr/>
          </p:nvSpPr>
          <p:spPr bwMode="auto">
            <a:xfrm>
              <a:off x="6166186" y="3738997"/>
              <a:ext cx="2211227" cy="1486146"/>
            </a:xfrm>
            <a:prstGeom prst="roundRect">
              <a:avLst>
                <a:gd name="adj" fmla="val 5680"/>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95" name="Picture 9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23012" y="3864023"/>
              <a:ext cx="692412" cy="626332"/>
            </a:xfrm>
            <a:prstGeom prst="rect">
              <a:avLst/>
            </a:prstGeom>
          </p:spPr>
        </p:pic>
      </p:grpSp>
      <p:grpSp>
        <p:nvGrpSpPr>
          <p:cNvPr id="96" name="Group 95"/>
          <p:cNvGrpSpPr/>
          <p:nvPr/>
        </p:nvGrpSpPr>
        <p:grpSpPr>
          <a:xfrm>
            <a:off x="8528386" y="896700"/>
            <a:ext cx="2211227" cy="1486146"/>
            <a:chOff x="8528386" y="3738997"/>
            <a:chExt cx="2211227" cy="1486146"/>
          </a:xfrm>
        </p:grpSpPr>
        <p:sp>
          <p:nvSpPr>
            <p:cNvPr id="97" name="Rounded Rectangle 96"/>
            <p:cNvSpPr/>
            <p:nvPr/>
          </p:nvSpPr>
          <p:spPr bwMode="auto">
            <a:xfrm>
              <a:off x="8528386" y="3738997"/>
              <a:ext cx="2211227" cy="1486146"/>
            </a:xfrm>
            <a:prstGeom prst="roundRect">
              <a:avLst>
                <a:gd name="adj" fmla="val 5680"/>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98" name="Picture 9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85212" y="3864023"/>
              <a:ext cx="692412" cy="626332"/>
            </a:xfrm>
            <a:prstGeom prst="rect">
              <a:avLst/>
            </a:prstGeom>
          </p:spPr>
        </p:pic>
      </p:grpSp>
      <p:grpSp>
        <p:nvGrpSpPr>
          <p:cNvPr id="15" name="Group 14"/>
          <p:cNvGrpSpPr/>
          <p:nvPr/>
        </p:nvGrpSpPr>
        <p:grpSpPr>
          <a:xfrm>
            <a:off x="3792774" y="3028345"/>
            <a:ext cx="2211227" cy="1486146"/>
            <a:chOff x="3854418" y="3028345"/>
            <a:chExt cx="2211227" cy="1486146"/>
          </a:xfrm>
        </p:grpSpPr>
        <p:grpSp>
          <p:nvGrpSpPr>
            <p:cNvPr id="128" name="Group 127"/>
            <p:cNvGrpSpPr/>
            <p:nvPr/>
          </p:nvGrpSpPr>
          <p:grpSpPr>
            <a:xfrm>
              <a:off x="3854418" y="3028345"/>
              <a:ext cx="2211227" cy="1486146"/>
              <a:chOff x="1446212" y="3738997"/>
              <a:chExt cx="2211227" cy="1486146"/>
            </a:xfrm>
          </p:grpSpPr>
          <p:sp>
            <p:nvSpPr>
              <p:cNvPr id="129" name="Rounded Rectangle 128"/>
              <p:cNvSpPr/>
              <p:nvPr/>
            </p:nvSpPr>
            <p:spPr bwMode="auto">
              <a:xfrm>
                <a:off x="1446212" y="3738997"/>
                <a:ext cx="2211227" cy="1486146"/>
              </a:xfrm>
              <a:prstGeom prst="roundRect">
                <a:avLst>
                  <a:gd name="adj" fmla="val 5680"/>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130" name="Picture 12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03038" y="3864023"/>
                <a:ext cx="692412" cy="626332"/>
              </a:xfrm>
              <a:prstGeom prst="rect">
                <a:avLst/>
              </a:prstGeom>
            </p:spPr>
          </p:pic>
        </p:grpSp>
        <p:sp>
          <p:nvSpPr>
            <p:cNvPr id="142" name="TextBox 141"/>
            <p:cNvSpPr txBox="1"/>
            <p:nvPr/>
          </p:nvSpPr>
          <p:spPr>
            <a:xfrm>
              <a:off x="4034171" y="3895182"/>
              <a:ext cx="1869627" cy="517065"/>
            </a:xfrm>
            <a:prstGeom prst="rect">
              <a:avLst/>
            </a:prstGeom>
            <a:noFill/>
          </p:spPr>
          <p:txBody>
            <a:bodyPr wrap="square" lIns="0" tIns="0" rIns="0" bIns="0" rtlCol="0">
              <a:spAutoFit/>
            </a:bodyPr>
            <a:lstStyle/>
            <a:p>
              <a:pPr>
                <a:lnSpc>
                  <a:spcPct val="80000"/>
                </a:lnSpc>
                <a:buSzPct val="80000"/>
              </a:pPr>
              <a:r>
                <a:rPr lang="en-US" dirty="0" smtClean="0">
                  <a:gradFill>
                    <a:gsLst>
                      <a:gs pos="0">
                        <a:srgbClr val="FFFFFF"/>
                      </a:gs>
                      <a:gs pos="100000">
                        <a:srgbClr val="FFFFFF"/>
                      </a:gs>
                    </a:gsLst>
                    <a:lin ang="5400000" scaled="0"/>
                  </a:gradFill>
                </a:rPr>
                <a:t>12GB Cache</a:t>
              </a:r>
            </a:p>
            <a:p>
              <a:pPr>
                <a:lnSpc>
                  <a:spcPct val="80000"/>
                </a:lnSpc>
                <a:buSzPct val="80000"/>
              </a:pPr>
              <a:r>
                <a:rPr lang="en-US" sz="1800" dirty="0" smtClean="0">
                  <a:gradFill>
                    <a:gsLst>
                      <a:gs pos="0">
                        <a:srgbClr val="FFFFFF"/>
                      </a:gs>
                      <a:gs pos="100000">
                        <a:srgbClr val="FFFFFF"/>
                      </a:gs>
                    </a:gsLst>
                    <a:lin ang="5400000" scaled="0"/>
                  </a:gradFill>
                </a:rPr>
                <a:t>Worker Role</a:t>
              </a:r>
              <a:endParaRPr lang="en-US" sz="1800" dirty="0">
                <a:gradFill>
                  <a:gsLst>
                    <a:gs pos="0">
                      <a:srgbClr val="FFFFFF"/>
                    </a:gs>
                    <a:gs pos="100000">
                      <a:srgbClr val="FFFFFF"/>
                    </a:gs>
                  </a:gsLst>
                  <a:lin ang="5400000" scaled="0"/>
                </a:gradFill>
              </a:endParaRPr>
            </a:p>
          </p:txBody>
        </p:sp>
      </p:grpSp>
      <p:grpSp>
        <p:nvGrpSpPr>
          <p:cNvPr id="16" name="Group 15"/>
          <p:cNvGrpSpPr/>
          <p:nvPr/>
        </p:nvGrpSpPr>
        <p:grpSpPr>
          <a:xfrm>
            <a:off x="6154974" y="3028345"/>
            <a:ext cx="2211227" cy="1486146"/>
            <a:chOff x="6216618" y="3028345"/>
            <a:chExt cx="2211227" cy="1486146"/>
          </a:xfrm>
        </p:grpSpPr>
        <p:grpSp>
          <p:nvGrpSpPr>
            <p:cNvPr id="131" name="Group 130"/>
            <p:cNvGrpSpPr/>
            <p:nvPr/>
          </p:nvGrpSpPr>
          <p:grpSpPr>
            <a:xfrm>
              <a:off x="6216618" y="3028345"/>
              <a:ext cx="2211227" cy="1486146"/>
              <a:chOff x="3808412" y="3738997"/>
              <a:chExt cx="2211227" cy="1486146"/>
            </a:xfrm>
          </p:grpSpPr>
          <p:sp>
            <p:nvSpPr>
              <p:cNvPr id="132" name="Rounded Rectangle 131"/>
              <p:cNvSpPr/>
              <p:nvPr/>
            </p:nvSpPr>
            <p:spPr bwMode="auto">
              <a:xfrm>
                <a:off x="3808412" y="3738997"/>
                <a:ext cx="2211227" cy="1486146"/>
              </a:xfrm>
              <a:prstGeom prst="roundRect">
                <a:avLst>
                  <a:gd name="adj" fmla="val 5680"/>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133" name="Picture 13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65238" y="3864023"/>
                <a:ext cx="692412" cy="626332"/>
              </a:xfrm>
              <a:prstGeom prst="rect">
                <a:avLst/>
              </a:prstGeom>
            </p:spPr>
          </p:pic>
        </p:grpSp>
        <p:sp>
          <p:nvSpPr>
            <p:cNvPr id="143" name="TextBox 142"/>
            <p:cNvSpPr txBox="1"/>
            <p:nvPr/>
          </p:nvSpPr>
          <p:spPr>
            <a:xfrm>
              <a:off x="6391945" y="3895182"/>
              <a:ext cx="1869627" cy="517065"/>
            </a:xfrm>
            <a:prstGeom prst="rect">
              <a:avLst/>
            </a:prstGeom>
            <a:noFill/>
          </p:spPr>
          <p:txBody>
            <a:bodyPr wrap="square" lIns="0" tIns="0" rIns="0" bIns="0" rtlCol="0">
              <a:spAutoFit/>
            </a:bodyPr>
            <a:lstStyle/>
            <a:p>
              <a:pPr>
                <a:lnSpc>
                  <a:spcPct val="80000"/>
                </a:lnSpc>
                <a:buSzPct val="80000"/>
              </a:pPr>
              <a:r>
                <a:rPr lang="en-US" dirty="0">
                  <a:gradFill>
                    <a:gsLst>
                      <a:gs pos="0">
                        <a:srgbClr val="FFFFFF"/>
                      </a:gs>
                      <a:gs pos="100000">
                        <a:srgbClr val="FFFFFF"/>
                      </a:gs>
                    </a:gsLst>
                    <a:lin ang="5400000" scaled="0"/>
                  </a:gradFill>
                </a:rPr>
                <a:t>12GB Cache</a:t>
              </a:r>
            </a:p>
            <a:p>
              <a:pPr>
                <a:lnSpc>
                  <a:spcPct val="80000"/>
                </a:lnSpc>
                <a:buSzPct val="80000"/>
              </a:pPr>
              <a:r>
                <a:rPr lang="en-US" sz="1800" dirty="0">
                  <a:gradFill>
                    <a:gsLst>
                      <a:gs pos="0">
                        <a:srgbClr val="FFFFFF"/>
                      </a:gs>
                      <a:gs pos="100000">
                        <a:srgbClr val="FFFFFF"/>
                      </a:gs>
                    </a:gsLst>
                    <a:lin ang="5400000" scaled="0"/>
                  </a:gradFill>
                </a:rPr>
                <a:t>Worker Role</a:t>
              </a:r>
            </a:p>
          </p:txBody>
        </p:sp>
      </p:grpSp>
      <p:grpSp>
        <p:nvGrpSpPr>
          <p:cNvPr id="14" name="Group 13"/>
          <p:cNvGrpSpPr/>
          <p:nvPr/>
        </p:nvGrpSpPr>
        <p:grpSpPr>
          <a:xfrm>
            <a:off x="2540230" y="5652132"/>
            <a:ext cx="7645400" cy="914096"/>
            <a:chOff x="2540230" y="5754872"/>
            <a:chExt cx="7645400" cy="914096"/>
          </a:xfrm>
        </p:grpSpPr>
        <p:sp>
          <p:nvSpPr>
            <p:cNvPr id="146" name="Rectangle 145"/>
            <p:cNvSpPr/>
            <p:nvPr/>
          </p:nvSpPr>
          <p:spPr bwMode="auto">
            <a:xfrm>
              <a:off x="2540230" y="6093147"/>
              <a:ext cx="6654800" cy="262467"/>
            </a:xfrm>
            <a:prstGeom prst="rect">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47" name="TextBox 146"/>
            <p:cNvSpPr txBox="1"/>
            <p:nvPr/>
          </p:nvSpPr>
          <p:spPr>
            <a:xfrm>
              <a:off x="9195030" y="5754872"/>
              <a:ext cx="990600" cy="914096"/>
            </a:xfrm>
            <a:prstGeom prst="rect">
              <a:avLst/>
            </a:prstGeom>
            <a:noFill/>
          </p:spPr>
          <p:txBody>
            <a:bodyPr wrap="square" lIns="0" tIns="0" rIns="0" bIns="0" rtlCol="0">
              <a:spAutoFit/>
            </a:bodyPr>
            <a:lstStyle/>
            <a:p>
              <a:pPr algn="ctr">
                <a:lnSpc>
                  <a:spcPct val="90000"/>
                </a:lnSpc>
                <a:spcBef>
                  <a:spcPct val="20000"/>
                </a:spcBef>
                <a:buSzPct val="80000"/>
              </a:pPr>
              <a:r>
                <a:rPr lang="en-US" sz="6600" dirty="0" smtClean="0">
                  <a:solidFill>
                    <a:srgbClr val="5F5F5F">
                      <a:alpha val="99000"/>
                    </a:srgbClr>
                  </a:solidFill>
                  <a:latin typeface="Segoe UI Light" pitchFamily="34" charset="0"/>
                </a:rPr>
                <a:t>4</a:t>
              </a:r>
              <a:endParaRPr lang="en-US" sz="6600" dirty="0">
                <a:solidFill>
                  <a:srgbClr val="5F5F5F">
                    <a:alpha val="99000"/>
                  </a:srgbClr>
                </a:solidFill>
                <a:latin typeface="Segoe UI Light" pitchFamily="34" charset="0"/>
              </a:endParaRPr>
            </a:p>
          </p:txBody>
        </p:sp>
        <p:sp>
          <p:nvSpPr>
            <p:cNvPr id="148" name="Rectangle 147"/>
            <p:cNvSpPr/>
            <p:nvPr/>
          </p:nvSpPr>
          <p:spPr bwMode="auto">
            <a:xfrm>
              <a:off x="2543998" y="6093146"/>
              <a:ext cx="2705335" cy="262468"/>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37" name="Group 36"/>
          <p:cNvGrpSpPr/>
          <p:nvPr/>
        </p:nvGrpSpPr>
        <p:grpSpPr>
          <a:xfrm>
            <a:off x="1415390" y="3028345"/>
            <a:ext cx="2211227" cy="1486146"/>
            <a:chOff x="3854418" y="3028345"/>
            <a:chExt cx="2211227" cy="1486146"/>
          </a:xfrm>
        </p:grpSpPr>
        <p:grpSp>
          <p:nvGrpSpPr>
            <p:cNvPr id="38" name="Group 37"/>
            <p:cNvGrpSpPr/>
            <p:nvPr/>
          </p:nvGrpSpPr>
          <p:grpSpPr>
            <a:xfrm>
              <a:off x="3854418" y="3028345"/>
              <a:ext cx="2211227" cy="1486146"/>
              <a:chOff x="1446212" y="3738997"/>
              <a:chExt cx="2211227" cy="1486146"/>
            </a:xfrm>
          </p:grpSpPr>
          <p:sp>
            <p:nvSpPr>
              <p:cNvPr id="40" name="Rounded Rectangle 39"/>
              <p:cNvSpPr/>
              <p:nvPr/>
            </p:nvSpPr>
            <p:spPr bwMode="auto">
              <a:xfrm>
                <a:off x="1446212" y="3738997"/>
                <a:ext cx="2211227" cy="1486146"/>
              </a:xfrm>
              <a:prstGeom prst="roundRect">
                <a:avLst>
                  <a:gd name="adj" fmla="val 5680"/>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41" name="Picture 4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03038" y="3864023"/>
                <a:ext cx="692412" cy="626332"/>
              </a:xfrm>
              <a:prstGeom prst="rect">
                <a:avLst/>
              </a:prstGeom>
            </p:spPr>
          </p:pic>
        </p:grpSp>
        <p:sp>
          <p:nvSpPr>
            <p:cNvPr id="39" name="TextBox 38"/>
            <p:cNvSpPr txBox="1"/>
            <p:nvPr/>
          </p:nvSpPr>
          <p:spPr>
            <a:xfrm>
              <a:off x="4034171" y="3895182"/>
              <a:ext cx="1869627" cy="517065"/>
            </a:xfrm>
            <a:prstGeom prst="rect">
              <a:avLst/>
            </a:prstGeom>
            <a:noFill/>
          </p:spPr>
          <p:txBody>
            <a:bodyPr wrap="square" lIns="0" tIns="0" rIns="0" bIns="0" rtlCol="0">
              <a:spAutoFit/>
            </a:bodyPr>
            <a:lstStyle/>
            <a:p>
              <a:pPr>
                <a:lnSpc>
                  <a:spcPct val="80000"/>
                </a:lnSpc>
                <a:buSzPct val="80000"/>
              </a:pPr>
              <a:r>
                <a:rPr lang="en-US" dirty="0" smtClean="0">
                  <a:gradFill>
                    <a:gsLst>
                      <a:gs pos="0">
                        <a:srgbClr val="FFFFFF"/>
                      </a:gs>
                      <a:gs pos="100000">
                        <a:srgbClr val="FFFFFF"/>
                      </a:gs>
                    </a:gsLst>
                    <a:lin ang="5400000" scaled="0"/>
                  </a:gradFill>
                </a:rPr>
                <a:t>12GB Cache</a:t>
              </a:r>
            </a:p>
            <a:p>
              <a:pPr>
                <a:lnSpc>
                  <a:spcPct val="80000"/>
                </a:lnSpc>
                <a:buSzPct val="80000"/>
              </a:pPr>
              <a:r>
                <a:rPr lang="en-US" sz="1800" dirty="0" smtClean="0">
                  <a:gradFill>
                    <a:gsLst>
                      <a:gs pos="0">
                        <a:srgbClr val="FFFFFF"/>
                      </a:gs>
                      <a:gs pos="100000">
                        <a:srgbClr val="FFFFFF"/>
                      </a:gs>
                    </a:gsLst>
                    <a:lin ang="5400000" scaled="0"/>
                  </a:gradFill>
                </a:rPr>
                <a:t>Worker Role</a:t>
              </a:r>
              <a:endParaRPr lang="en-US" sz="1800" dirty="0">
                <a:gradFill>
                  <a:gsLst>
                    <a:gs pos="0">
                      <a:srgbClr val="FFFFFF"/>
                    </a:gs>
                    <a:gs pos="100000">
                      <a:srgbClr val="FFFFFF"/>
                    </a:gs>
                  </a:gsLst>
                  <a:lin ang="5400000" scaled="0"/>
                </a:gradFill>
              </a:endParaRPr>
            </a:p>
          </p:txBody>
        </p:sp>
      </p:grpSp>
      <p:grpSp>
        <p:nvGrpSpPr>
          <p:cNvPr id="42" name="Group 41"/>
          <p:cNvGrpSpPr/>
          <p:nvPr/>
        </p:nvGrpSpPr>
        <p:grpSpPr>
          <a:xfrm>
            <a:off x="8516546" y="3028345"/>
            <a:ext cx="2211227" cy="1486146"/>
            <a:chOff x="6216618" y="3028345"/>
            <a:chExt cx="2211227" cy="1486146"/>
          </a:xfrm>
        </p:grpSpPr>
        <p:grpSp>
          <p:nvGrpSpPr>
            <p:cNvPr id="43" name="Group 42"/>
            <p:cNvGrpSpPr/>
            <p:nvPr/>
          </p:nvGrpSpPr>
          <p:grpSpPr>
            <a:xfrm>
              <a:off x="6216618" y="3028345"/>
              <a:ext cx="2211227" cy="1486146"/>
              <a:chOff x="3808412" y="3738997"/>
              <a:chExt cx="2211227" cy="1486146"/>
            </a:xfrm>
          </p:grpSpPr>
          <p:sp>
            <p:nvSpPr>
              <p:cNvPr id="45" name="Rounded Rectangle 44"/>
              <p:cNvSpPr/>
              <p:nvPr/>
            </p:nvSpPr>
            <p:spPr bwMode="auto">
              <a:xfrm>
                <a:off x="3808412" y="3738997"/>
                <a:ext cx="2211227" cy="1486146"/>
              </a:xfrm>
              <a:prstGeom prst="roundRect">
                <a:avLst>
                  <a:gd name="adj" fmla="val 5680"/>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46" name="Picture 4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65238" y="3864023"/>
                <a:ext cx="692412" cy="626332"/>
              </a:xfrm>
              <a:prstGeom prst="rect">
                <a:avLst/>
              </a:prstGeom>
            </p:spPr>
          </p:pic>
        </p:grpSp>
        <p:sp>
          <p:nvSpPr>
            <p:cNvPr id="44" name="TextBox 43"/>
            <p:cNvSpPr txBox="1"/>
            <p:nvPr/>
          </p:nvSpPr>
          <p:spPr>
            <a:xfrm>
              <a:off x="6391945" y="3895182"/>
              <a:ext cx="1869627" cy="517065"/>
            </a:xfrm>
            <a:prstGeom prst="rect">
              <a:avLst/>
            </a:prstGeom>
            <a:noFill/>
          </p:spPr>
          <p:txBody>
            <a:bodyPr wrap="square" lIns="0" tIns="0" rIns="0" bIns="0" rtlCol="0">
              <a:spAutoFit/>
            </a:bodyPr>
            <a:lstStyle/>
            <a:p>
              <a:pPr>
                <a:lnSpc>
                  <a:spcPct val="80000"/>
                </a:lnSpc>
                <a:buSzPct val="80000"/>
              </a:pPr>
              <a:r>
                <a:rPr lang="en-US" dirty="0">
                  <a:gradFill>
                    <a:gsLst>
                      <a:gs pos="0">
                        <a:srgbClr val="FFFFFF"/>
                      </a:gs>
                      <a:gs pos="100000">
                        <a:srgbClr val="FFFFFF"/>
                      </a:gs>
                    </a:gsLst>
                    <a:lin ang="5400000" scaled="0"/>
                  </a:gradFill>
                </a:rPr>
                <a:t>12GB Cache</a:t>
              </a:r>
            </a:p>
            <a:p>
              <a:pPr>
                <a:lnSpc>
                  <a:spcPct val="80000"/>
                </a:lnSpc>
                <a:buSzPct val="80000"/>
              </a:pPr>
              <a:r>
                <a:rPr lang="en-US" sz="1800" dirty="0">
                  <a:gradFill>
                    <a:gsLst>
                      <a:gs pos="0">
                        <a:srgbClr val="FFFFFF"/>
                      </a:gs>
                      <a:gs pos="100000">
                        <a:srgbClr val="FFFFFF"/>
                      </a:gs>
                    </a:gsLst>
                    <a:lin ang="5400000" scaled="0"/>
                  </a:gradFill>
                </a:rPr>
                <a:t>Worker Role</a:t>
              </a:r>
            </a:p>
          </p:txBody>
        </p:sp>
      </p:grpSp>
      <p:sp>
        <p:nvSpPr>
          <p:cNvPr id="47" name="TextBox 46"/>
          <p:cNvSpPr txBox="1"/>
          <p:nvPr/>
        </p:nvSpPr>
        <p:spPr>
          <a:xfrm>
            <a:off x="3472839" y="4733326"/>
            <a:ext cx="5340302" cy="393954"/>
          </a:xfrm>
          <a:prstGeom prst="rect">
            <a:avLst/>
          </a:prstGeom>
          <a:noFill/>
        </p:spPr>
        <p:txBody>
          <a:bodyPr wrap="square" lIns="0" tIns="0" rIns="0" bIns="0" rtlCol="0">
            <a:spAutoFit/>
          </a:bodyPr>
          <a:lstStyle/>
          <a:p>
            <a:pPr algn="ctr">
              <a:lnSpc>
                <a:spcPct val="80000"/>
              </a:lnSpc>
              <a:buSzPct val="80000"/>
            </a:pPr>
            <a:r>
              <a:rPr lang="en-US" sz="3200" dirty="0">
                <a:solidFill>
                  <a:srgbClr val="5F5F5F">
                    <a:alpha val="99000"/>
                  </a:srgbClr>
                </a:solidFill>
                <a:latin typeface="Segoe UI Light"/>
              </a:rPr>
              <a:t>48GB Distributed Cache</a:t>
            </a:r>
          </a:p>
        </p:txBody>
      </p:sp>
      <p:sp>
        <p:nvSpPr>
          <p:cNvPr id="48" name="Rectangle 47"/>
          <p:cNvSpPr/>
          <p:nvPr/>
        </p:nvSpPr>
        <p:spPr bwMode="auto">
          <a:xfrm>
            <a:off x="5238090" y="5837953"/>
            <a:ext cx="135293" cy="52867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404369993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nodeType="withEffect">
                                  <p:stCondLst>
                                    <p:cond delay="0"/>
                                  </p:stCondLst>
                                  <p:childTnLst>
                                    <p:set>
                                      <p:cBhvr>
                                        <p:cTn id="6" dur="1" fill="hold">
                                          <p:stCondLst>
                                            <p:cond delay="0"/>
                                          </p:stCondLst>
                                        </p:cTn>
                                        <p:tgtEl>
                                          <p:spTgt spid="37"/>
                                        </p:tgtEl>
                                        <p:attrNameLst>
                                          <p:attrName>style.visibility</p:attrName>
                                        </p:attrNameLst>
                                      </p:cBhvr>
                                      <p:to>
                                        <p:strVal val="visible"/>
                                      </p:to>
                                    </p:set>
                                    <p:anim calcmode="lin" valueType="num">
                                      <p:cBhvr additive="base">
                                        <p:cTn id="7" dur="1250"/>
                                        <p:tgtEl>
                                          <p:spTgt spid="37"/>
                                        </p:tgtEl>
                                        <p:attrNameLst>
                                          <p:attrName>ppt_x</p:attrName>
                                        </p:attrNameLst>
                                      </p:cBhvr>
                                      <p:tavLst>
                                        <p:tav tm="0">
                                          <p:val>
                                            <p:strVal val="#ppt_x+#ppt_w*1.125000"/>
                                          </p:val>
                                        </p:tav>
                                        <p:tav tm="100000">
                                          <p:val>
                                            <p:strVal val="#ppt_x"/>
                                          </p:val>
                                        </p:tav>
                                      </p:tavLst>
                                    </p:anim>
                                    <p:animEffect transition="in" filter="wipe(left)">
                                      <p:cBhvr>
                                        <p:cTn id="8" dur="1250"/>
                                        <p:tgtEl>
                                          <p:spTgt spid="37"/>
                                        </p:tgtEl>
                                      </p:cBhvr>
                                    </p:animEffect>
                                  </p:childTnLst>
                                </p:cTn>
                              </p:par>
                              <p:par>
                                <p:cTn id="9" presetID="12" presetClass="entr" presetSubtype="8" fill="hold" nodeType="withEffect">
                                  <p:stCondLst>
                                    <p:cond delay="0"/>
                                  </p:stCondLst>
                                  <p:childTnLst>
                                    <p:set>
                                      <p:cBhvr>
                                        <p:cTn id="10" dur="1" fill="hold">
                                          <p:stCondLst>
                                            <p:cond delay="0"/>
                                          </p:stCondLst>
                                        </p:cTn>
                                        <p:tgtEl>
                                          <p:spTgt spid="42"/>
                                        </p:tgtEl>
                                        <p:attrNameLst>
                                          <p:attrName>style.visibility</p:attrName>
                                        </p:attrNameLst>
                                      </p:cBhvr>
                                      <p:to>
                                        <p:strVal val="visible"/>
                                      </p:to>
                                    </p:set>
                                    <p:anim calcmode="lin" valueType="num">
                                      <p:cBhvr additive="base">
                                        <p:cTn id="11" dur="1250"/>
                                        <p:tgtEl>
                                          <p:spTgt spid="42"/>
                                        </p:tgtEl>
                                        <p:attrNameLst>
                                          <p:attrName>ppt_x</p:attrName>
                                        </p:attrNameLst>
                                      </p:cBhvr>
                                      <p:tavLst>
                                        <p:tav tm="0">
                                          <p:val>
                                            <p:strVal val="#ppt_x-#ppt_w*1.125000"/>
                                          </p:val>
                                        </p:tav>
                                        <p:tav tm="100000">
                                          <p:val>
                                            <p:strVal val="#ppt_x"/>
                                          </p:val>
                                        </p:tav>
                                      </p:tavLst>
                                    </p:anim>
                                    <p:animEffect transition="in" filter="wipe(right)">
                                      <p:cBhvr>
                                        <p:cTn id="12" dur="1250"/>
                                        <p:tgtEl>
                                          <p:spTgt spid="42"/>
                                        </p:tgtEl>
                                      </p:cBhvr>
                                    </p:animEffect>
                                  </p:childTnLst>
                                </p:cTn>
                              </p:par>
                            </p:childTnLst>
                          </p:cTn>
                        </p:par>
                        <p:par>
                          <p:cTn id="13" fill="hold">
                            <p:stCondLst>
                              <p:cond delay="1250"/>
                            </p:stCondLst>
                            <p:childTnLst>
                              <p:par>
                                <p:cTn id="14" presetID="10" presetClass="exit" presetSubtype="0" fill="hold" grpId="0" nodeType="afterEffect">
                                  <p:stCondLst>
                                    <p:cond delay="0"/>
                                  </p:stCondLst>
                                  <p:childTnLst>
                                    <p:animEffect transition="out" filter="fade">
                                      <p:cBhvr>
                                        <p:cTn id="15" dur="500"/>
                                        <p:tgtEl>
                                          <p:spTgt spid="83"/>
                                        </p:tgtEl>
                                      </p:cBhvr>
                                    </p:animEffect>
                                    <p:set>
                                      <p:cBhvr>
                                        <p:cTn id="16" dur="1" fill="hold">
                                          <p:stCondLst>
                                            <p:cond delay="499"/>
                                          </p:stCondLst>
                                        </p:cTn>
                                        <p:tgtEl>
                                          <p:spTgt spid="83"/>
                                        </p:tgtEl>
                                        <p:attrNameLst>
                                          <p:attrName>style.visibility</p:attrName>
                                        </p:attrNameLst>
                                      </p:cBhvr>
                                      <p:to>
                                        <p:strVal val="hidden"/>
                                      </p:to>
                                    </p:set>
                                  </p:childTnLst>
                                </p:cTn>
                              </p:par>
                            </p:childTnLst>
                          </p:cTn>
                        </p:par>
                        <p:par>
                          <p:cTn id="17" fill="hold">
                            <p:stCondLst>
                              <p:cond delay="1750"/>
                            </p:stCondLst>
                            <p:childTnLst>
                              <p:par>
                                <p:cTn id="18" presetID="10" presetClass="entr" presetSubtype="0" fill="hold" grpId="0" nodeType="afterEffect">
                                  <p:stCondLst>
                                    <p:cond delay="0"/>
                                  </p:stCondLst>
                                  <p:childTnLst>
                                    <p:set>
                                      <p:cBhvr>
                                        <p:cTn id="19" dur="1" fill="hold">
                                          <p:stCondLst>
                                            <p:cond delay="0"/>
                                          </p:stCondLst>
                                        </p:cTn>
                                        <p:tgtEl>
                                          <p:spTgt spid="47"/>
                                        </p:tgtEl>
                                        <p:attrNameLst>
                                          <p:attrName>style.visibility</p:attrName>
                                        </p:attrNameLst>
                                      </p:cBhvr>
                                      <p:to>
                                        <p:strVal val="visible"/>
                                      </p:to>
                                    </p:set>
                                    <p:animEffect transition="in" filter="fade">
                                      <p:cBhvr>
                                        <p:cTn id="20"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 grpId="0"/>
      <p:bldP spid="47" grpId="0"/>
    </p:bldLst>
  </p:timing>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5" name="Group 14"/>
          <p:cNvGrpSpPr/>
          <p:nvPr/>
        </p:nvGrpSpPr>
        <p:grpSpPr>
          <a:xfrm>
            <a:off x="717325" y="1996753"/>
            <a:ext cx="3470346" cy="3243606"/>
            <a:chOff x="627895" y="2692245"/>
            <a:chExt cx="2185744" cy="2042935"/>
          </a:xfrm>
        </p:grpSpPr>
        <p:sp>
          <p:nvSpPr>
            <p:cNvPr id="12" name="Rectangle 11"/>
            <p:cNvSpPr/>
            <p:nvPr/>
          </p:nvSpPr>
          <p:spPr bwMode="auto">
            <a:xfrm>
              <a:off x="627895" y="2692245"/>
              <a:ext cx="2185744" cy="2042935"/>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91440" numCol="1" rtlCol="0" anchor="b" anchorCtr="0" compatLnSpc="1">
              <a:prstTxWarp prst="textNoShape">
                <a:avLst/>
              </a:prstTxWarp>
            </a:bodyPr>
            <a:lstStyle/>
            <a:p>
              <a:pPr defTabSz="914099" fontAlgn="base">
                <a:spcBef>
                  <a:spcPct val="0"/>
                </a:spcBef>
                <a:spcAft>
                  <a:spcPct val="0"/>
                </a:spcAft>
              </a:pPr>
              <a:r>
                <a:rPr lang="en-US" sz="3200" dirty="0" smtClean="0">
                  <a:gradFill>
                    <a:gsLst>
                      <a:gs pos="0">
                        <a:srgbClr val="FFFFFF"/>
                      </a:gs>
                      <a:gs pos="100000">
                        <a:srgbClr val="FFFFFF"/>
                      </a:gs>
                    </a:gsLst>
                    <a:lin ang="5400000" scaled="0"/>
                  </a:gradFill>
                  <a:latin typeface="+mj-lt"/>
                </a:rPr>
                <a:t>Flexible</a:t>
              </a: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13816" y="3276189"/>
              <a:ext cx="1061072" cy="646289"/>
            </a:xfrm>
            <a:prstGeom prst="rect">
              <a:avLst/>
            </a:prstGeom>
          </p:spPr>
        </p:pic>
      </p:grpSp>
      <p:grpSp>
        <p:nvGrpSpPr>
          <p:cNvPr id="17" name="Group 16"/>
          <p:cNvGrpSpPr/>
          <p:nvPr/>
        </p:nvGrpSpPr>
        <p:grpSpPr>
          <a:xfrm>
            <a:off x="4370691" y="1996753"/>
            <a:ext cx="3470346" cy="3243606"/>
            <a:chOff x="2992889" y="2692245"/>
            <a:chExt cx="2185744" cy="2042935"/>
          </a:xfrm>
        </p:grpSpPr>
        <p:sp>
          <p:nvSpPr>
            <p:cNvPr id="13" name="Rectangle 12"/>
            <p:cNvSpPr/>
            <p:nvPr/>
          </p:nvSpPr>
          <p:spPr bwMode="auto">
            <a:xfrm>
              <a:off x="2992889" y="2692245"/>
              <a:ext cx="2185744" cy="2042935"/>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91440" numCol="1" rtlCol="0" anchor="b" anchorCtr="0" compatLnSpc="1">
              <a:prstTxWarp prst="textNoShape">
                <a:avLst/>
              </a:prstTxWarp>
            </a:bodyPr>
            <a:lstStyle/>
            <a:p>
              <a:pPr defTabSz="914099" fontAlgn="base">
                <a:spcBef>
                  <a:spcPct val="0"/>
                </a:spcBef>
                <a:spcAft>
                  <a:spcPct val="0"/>
                </a:spcAft>
              </a:pPr>
              <a:r>
                <a:rPr lang="en-US" sz="3200" dirty="0" smtClean="0">
                  <a:gradFill>
                    <a:gsLst>
                      <a:gs pos="0">
                        <a:srgbClr val="FFFFFF"/>
                      </a:gs>
                      <a:gs pos="100000">
                        <a:srgbClr val="FFFFFF"/>
                      </a:gs>
                    </a:gsLst>
                    <a:lin ang="5400000" scaled="0"/>
                  </a:gradFill>
                  <a:latin typeface="+mj-lt"/>
                </a:rPr>
                <a:t>Open</a:t>
              </a:r>
              <a:endParaRPr lang="en-US" sz="3200" dirty="0">
                <a:gradFill>
                  <a:gsLst>
                    <a:gs pos="0">
                      <a:srgbClr val="FFFFFF"/>
                    </a:gs>
                    <a:gs pos="100000">
                      <a:srgbClr val="FFFFFF"/>
                    </a:gs>
                  </a:gsLst>
                  <a:lin ang="5400000" scaled="0"/>
                </a:gradFill>
                <a:latin typeface="+mj-lt"/>
              </a:endParaRP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73579" y="3253697"/>
              <a:ext cx="948906" cy="687139"/>
            </a:xfrm>
            <a:prstGeom prst="rect">
              <a:avLst/>
            </a:prstGeom>
          </p:spPr>
        </p:pic>
      </p:grpSp>
      <p:grpSp>
        <p:nvGrpSpPr>
          <p:cNvPr id="24" name="Group 23"/>
          <p:cNvGrpSpPr/>
          <p:nvPr/>
        </p:nvGrpSpPr>
        <p:grpSpPr>
          <a:xfrm>
            <a:off x="8024056" y="1996753"/>
            <a:ext cx="3470346" cy="3243606"/>
            <a:chOff x="5368948" y="2692245"/>
            <a:chExt cx="2185744" cy="2042935"/>
          </a:xfrm>
        </p:grpSpPr>
        <p:sp>
          <p:nvSpPr>
            <p:cNvPr id="14" name="Rectangle 13"/>
            <p:cNvSpPr/>
            <p:nvPr/>
          </p:nvSpPr>
          <p:spPr bwMode="auto">
            <a:xfrm>
              <a:off x="5368948" y="2692245"/>
              <a:ext cx="2185744" cy="2042935"/>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91440" numCol="1" rtlCol="0" anchor="b" anchorCtr="0" compatLnSpc="1">
              <a:prstTxWarp prst="textNoShape">
                <a:avLst/>
              </a:prstTxWarp>
            </a:bodyPr>
            <a:lstStyle/>
            <a:p>
              <a:pPr defTabSz="914099" fontAlgn="base">
                <a:spcBef>
                  <a:spcPct val="0"/>
                </a:spcBef>
                <a:spcAft>
                  <a:spcPct val="0"/>
                </a:spcAft>
              </a:pPr>
              <a:r>
                <a:rPr lang="en-US" sz="3200" dirty="0" smtClean="0">
                  <a:gradFill>
                    <a:gsLst>
                      <a:gs pos="0">
                        <a:srgbClr val="FFFFFF"/>
                      </a:gs>
                      <a:gs pos="100000">
                        <a:srgbClr val="FFFFFF"/>
                      </a:gs>
                    </a:gsLst>
                    <a:lin ang="5400000" scaled="0"/>
                  </a:gradFill>
                  <a:latin typeface="+mj-lt"/>
                </a:rPr>
                <a:t>Solid</a:t>
              </a:r>
              <a:endParaRPr lang="en-US" sz="3200" dirty="0">
                <a:gradFill>
                  <a:gsLst>
                    <a:gs pos="0">
                      <a:srgbClr val="FFFFFF"/>
                    </a:gs>
                    <a:gs pos="100000">
                      <a:srgbClr val="FFFFFF"/>
                    </a:gs>
                  </a:gsLst>
                  <a:lin ang="5400000" scaled="0"/>
                </a:gradFill>
                <a:latin typeface="+mj-lt"/>
              </a:endParaRPr>
            </a:p>
          </p:txBody>
        </p:sp>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07955" y="3210376"/>
              <a:ext cx="1196887" cy="717297"/>
            </a:xfrm>
            <a:prstGeom prst="rect">
              <a:avLst/>
            </a:prstGeom>
          </p:spPr>
        </p:pic>
      </p:grpSp>
      <p:sp>
        <p:nvSpPr>
          <p:cNvPr id="7" name="Title 6"/>
          <p:cNvSpPr>
            <a:spLocks noGrp="1"/>
          </p:cNvSpPr>
          <p:nvPr>
            <p:ph type="title"/>
          </p:nvPr>
        </p:nvSpPr>
        <p:spPr/>
        <p:txBody>
          <a:bodyPr/>
          <a:lstStyle/>
          <a:p>
            <a:r>
              <a:rPr lang="en-US" smtClean="0"/>
              <a:t>Windows Azure</a:t>
            </a:r>
            <a:endParaRPr lang="en-US" dirty="0"/>
          </a:p>
        </p:txBody>
      </p:sp>
    </p:spTree>
    <p:extLst>
      <p:ext uri="{BB962C8B-B14F-4D97-AF65-F5344CB8AC3E}">
        <p14:creationId xmlns:p14="http://schemas.microsoft.com/office/powerpoint/2010/main" val="1445877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nodeType="withEffect">
                                  <p:stCondLst>
                                    <p:cond delay="50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par>
                                <p:cTn id="11" presetID="10" presetClass="entr" presetSubtype="0" fill="hold" nodeType="withEffect">
                                  <p:stCondLst>
                                    <p:cond delay="75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BEBA8EAE-BF5A-486C-A8C5-ECC9F3942E4B}">
                <a14:imgProps xmlns:a14="http://schemas.microsoft.com/office/drawing/2010/main">
                  <a14:imgLayer r:embed="rId4">
                    <a14:imgEffect>
                      <a14:brightnessContrast bright="-62000"/>
                    </a14:imgEffect>
                  </a14:imgLayer>
                </a14:imgProps>
              </a:ext>
              <a:ext uri="{28A0092B-C50C-407E-A947-70E740481C1C}">
                <a14:useLocalDpi xmlns:a14="http://schemas.microsoft.com/office/drawing/2010/main" val="0"/>
              </a:ext>
            </a:extLst>
          </a:blip>
          <a:stretch>
            <a:fillRect/>
          </a:stretch>
        </p:blipFill>
        <p:spPr>
          <a:xfrm>
            <a:off x="1381850" y="1958785"/>
            <a:ext cx="3208438" cy="3208438"/>
          </a:xfrm>
          <a:prstGeom prst="rect">
            <a:avLst/>
          </a:prstGeom>
        </p:spPr>
      </p:pic>
      <p:sp>
        <p:nvSpPr>
          <p:cNvPr id="5" name="Title 1"/>
          <p:cNvSpPr txBox="1">
            <a:spLocks/>
          </p:cNvSpPr>
          <p:nvPr/>
        </p:nvSpPr>
        <p:spPr>
          <a:xfrm>
            <a:off x="4663440" y="2487168"/>
            <a:ext cx="6369515" cy="747897"/>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tabLst>
                <a:tab pos="1089025" algn="l"/>
              </a:tabLst>
            </a:pPr>
            <a:r>
              <a:rPr dirty="0" smtClean="0">
                <a:solidFill>
                  <a:srgbClr val="5F5F5F">
                    <a:alpha val="99000"/>
                  </a:srgbClr>
                </a:solidFill>
              </a:rPr>
              <a:t>Identity</a:t>
            </a:r>
            <a:endParaRPr dirty="0">
              <a:solidFill>
                <a:srgbClr val="5F5F5F">
                  <a:alpha val="99000"/>
                </a:srgbClr>
              </a:solidFill>
            </a:endParaRPr>
          </a:p>
        </p:txBody>
      </p:sp>
      <p:sp>
        <p:nvSpPr>
          <p:cNvPr id="7" name="Content Placeholder 2"/>
          <p:cNvSpPr txBox="1">
            <a:spLocks/>
          </p:cNvSpPr>
          <p:nvPr/>
        </p:nvSpPr>
        <p:spPr>
          <a:xfrm>
            <a:off x="4686445" y="3286125"/>
            <a:ext cx="6380162" cy="1698927"/>
          </a:xfrm>
          <a:prstGeom prst="rect">
            <a:avLst/>
          </a:prstGeom>
        </p:spPr>
        <p:txBody>
          <a:bodyPr vert="horz" lIns="0" tIns="0" rIns="0" bIns="0" rtlCol="0">
            <a:spAutoFit/>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tx1">
                    <a:alpha val="99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indent="0">
              <a:lnSpc>
                <a:spcPct val="100000"/>
              </a:lnSpc>
              <a:buFont typeface="Arial" pitchFamily="34" charset="0"/>
              <a:buNone/>
            </a:pPr>
            <a:r>
              <a:rPr lang="en-US" sz="2400" dirty="0">
                <a:solidFill>
                  <a:srgbClr val="5F5F5F">
                    <a:alpha val="99000"/>
                  </a:srgbClr>
                </a:solidFill>
                <a:latin typeface="Segoe UI"/>
              </a:rPr>
              <a:t>Integrate with enterprise identity</a:t>
            </a:r>
          </a:p>
          <a:p>
            <a:pPr marL="3175" indent="0">
              <a:lnSpc>
                <a:spcPct val="100000"/>
              </a:lnSpc>
              <a:buFont typeface="Arial" pitchFamily="34" charset="0"/>
              <a:buNone/>
            </a:pPr>
            <a:r>
              <a:rPr lang="en-US" sz="2400" dirty="0">
                <a:solidFill>
                  <a:srgbClr val="5F5F5F">
                    <a:alpha val="99000"/>
                  </a:srgbClr>
                </a:solidFill>
                <a:latin typeface="Segoe UI"/>
              </a:rPr>
              <a:t>Enable single sign-on within your apps</a:t>
            </a:r>
          </a:p>
          <a:p>
            <a:pPr marL="3175" indent="0">
              <a:lnSpc>
                <a:spcPct val="100000"/>
              </a:lnSpc>
              <a:buFont typeface="Arial" pitchFamily="34" charset="0"/>
              <a:buNone/>
            </a:pPr>
            <a:r>
              <a:rPr lang="en-US" sz="2400" dirty="0">
                <a:solidFill>
                  <a:srgbClr val="5F5F5F">
                    <a:alpha val="99000"/>
                  </a:srgbClr>
                </a:solidFill>
                <a:latin typeface="Segoe UI"/>
              </a:rPr>
              <a:t>Enterprise Graph REST API</a:t>
            </a:r>
          </a:p>
          <a:p>
            <a:pPr marL="3175" indent="0">
              <a:lnSpc>
                <a:spcPct val="100000"/>
              </a:lnSpc>
              <a:buFont typeface="Arial" pitchFamily="34" charset="0"/>
              <a:buNone/>
            </a:pPr>
            <a:r>
              <a:rPr lang="en-US" sz="2400" dirty="0">
                <a:solidFill>
                  <a:srgbClr val="5F5F5F">
                    <a:alpha val="99000"/>
                  </a:srgbClr>
                </a:solidFill>
                <a:latin typeface="Segoe UI"/>
              </a:rPr>
              <a:t>93% of Fortune 1000 use Active Directory</a:t>
            </a:r>
          </a:p>
        </p:txBody>
      </p:sp>
    </p:spTree>
    <p:extLst>
      <p:ext uri="{BB962C8B-B14F-4D97-AF65-F5344CB8AC3E}">
        <p14:creationId xmlns:p14="http://schemas.microsoft.com/office/powerpoint/2010/main" val="30842800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grpId="0" nodeType="afterEffect">
                                  <p:stCondLst>
                                    <p:cond delay="25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250"/>
                                        <p:tgtEl>
                                          <p:spTgt spid="5"/>
                                        </p:tgtEl>
                                      </p:cBhvr>
                                    </p:animEffect>
                                  </p:childTnLst>
                                </p:cTn>
                              </p:par>
                            </p:childTnLst>
                          </p:cTn>
                        </p:par>
                        <p:par>
                          <p:cTn id="12" fill="hold">
                            <p:stCondLst>
                              <p:cond delay="1000"/>
                            </p:stCondLst>
                            <p:childTnLst>
                              <p:par>
                                <p:cTn id="13" presetID="10" presetClass="entr" presetSubtype="0" fill="hold" grpId="0" nodeType="afterEffect">
                                  <p:stCondLst>
                                    <p:cond delay="250"/>
                                  </p:stCondLst>
                                  <p:childTnLst>
                                    <p:set>
                                      <p:cBhvr>
                                        <p:cTn id="14" dur="1" fill="hold">
                                          <p:stCondLst>
                                            <p:cond delay="0"/>
                                          </p:stCondLst>
                                        </p:cTn>
                                        <p:tgtEl>
                                          <p:spTgt spid="7">
                                            <p:txEl>
                                              <p:pRg st="0" end="0"/>
                                            </p:txEl>
                                          </p:spTgt>
                                        </p:tgtEl>
                                        <p:attrNameLst>
                                          <p:attrName>style.visibility</p:attrName>
                                        </p:attrNameLst>
                                      </p:cBhvr>
                                      <p:to>
                                        <p:strVal val="visible"/>
                                      </p:to>
                                    </p:set>
                                    <p:animEffect transition="in" filter="fade">
                                      <p:cBhvr>
                                        <p:cTn id="15" dur="250"/>
                                        <p:tgtEl>
                                          <p:spTgt spid="7">
                                            <p:txEl>
                                              <p:pRg st="0" end="0"/>
                                            </p:txEl>
                                          </p:spTgt>
                                        </p:tgtEl>
                                      </p:cBhvr>
                                    </p:animEffect>
                                  </p:childTnLst>
                                </p:cTn>
                              </p:par>
                            </p:childTnLst>
                          </p:cTn>
                        </p:par>
                        <p:par>
                          <p:cTn id="16" fill="hold">
                            <p:stCondLst>
                              <p:cond delay="1500"/>
                            </p:stCondLst>
                            <p:childTnLst>
                              <p:par>
                                <p:cTn id="17" presetID="10" presetClass="entr" presetSubtype="0" fill="hold" grpId="0" nodeType="afterEffect">
                                  <p:stCondLst>
                                    <p:cond delay="250"/>
                                  </p:stCondLst>
                                  <p:childTnLst>
                                    <p:set>
                                      <p:cBhvr>
                                        <p:cTn id="18" dur="1" fill="hold">
                                          <p:stCondLst>
                                            <p:cond delay="0"/>
                                          </p:stCondLst>
                                        </p:cTn>
                                        <p:tgtEl>
                                          <p:spTgt spid="7">
                                            <p:txEl>
                                              <p:pRg st="1" end="1"/>
                                            </p:txEl>
                                          </p:spTgt>
                                        </p:tgtEl>
                                        <p:attrNameLst>
                                          <p:attrName>style.visibility</p:attrName>
                                        </p:attrNameLst>
                                      </p:cBhvr>
                                      <p:to>
                                        <p:strVal val="visible"/>
                                      </p:to>
                                    </p:set>
                                    <p:animEffect transition="in" filter="fade">
                                      <p:cBhvr>
                                        <p:cTn id="19" dur="250"/>
                                        <p:tgtEl>
                                          <p:spTgt spid="7">
                                            <p:txEl>
                                              <p:pRg st="1" end="1"/>
                                            </p:txEl>
                                          </p:spTgt>
                                        </p:tgtEl>
                                      </p:cBhvr>
                                    </p:animEffect>
                                  </p:childTnLst>
                                </p:cTn>
                              </p:par>
                            </p:childTnLst>
                          </p:cTn>
                        </p:par>
                        <p:par>
                          <p:cTn id="20" fill="hold">
                            <p:stCondLst>
                              <p:cond delay="2000"/>
                            </p:stCondLst>
                            <p:childTnLst>
                              <p:par>
                                <p:cTn id="21" presetID="10" presetClass="entr" presetSubtype="0" fill="hold" grpId="0" nodeType="afterEffect">
                                  <p:stCondLst>
                                    <p:cond delay="250"/>
                                  </p:stCondLst>
                                  <p:childTnLst>
                                    <p:set>
                                      <p:cBhvr>
                                        <p:cTn id="22" dur="1" fill="hold">
                                          <p:stCondLst>
                                            <p:cond delay="0"/>
                                          </p:stCondLst>
                                        </p:cTn>
                                        <p:tgtEl>
                                          <p:spTgt spid="7">
                                            <p:txEl>
                                              <p:pRg st="2" end="2"/>
                                            </p:txEl>
                                          </p:spTgt>
                                        </p:tgtEl>
                                        <p:attrNameLst>
                                          <p:attrName>style.visibility</p:attrName>
                                        </p:attrNameLst>
                                      </p:cBhvr>
                                      <p:to>
                                        <p:strVal val="visible"/>
                                      </p:to>
                                    </p:set>
                                    <p:animEffect transition="in" filter="fade">
                                      <p:cBhvr>
                                        <p:cTn id="23" dur="250"/>
                                        <p:tgtEl>
                                          <p:spTgt spid="7">
                                            <p:txEl>
                                              <p:pRg st="2" end="2"/>
                                            </p:txEl>
                                          </p:spTgt>
                                        </p:tgtEl>
                                      </p:cBhvr>
                                    </p:animEffect>
                                  </p:childTnLst>
                                </p:cTn>
                              </p:par>
                            </p:childTnLst>
                          </p:cTn>
                        </p:par>
                        <p:par>
                          <p:cTn id="24" fill="hold">
                            <p:stCondLst>
                              <p:cond delay="2500"/>
                            </p:stCondLst>
                            <p:childTnLst>
                              <p:par>
                                <p:cTn id="25" presetID="10" presetClass="entr" presetSubtype="0" fill="hold" grpId="0" nodeType="afterEffect">
                                  <p:stCondLst>
                                    <p:cond delay="250"/>
                                  </p:stCondLst>
                                  <p:childTnLst>
                                    <p:set>
                                      <p:cBhvr>
                                        <p:cTn id="26" dur="1" fill="hold">
                                          <p:stCondLst>
                                            <p:cond delay="0"/>
                                          </p:stCondLst>
                                        </p:cTn>
                                        <p:tgtEl>
                                          <p:spTgt spid="7">
                                            <p:txEl>
                                              <p:pRg st="3" end="3"/>
                                            </p:txEl>
                                          </p:spTgt>
                                        </p:tgtEl>
                                        <p:attrNameLst>
                                          <p:attrName>style.visibility</p:attrName>
                                        </p:attrNameLst>
                                      </p:cBhvr>
                                      <p:to>
                                        <p:strVal val="visible"/>
                                      </p:to>
                                    </p:set>
                                    <p:animEffect transition="in" filter="fade">
                                      <p:cBhvr>
                                        <p:cTn id="27" dur="250"/>
                                        <p:tgtEl>
                                          <p:spTgt spid="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BEBA8EAE-BF5A-486C-A8C5-ECC9F3942E4B}">
                <a14:imgProps xmlns:a14="http://schemas.microsoft.com/office/drawing/2010/main">
                  <a14:imgLayer r:embed="rId4">
                    <a14:imgEffect>
                      <a14:brightnessContrast bright="-62000"/>
                    </a14:imgEffect>
                  </a14:imgLayer>
                </a14:imgProps>
              </a:ext>
              <a:ext uri="{28A0092B-C50C-407E-A947-70E740481C1C}">
                <a14:useLocalDpi xmlns:a14="http://schemas.microsoft.com/office/drawing/2010/main" val="0"/>
              </a:ext>
            </a:extLst>
          </a:blip>
          <a:stretch>
            <a:fillRect/>
          </a:stretch>
        </p:blipFill>
        <p:spPr>
          <a:xfrm>
            <a:off x="1413473" y="2060513"/>
            <a:ext cx="2892488" cy="2892488"/>
          </a:xfrm>
          <a:prstGeom prst="rect">
            <a:avLst/>
          </a:prstGeom>
        </p:spPr>
      </p:pic>
      <p:sp>
        <p:nvSpPr>
          <p:cNvPr id="5" name="Title 1"/>
          <p:cNvSpPr txBox="1">
            <a:spLocks/>
          </p:cNvSpPr>
          <p:nvPr/>
        </p:nvSpPr>
        <p:spPr>
          <a:xfrm>
            <a:off x="4663440" y="2487168"/>
            <a:ext cx="6369515" cy="747897"/>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tabLst>
                <a:tab pos="1089025" algn="l"/>
              </a:tabLst>
            </a:pPr>
            <a:r>
              <a:rPr dirty="0" smtClean="0">
                <a:solidFill>
                  <a:srgbClr val="5F5F5F">
                    <a:alpha val="99000"/>
                  </a:srgbClr>
                </a:solidFill>
              </a:rPr>
              <a:t>Service </a:t>
            </a:r>
            <a:r>
              <a:rPr dirty="0">
                <a:solidFill>
                  <a:srgbClr val="5F5F5F">
                    <a:alpha val="99000"/>
                  </a:srgbClr>
                </a:solidFill>
              </a:rPr>
              <a:t>bus</a:t>
            </a:r>
          </a:p>
        </p:txBody>
      </p:sp>
      <p:sp>
        <p:nvSpPr>
          <p:cNvPr id="7" name="Content Placeholder 2"/>
          <p:cNvSpPr txBox="1">
            <a:spLocks/>
          </p:cNvSpPr>
          <p:nvPr/>
        </p:nvSpPr>
        <p:spPr>
          <a:xfrm>
            <a:off x="4686445" y="3286125"/>
            <a:ext cx="6380162" cy="1255728"/>
          </a:xfrm>
          <a:prstGeom prst="rect">
            <a:avLst/>
          </a:prstGeom>
        </p:spPr>
        <p:txBody>
          <a:bodyPr vert="horz" lIns="0" tIns="0" rIns="0" bIns="0" rtlCol="0">
            <a:spAutoFit/>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tx1">
                    <a:alpha val="99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indent="0">
              <a:lnSpc>
                <a:spcPct val="100000"/>
              </a:lnSpc>
              <a:buFont typeface="Arial" pitchFamily="34" charset="0"/>
              <a:buNone/>
            </a:pPr>
            <a:r>
              <a:rPr lang="en-US" sz="2400" dirty="0">
                <a:solidFill>
                  <a:srgbClr val="5F5F5F">
                    <a:alpha val="99000"/>
                  </a:srgbClr>
                </a:solidFill>
                <a:latin typeface="Segoe UI"/>
              </a:rPr>
              <a:t>Secure messaging and relay capabilities</a:t>
            </a:r>
          </a:p>
          <a:p>
            <a:pPr marL="3175" indent="0">
              <a:lnSpc>
                <a:spcPct val="100000"/>
              </a:lnSpc>
              <a:buFont typeface="Arial" pitchFamily="34" charset="0"/>
              <a:buNone/>
            </a:pPr>
            <a:r>
              <a:rPr lang="en-US" sz="2400" dirty="0">
                <a:solidFill>
                  <a:srgbClr val="5F5F5F">
                    <a:alpha val="99000"/>
                  </a:srgbClr>
                </a:solidFill>
                <a:latin typeface="Segoe UI"/>
              </a:rPr>
              <a:t>Easily build hybrid apps</a:t>
            </a:r>
          </a:p>
          <a:p>
            <a:pPr marL="3175" indent="0">
              <a:lnSpc>
                <a:spcPct val="100000"/>
              </a:lnSpc>
              <a:buFont typeface="Arial" pitchFamily="34" charset="0"/>
              <a:buNone/>
            </a:pPr>
            <a:r>
              <a:rPr lang="en-US" sz="2400" dirty="0">
                <a:solidFill>
                  <a:srgbClr val="5F5F5F">
                    <a:alpha val="99000"/>
                  </a:srgbClr>
                </a:solidFill>
                <a:latin typeface="Segoe UI"/>
              </a:rPr>
              <a:t>Enable loosely coupled solutions</a:t>
            </a:r>
          </a:p>
        </p:txBody>
      </p:sp>
    </p:spTree>
    <p:extLst>
      <p:ext uri="{BB962C8B-B14F-4D97-AF65-F5344CB8AC3E}">
        <p14:creationId xmlns:p14="http://schemas.microsoft.com/office/powerpoint/2010/main" val="10240045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grpId="0" nodeType="afterEffect">
                                  <p:stCondLst>
                                    <p:cond delay="25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250"/>
                                        <p:tgtEl>
                                          <p:spTgt spid="5"/>
                                        </p:tgtEl>
                                      </p:cBhvr>
                                    </p:animEffect>
                                  </p:childTnLst>
                                </p:cTn>
                              </p:par>
                            </p:childTnLst>
                          </p:cTn>
                        </p:par>
                        <p:par>
                          <p:cTn id="12" fill="hold">
                            <p:stCondLst>
                              <p:cond delay="1000"/>
                            </p:stCondLst>
                            <p:childTnLst>
                              <p:par>
                                <p:cTn id="13" presetID="10" presetClass="entr" presetSubtype="0" fill="hold" grpId="0" nodeType="afterEffect">
                                  <p:stCondLst>
                                    <p:cond delay="250"/>
                                  </p:stCondLst>
                                  <p:childTnLst>
                                    <p:set>
                                      <p:cBhvr>
                                        <p:cTn id="14" dur="1" fill="hold">
                                          <p:stCondLst>
                                            <p:cond delay="0"/>
                                          </p:stCondLst>
                                        </p:cTn>
                                        <p:tgtEl>
                                          <p:spTgt spid="7">
                                            <p:txEl>
                                              <p:pRg st="0" end="0"/>
                                            </p:txEl>
                                          </p:spTgt>
                                        </p:tgtEl>
                                        <p:attrNameLst>
                                          <p:attrName>style.visibility</p:attrName>
                                        </p:attrNameLst>
                                      </p:cBhvr>
                                      <p:to>
                                        <p:strVal val="visible"/>
                                      </p:to>
                                    </p:set>
                                    <p:animEffect transition="in" filter="fade">
                                      <p:cBhvr>
                                        <p:cTn id="15" dur="250"/>
                                        <p:tgtEl>
                                          <p:spTgt spid="7">
                                            <p:txEl>
                                              <p:pRg st="0" end="0"/>
                                            </p:txEl>
                                          </p:spTgt>
                                        </p:tgtEl>
                                      </p:cBhvr>
                                    </p:animEffect>
                                  </p:childTnLst>
                                </p:cTn>
                              </p:par>
                            </p:childTnLst>
                          </p:cTn>
                        </p:par>
                        <p:par>
                          <p:cTn id="16" fill="hold">
                            <p:stCondLst>
                              <p:cond delay="1500"/>
                            </p:stCondLst>
                            <p:childTnLst>
                              <p:par>
                                <p:cTn id="17" presetID="10" presetClass="entr" presetSubtype="0" fill="hold" grpId="0" nodeType="afterEffect">
                                  <p:stCondLst>
                                    <p:cond delay="250"/>
                                  </p:stCondLst>
                                  <p:childTnLst>
                                    <p:set>
                                      <p:cBhvr>
                                        <p:cTn id="18" dur="1" fill="hold">
                                          <p:stCondLst>
                                            <p:cond delay="0"/>
                                          </p:stCondLst>
                                        </p:cTn>
                                        <p:tgtEl>
                                          <p:spTgt spid="7">
                                            <p:txEl>
                                              <p:pRg st="1" end="1"/>
                                            </p:txEl>
                                          </p:spTgt>
                                        </p:tgtEl>
                                        <p:attrNameLst>
                                          <p:attrName>style.visibility</p:attrName>
                                        </p:attrNameLst>
                                      </p:cBhvr>
                                      <p:to>
                                        <p:strVal val="visible"/>
                                      </p:to>
                                    </p:set>
                                    <p:animEffect transition="in" filter="fade">
                                      <p:cBhvr>
                                        <p:cTn id="19" dur="250"/>
                                        <p:tgtEl>
                                          <p:spTgt spid="7">
                                            <p:txEl>
                                              <p:pRg st="1" end="1"/>
                                            </p:txEl>
                                          </p:spTgt>
                                        </p:tgtEl>
                                      </p:cBhvr>
                                    </p:animEffect>
                                  </p:childTnLst>
                                </p:cTn>
                              </p:par>
                            </p:childTnLst>
                          </p:cTn>
                        </p:par>
                        <p:par>
                          <p:cTn id="20" fill="hold">
                            <p:stCondLst>
                              <p:cond delay="2000"/>
                            </p:stCondLst>
                            <p:childTnLst>
                              <p:par>
                                <p:cTn id="21" presetID="10" presetClass="entr" presetSubtype="0" fill="hold" grpId="0" nodeType="afterEffect">
                                  <p:stCondLst>
                                    <p:cond delay="250"/>
                                  </p:stCondLst>
                                  <p:childTnLst>
                                    <p:set>
                                      <p:cBhvr>
                                        <p:cTn id="22" dur="1" fill="hold">
                                          <p:stCondLst>
                                            <p:cond delay="0"/>
                                          </p:stCondLst>
                                        </p:cTn>
                                        <p:tgtEl>
                                          <p:spTgt spid="7">
                                            <p:txEl>
                                              <p:pRg st="2" end="2"/>
                                            </p:txEl>
                                          </p:spTgt>
                                        </p:tgtEl>
                                        <p:attrNameLst>
                                          <p:attrName>style.visibility</p:attrName>
                                        </p:attrNameLst>
                                      </p:cBhvr>
                                      <p:to>
                                        <p:strVal val="visible"/>
                                      </p:to>
                                    </p:set>
                                    <p:animEffect transition="in" filter="fade">
                                      <p:cBhvr>
                                        <p:cTn id="23" dur="250"/>
                                        <p:tgtEl>
                                          <p:spTgt spid="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3933825" y="953994"/>
            <a:ext cx="7791199" cy="1962622"/>
            <a:chOff x="3933825" y="953994"/>
            <a:chExt cx="7791199" cy="1962622"/>
          </a:xfrm>
        </p:grpSpPr>
        <p:sp>
          <p:nvSpPr>
            <p:cNvPr id="4" name="Rounded Rectangle 3"/>
            <p:cNvSpPr/>
            <p:nvPr/>
          </p:nvSpPr>
          <p:spPr bwMode="auto">
            <a:xfrm>
              <a:off x="3933825" y="953994"/>
              <a:ext cx="7791199" cy="1962622"/>
            </a:xfrm>
            <a:prstGeom prst="roundRect">
              <a:avLst>
                <a:gd name="adj" fmla="val 7482"/>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30" name="TextBox 29"/>
            <p:cNvSpPr txBox="1"/>
            <p:nvPr/>
          </p:nvSpPr>
          <p:spPr>
            <a:xfrm>
              <a:off x="4098581" y="1093367"/>
              <a:ext cx="2615878" cy="221599"/>
            </a:xfrm>
            <a:prstGeom prst="rect">
              <a:avLst/>
            </a:prstGeom>
            <a:noFill/>
          </p:spPr>
          <p:txBody>
            <a:bodyPr wrap="square" lIns="0" tIns="0" rIns="0" bIns="0" rtlCol="0">
              <a:spAutoFit/>
            </a:bodyPr>
            <a:lstStyle/>
            <a:p>
              <a:pPr>
                <a:lnSpc>
                  <a:spcPct val="80000"/>
                </a:lnSpc>
                <a:buSzPct val="80000"/>
              </a:pPr>
              <a:r>
                <a:rPr lang="en-US" sz="1800" dirty="0" smtClean="0">
                  <a:gradFill>
                    <a:gsLst>
                      <a:gs pos="0">
                        <a:srgbClr val="FFFFFF"/>
                      </a:gs>
                      <a:gs pos="100000">
                        <a:srgbClr val="FFFFFF"/>
                      </a:gs>
                    </a:gsLst>
                    <a:lin ang="5400000" scaled="0"/>
                  </a:gradFill>
                </a:rPr>
                <a:t>Windows Azure</a:t>
              </a:r>
              <a:endParaRPr lang="en-US" sz="1800" dirty="0">
                <a:gradFill>
                  <a:gsLst>
                    <a:gs pos="0">
                      <a:srgbClr val="FFFFFF"/>
                    </a:gs>
                    <a:gs pos="100000">
                      <a:srgbClr val="FFFFFF"/>
                    </a:gs>
                  </a:gsLst>
                  <a:lin ang="5400000" scaled="0"/>
                </a:gradFill>
              </a:endParaRPr>
            </a:p>
          </p:txBody>
        </p:sp>
        <p:grpSp>
          <p:nvGrpSpPr>
            <p:cNvPr id="38" name="Group 37"/>
            <p:cNvGrpSpPr/>
            <p:nvPr/>
          </p:nvGrpSpPr>
          <p:grpSpPr>
            <a:xfrm>
              <a:off x="7247248" y="1440301"/>
              <a:ext cx="4281055" cy="1251732"/>
              <a:chOff x="3093834" y="4675909"/>
              <a:chExt cx="4281055" cy="1251732"/>
            </a:xfrm>
          </p:grpSpPr>
          <p:sp>
            <p:nvSpPr>
              <p:cNvPr id="39" name="Rectangle 38"/>
              <p:cNvSpPr/>
              <p:nvPr/>
            </p:nvSpPr>
            <p:spPr bwMode="auto">
              <a:xfrm>
                <a:off x="3093834" y="4675909"/>
                <a:ext cx="4281055" cy="125173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40" name="TextBox 39"/>
              <p:cNvSpPr txBox="1"/>
              <p:nvPr/>
            </p:nvSpPr>
            <p:spPr>
              <a:xfrm>
                <a:off x="4199540" y="5173345"/>
                <a:ext cx="2840863" cy="295466"/>
              </a:xfrm>
              <a:prstGeom prst="rect">
                <a:avLst/>
              </a:prstGeom>
              <a:noFill/>
            </p:spPr>
            <p:txBody>
              <a:bodyPr wrap="square" lIns="0" tIns="0" rIns="0" bIns="0" rtlCol="0">
                <a:spAutoFit/>
              </a:bodyPr>
              <a:lstStyle/>
              <a:p>
                <a:pPr>
                  <a:lnSpc>
                    <a:spcPct val="80000"/>
                  </a:lnSpc>
                  <a:buSzPct val="80000"/>
                </a:pPr>
                <a:r>
                  <a:rPr lang="en-US" dirty="0" smtClean="0">
                    <a:gradFill>
                      <a:gsLst>
                        <a:gs pos="0">
                          <a:srgbClr val="FFFFFF"/>
                        </a:gs>
                        <a:gs pos="100000">
                          <a:srgbClr val="FFFFFF"/>
                        </a:gs>
                      </a:gsLst>
                      <a:lin ang="5400000" scaled="0"/>
                    </a:gradFill>
                  </a:rPr>
                  <a:t>Service bus relay</a:t>
                </a:r>
                <a:endParaRPr lang="en-US" dirty="0">
                  <a:gradFill>
                    <a:gsLst>
                      <a:gs pos="0">
                        <a:srgbClr val="FFFFFF"/>
                      </a:gs>
                      <a:gs pos="100000">
                        <a:srgbClr val="FFFFFF"/>
                      </a:gs>
                    </a:gsLst>
                    <a:lin ang="5400000" scaled="0"/>
                  </a:gradFill>
                </a:endParaRPr>
              </a:p>
            </p:txBody>
          </p:sp>
          <p:pic>
            <p:nvPicPr>
              <p:cNvPr id="41" name="Picture 40"/>
              <p:cNvPicPr>
                <a:picLocks noChangeAspect="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142102" y="4797948"/>
                <a:ext cx="1025838" cy="1025838"/>
              </a:xfrm>
              <a:prstGeom prst="rect">
                <a:avLst/>
              </a:prstGeom>
            </p:spPr>
          </p:pic>
        </p:grpSp>
        <p:sp>
          <p:nvSpPr>
            <p:cNvPr id="31" name="Rounded Rectangle 30"/>
            <p:cNvSpPr/>
            <p:nvPr/>
          </p:nvSpPr>
          <p:spPr bwMode="auto">
            <a:xfrm>
              <a:off x="4480345" y="1440301"/>
              <a:ext cx="2197362" cy="1251732"/>
            </a:xfrm>
            <a:prstGeom prst="roundRect">
              <a:avLst>
                <a:gd name="adj" fmla="val 3999"/>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marL="120650" indent="-120650" defTabSz="914099" fontAlgn="base">
                <a:spcBef>
                  <a:spcPct val="0"/>
                </a:spcBef>
                <a:spcAft>
                  <a:spcPct val="0"/>
                </a:spcAft>
              </a:pPr>
              <a:r>
                <a:rPr lang="en-US" dirty="0" smtClean="0">
                  <a:gradFill>
                    <a:gsLst>
                      <a:gs pos="0">
                        <a:srgbClr val="FFFFFF"/>
                      </a:gs>
                      <a:gs pos="100000">
                        <a:srgbClr val="FFFFFF"/>
                      </a:gs>
                    </a:gsLst>
                    <a:lin ang="5400000" scaled="0"/>
                  </a:gradFill>
                </a:rPr>
                <a:t>	</a:t>
              </a:r>
              <a:r>
                <a:rPr lang="en-US" dirty="0">
                  <a:gradFill>
                    <a:gsLst>
                      <a:gs pos="0">
                        <a:srgbClr val="FFFFFF"/>
                      </a:gs>
                      <a:gs pos="100000">
                        <a:srgbClr val="FFFFFF"/>
                      </a:gs>
                    </a:gsLst>
                    <a:lin ang="5400000" scaled="0"/>
                  </a:gradFill>
                </a:rPr>
                <a:t>C</a:t>
              </a:r>
              <a:r>
                <a:rPr lang="en-US" dirty="0" smtClean="0">
                  <a:gradFill>
                    <a:gsLst>
                      <a:gs pos="0">
                        <a:srgbClr val="FFFFFF"/>
                      </a:gs>
                      <a:gs pos="100000">
                        <a:srgbClr val="FFFFFF"/>
                      </a:gs>
                    </a:gsLst>
                    <a:lin ang="5400000" scaled="0"/>
                  </a:gradFill>
                </a:rPr>
                <a:t>loud </a:t>
              </a:r>
              <a:r>
                <a:rPr lang="en-US" dirty="0">
                  <a:gradFill>
                    <a:gsLst>
                      <a:gs pos="0">
                        <a:srgbClr val="FFFFFF"/>
                      </a:gs>
                      <a:gs pos="100000">
                        <a:srgbClr val="FFFFFF"/>
                      </a:gs>
                    </a:gsLst>
                    <a:lin ang="5400000" scaled="0"/>
                  </a:gradFill>
                </a:rPr>
                <a:t>a</a:t>
              </a:r>
              <a:r>
                <a:rPr lang="en-US" dirty="0" smtClean="0">
                  <a:gradFill>
                    <a:gsLst>
                      <a:gs pos="0">
                        <a:srgbClr val="FFFFFF"/>
                      </a:gs>
                      <a:gs pos="100000">
                        <a:srgbClr val="FFFFFF"/>
                      </a:gs>
                    </a:gsLst>
                    <a:lin ang="5400000" scaled="0"/>
                  </a:gradFill>
                </a:rPr>
                <a:t>pplication</a:t>
              </a:r>
            </a:p>
          </p:txBody>
        </p:sp>
      </p:grpSp>
      <p:sp>
        <p:nvSpPr>
          <p:cNvPr id="42" name="Down Arrow 41"/>
          <p:cNvSpPr/>
          <p:nvPr/>
        </p:nvSpPr>
        <p:spPr bwMode="auto">
          <a:xfrm rot="16200000">
            <a:off x="3377797" y="1217047"/>
            <a:ext cx="480736" cy="1630523"/>
          </a:xfrm>
          <a:prstGeom prst="downArrow">
            <a:avLst>
              <a:gd name="adj1" fmla="val 42122"/>
              <a:gd name="adj2" fmla="val 62085"/>
            </a:avLst>
          </a:prstGeom>
          <a:solidFill>
            <a:schemeClr val="tx1">
              <a:lumMod val="20000"/>
              <a:lumOff val="80000"/>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nvGrpSpPr>
          <p:cNvPr id="5" name="Group 4"/>
          <p:cNvGrpSpPr/>
          <p:nvPr/>
        </p:nvGrpSpPr>
        <p:grpSpPr>
          <a:xfrm>
            <a:off x="4367099" y="3379209"/>
            <a:ext cx="2524447" cy="737755"/>
            <a:chOff x="4367099" y="3379209"/>
            <a:chExt cx="2524447" cy="737755"/>
          </a:xfrm>
        </p:grpSpPr>
        <p:pic>
          <p:nvPicPr>
            <p:cNvPr id="25" name="Picture 24"/>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367099" y="3379209"/>
              <a:ext cx="737755" cy="737755"/>
            </a:xfrm>
            <a:prstGeom prst="rect">
              <a:avLst/>
            </a:prstGeom>
          </p:spPr>
        </p:pic>
        <p:sp>
          <p:nvSpPr>
            <p:cNvPr id="32" name="TextBox 31"/>
            <p:cNvSpPr txBox="1"/>
            <p:nvPr/>
          </p:nvSpPr>
          <p:spPr>
            <a:xfrm>
              <a:off x="5248252" y="3651932"/>
              <a:ext cx="1643294" cy="246221"/>
            </a:xfrm>
            <a:prstGeom prst="rect">
              <a:avLst/>
            </a:prstGeom>
            <a:noFill/>
          </p:spPr>
          <p:txBody>
            <a:bodyPr wrap="square" lIns="0" tIns="0" rIns="0" bIns="0" rtlCol="0">
              <a:spAutoFit/>
            </a:bodyPr>
            <a:lstStyle/>
            <a:p>
              <a:pPr>
                <a:lnSpc>
                  <a:spcPct val="80000"/>
                </a:lnSpc>
                <a:buSzPct val="80000"/>
              </a:pPr>
              <a:r>
                <a:rPr lang="en-US" sz="2000" dirty="0" smtClean="0">
                  <a:gradFill>
                    <a:gsLst>
                      <a:gs pos="0">
                        <a:srgbClr val="FFFFFF"/>
                      </a:gs>
                      <a:gs pos="100000">
                        <a:srgbClr val="FFFFFF"/>
                      </a:gs>
                    </a:gsLst>
                    <a:lin ang="5400000" scaled="0"/>
                  </a:gradFill>
                </a:rPr>
                <a:t>Internet</a:t>
              </a:r>
              <a:endParaRPr lang="en-US" sz="2000" dirty="0">
                <a:gradFill>
                  <a:gsLst>
                    <a:gs pos="0">
                      <a:srgbClr val="FFFFFF"/>
                    </a:gs>
                    <a:gs pos="100000">
                      <a:srgbClr val="FFFFFF"/>
                    </a:gs>
                  </a:gsLst>
                  <a:lin ang="5400000" scaled="0"/>
                </a:gradFill>
              </a:endParaRPr>
            </a:p>
          </p:txBody>
        </p:sp>
      </p:grpSp>
      <p:sp>
        <p:nvSpPr>
          <p:cNvPr id="27" name="Down Arrow 26"/>
          <p:cNvSpPr/>
          <p:nvPr/>
        </p:nvSpPr>
        <p:spPr bwMode="auto">
          <a:xfrm rot="16200000">
            <a:off x="6722111" y="1745110"/>
            <a:ext cx="480736" cy="569540"/>
          </a:xfrm>
          <a:prstGeom prst="downArrow">
            <a:avLst>
              <a:gd name="adj1" fmla="val 42122"/>
              <a:gd name="adj2" fmla="val 62085"/>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9" name="Down Arrow 28"/>
          <p:cNvSpPr/>
          <p:nvPr/>
        </p:nvSpPr>
        <p:spPr bwMode="auto">
          <a:xfrm rot="10800000">
            <a:off x="9985951" y="2800348"/>
            <a:ext cx="480736" cy="2238376"/>
          </a:xfrm>
          <a:prstGeom prst="downArrow">
            <a:avLst>
              <a:gd name="adj1" fmla="val 42122"/>
              <a:gd name="adj2" fmla="val 62085"/>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nvGrpSpPr>
          <p:cNvPr id="2" name="Group 1"/>
          <p:cNvGrpSpPr/>
          <p:nvPr/>
        </p:nvGrpSpPr>
        <p:grpSpPr>
          <a:xfrm>
            <a:off x="3933825" y="4524375"/>
            <a:ext cx="7791199" cy="1771650"/>
            <a:chOff x="3933825" y="4524375"/>
            <a:chExt cx="7791199" cy="1771650"/>
          </a:xfrm>
        </p:grpSpPr>
        <p:sp>
          <p:nvSpPr>
            <p:cNvPr id="36" name="Rounded Rectangle 35"/>
            <p:cNvSpPr/>
            <p:nvPr/>
          </p:nvSpPr>
          <p:spPr bwMode="auto">
            <a:xfrm>
              <a:off x="3933825" y="4524375"/>
              <a:ext cx="7791199" cy="1771650"/>
            </a:xfrm>
            <a:prstGeom prst="roundRect">
              <a:avLst>
                <a:gd name="adj" fmla="val 7482"/>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6" name="TextBox 25"/>
            <p:cNvSpPr txBox="1"/>
            <p:nvPr/>
          </p:nvSpPr>
          <p:spPr>
            <a:xfrm>
              <a:off x="4098581" y="4659683"/>
              <a:ext cx="2615878" cy="221599"/>
            </a:xfrm>
            <a:prstGeom prst="rect">
              <a:avLst/>
            </a:prstGeom>
            <a:noFill/>
          </p:spPr>
          <p:txBody>
            <a:bodyPr wrap="square" lIns="0" tIns="0" rIns="0" bIns="0" rtlCol="0">
              <a:spAutoFit/>
            </a:bodyPr>
            <a:lstStyle/>
            <a:p>
              <a:pPr>
                <a:lnSpc>
                  <a:spcPct val="80000"/>
                </a:lnSpc>
                <a:buSzPct val="80000"/>
              </a:pPr>
              <a:r>
                <a:rPr lang="en-US" sz="1800" dirty="0">
                  <a:gradFill>
                    <a:gsLst>
                      <a:gs pos="0">
                        <a:srgbClr val="FFFFFF"/>
                      </a:gs>
                      <a:gs pos="100000">
                        <a:srgbClr val="FFFFFF"/>
                      </a:gs>
                    </a:gsLst>
                    <a:lin ang="5400000" scaled="0"/>
                  </a:gradFill>
                </a:rPr>
                <a:t>Enterprise</a:t>
              </a:r>
            </a:p>
          </p:txBody>
        </p:sp>
        <p:grpSp>
          <p:nvGrpSpPr>
            <p:cNvPr id="58" name="Group 57"/>
            <p:cNvGrpSpPr/>
            <p:nvPr/>
          </p:nvGrpSpPr>
          <p:grpSpPr>
            <a:xfrm>
              <a:off x="7129727" y="4947960"/>
              <a:ext cx="4272237" cy="1111032"/>
              <a:chOff x="3093834" y="4675909"/>
              <a:chExt cx="4281056" cy="1633450"/>
            </a:xfrm>
          </p:grpSpPr>
          <p:sp>
            <p:nvSpPr>
              <p:cNvPr id="59" name="Rectangle 58"/>
              <p:cNvSpPr/>
              <p:nvPr/>
            </p:nvSpPr>
            <p:spPr bwMode="auto">
              <a:xfrm>
                <a:off x="3093834" y="4675909"/>
                <a:ext cx="4281056" cy="163345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60" name="TextBox 59"/>
              <p:cNvSpPr txBox="1"/>
              <p:nvPr/>
            </p:nvSpPr>
            <p:spPr>
              <a:xfrm>
                <a:off x="4478182" y="4913780"/>
                <a:ext cx="2638462" cy="1085991"/>
              </a:xfrm>
              <a:prstGeom prst="rect">
                <a:avLst/>
              </a:prstGeom>
              <a:noFill/>
            </p:spPr>
            <p:txBody>
              <a:bodyPr wrap="square" lIns="0" tIns="0" rIns="0" bIns="0" rtlCol="0">
                <a:spAutoFit/>
              </a:bodyPr>
              <a:lstStyle/>
              <a:p>
                <a:pPr>
                  <a:buSzPct val="80000"/>
                </a:pPr>
                <a:r>
                  <a:rPr lang="en-US" dirty="0" smtClean="0">
                    <a:gradFill>
                      <a:gsLst>
                        <a:gs pos="0">
                          <a:srgbClr val="FFFFFF"/>
                        </a:gs>
                        <a:gs pos="100000">
                          <a:srgbClr val="FFFFFF"/>
                        </a:gs>
                      </a:gsLst>
                      <a:lin ang="5400000" scaled="0"/>
                    </a:gradFill>
                  </a:rPr>
                  <a:t>App behind</a:t>
                </a:r>
                <a:br>
                  <a:rPr lang="en-US" dirty="0" smtClean="0">
                    <a:gradFill>
                      <a:gsLst>
                        <a:gs pos="0">
                          <a:srgbClr val="FFFFFF"/>
                        </a:gs>
                        <a:gs pos="100000">
                          <a:srgbClr val="FFFFFF"/>
                        </a:gs>
                      </a:gsLst>
                      <a:lin ang="5400000" scaled="0"/>
                    </a:gradFill>
                  </a:rPr>
                </a:br>
                <a:r>
                  <a:rPr lang="en-US" dirty="0" smtClean="0">
                    <a:gradFill>
                      <a:gsLst>
                        <a:gs pos="0">
                          <a:srgbClr val="FFFFFF"/>
                        </a:gs>
                        <a:gs pos="100000">
                          <a:srgbClr val="FFFFFF"/>
                        </a:gs>
                      </a:gsLst>
                      <a:lin ang="5400000" scaled="0"/>
                    </a:gradFill>
                  </a:rPr>
                  <a:t>firewall</a:t>
                </a:r>
                <a:endParaRPr lang="en-US" dirty="0">
                  <a:gradFill>
                    <a:gsLst>
                      <a:gs pos="0">
                        <a:srgbClr val="FFFFFF"/>
                      </a:gs>
                      <a:gs pos="100000">
                        <a:srgbClr val="FFFFFF"/>
                      </a:gs>
                    </a:gsLst>
                    <a:lin ang="5400000" scaled="0"/>
                  </a:gradFill>
                </a:endParaRPr>
              </a:p>
            </p:txBody>
          </p:sp>
        </p:grpSp>
        <p:pic>
          <p:nvPicPr>
            <p:cNvPr id="2050" name="Picture 2" descr="C:\Users\Jonahs\Dropbox\Critical Resources\Helveticons Basic\Png\512x512\Terminal 512x512.png"/>
            <p:cNvPicPr>
              <a:picLocks noChangeAspect="1" noChangeArrowheads="1"/>
            </p:cNvPicPr>
            <p:nvPr/>
          </p:nvPicPr>
          <p:blipFill>
            <a:blip r:embed="rId7" cstate="print">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7151831" y="4897011"/>
              <a:ext cx="1188573" cy="1188573"/>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576618" y="5109754"/>
              <a:ext cx="737955" cy="1075711"/>
            </a:xfrm>
            <a:prstGeom prst="rect">
              <a:avLst/>
            </a:prstGeom>
          </p:spPr>
        </p:pic>
        <p:pic>
          <p:nvPicPr>
            <p:cNvPr id="24" name="Picture 23"/>
            <p:cNvPicPr>
              <a:picLocks noChangeAspect="1"/>
            </p:cNvPicPr>
            <p:nvPr/>
          </p:nvPicPr>
          <p:blipFill>
            <a:blip r:embed="rId10">
              <a:extLst>
                <a:ext uri="{BEBA8EAE-BF5A-486C-A8C5-ECC9F3942E4B}">
                  <a14:imgProps xmlns:a14="http://schemas.microsoft.com/office/drawing/2010/main">
                    <a14:imgLayer r:embed="rId11">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040652" y="4881282"/>
              <a:ext cx="1385554" cy="1385554"/>
            </a:xfrm>
            <a:prstGeom prst="rect">
              <a:avLst/>
            </a:prstGeom>
          </p:spPr>
        </p:pic>
      </p:grpSp>
      <p:pic>
        <p:nvPicPr>
          <p:cNvPr id="28" name="Picture 27"/>
          <p:cNvPicPr>
            <a:picLocks noChangeAspect="1"/>
          </p:cNvPicPr>
          <p:nvPr/>
        </p:nvPicPr>
        <p:blipFill>
          <a:blip r:embed="rId12" cstate="email">
            <a:extLst>
              <a:ext uri="{28A0092B-C50C-407E-A947-70E740481C1C}">
                <a14:useLocalDpi xmlns:a14="http://schemas.microsoft.com/office/drawing/2010/main" val="0"/>
              </a:ext>
            </a:extLst>
          </a:blip>
          <a:stretch>
            <a:fillRect/>
          </a:stretch>
        </p:blipFill>
        <p:spPr>
          <a:xfrm>
            <a:off x="1375787" y="953994"/>
            <a:ext cx="1451751" cy="2322802"/>
          </a:xfrm>
          <a:prstGeom prst="rect">
            <a:avLst/>
          </a:prstGeom>
        </p:spPr>
      </p:pic>
    </p:spTree>
    <p:extLst>
      <p:ext uri="{BB962C8B-B14F-4D97-AF65-F5344CB8AC3E}">
        <p14:creationId xmlns:p14="http://schemas.microsoft.com/office/powerpoint/2010/main" val="179017530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entr" presetSubtype="0" fill="hold"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fade">
                                      <p:cBhvr>
                                        <p:cTn id="10" dur="500"/>
                                        <p:tgtEl>
                                          <p:spTgt spid="28"/>
                                        </p:tgtEl>
                                      </p:cBhvr>
                                    </p:animEffect>
                                    <p:anim calcmode="lin" valueType="num">
                                      <p:cBhvr>
                                        <p:cTn id="11" dur="500" fill="hold"/>
                                        <p:tgtEl>
                                          <p:spTgt spid="28"/>
                                        </p:tgtEl>
                                        <p:attrNameLst>
                                          <p:attrName>ppt_x</p:attrName>
                                        </p:attrNameLst>
                                      </p:cBhvr>
                                      <p:tavLst>
                                        <p:tav tm="0">
                                          <p:val>
                                            <p:strVal val="#ppt_x"/>
                                          </p:val>
                                        </p:tav>
                                        <p:tav tm="100000">
                                          <p:val>
                                            <p:strVal val="#ppt_x"/>
                                          </p:val>
                                        </p:tav>
                                      </p:tavLst>
                                    </p:anim>
                                    <p:anim calcmode="lin" valueType="num">
                                      <p:cBhvr>
                                        <p:cTn id="12" dur="500" fill="hold"/>
                                        <p:tgtEl>
                                          <p:spTgt spid="28"/>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par>
                          <p:cTn id="18" fill="hold">
                            <p:stCondLst>
                              <p:cond delay="500"/>
                            </p:stCondLst>
                            <p:childTnLst>
                              <p:par>
                                <p:cTn id="19" presetID="10" presetClass="entr" presetSubtype="0" fill="hold" nodeType="afterEffect">
                                  <p:stCondLst>
                                    <p:cond delay="25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29"/>
                                        </p:tgtEl>
                                        <p:attrNameLst>
                                          <p:attrName>style.visibility</p:attrName>
                                        </p:attrNameLst>
                                      </p:cBhvr>
                                      <p:to>
                                        <p:strVal val="visible"/>
                                      </p:to>
                                    </p:set>
                                    <p:animEffect transition="in" filter="fade">
                                      <p:cBhvr>
                                        <p:cTn id="26" dur="1000"/>
                                        <p:tgtEl>
                                          <p:spTgt spid="29"/>
                                        </p:tgtEl>
                                      </p:cBhvr>
                                    </p:animEffect>
                                    <p:anim calcmode="lin" valueType="num">
                                      <p:cBhvr>
                                        <p:cTn id="27" dur="1000" fill="hold"/>
                                        <p:tgtEl>
                                          <p:spTgt spid="29"/>
                                        </p:tgtEl>
                                        <p:attrNameLst>
                                          <p:attrName>ppt_x</p:attrName>
                                        </p:attrNameLst>
                                      </p:cBhvr>
                                      <p:tavLst>
                                        <p:tav tm="0">
                                          <p:val>
                                            <p:strVal val="#ppt_x"/>
                                          </p:val>
                                        </p:tav>
                                        <p:tav tm="100000">
                                          <p:val>
                                            <p:strVal val="#ppt_x"/>
                                          </p:val>
                                        </p:tav>
                                      </p:tavLst>
                                    </p:anim>
                                    <p:anim calcmode="lin" valueType="num">
                                      <p:cBhvr>
                                        <p:cTn id="28" dur="1000" fill="hold"/>
                                        <p:tgtEl>
                                          <p:spTgt spid="29"/>
                                        </p:tgtEl>
                                        <p:attrNameLst>
                                          <p:attrName>ppt_y</p:attrName>
                                        </p:attrNameLst>
                                      </p:cBhvr>
                                      <p:tavLst>
                                        <p:tav tm="0">
                                          <p:val>
                                            <p:strVal val="#ppt_y+.1"/>
                                          </p:val>
                                        </p:tav>
                                        <p:tav tm="100000">
                                          <p:val>
                                            <p:strVal val="#ppt_y"/>
                                          </p:val>
                                        </p:tav>
                                      </p:tavLst>
                                    </p:anim>
                                  </p:childTnLst>
                                </p:cTn>
                              </p:par>
                              <p:par>
                                <p:cTn id="29" presetID="22" presetClass="entr" presetSubtype="8" fill="hold" grpId="0" nodeType="withEffect">
                                  <p:stCondLst>
                                    <p:cond delay="0"/>
                                  </p:stCondLst>
                                  <p:childTnLst>
                                    <p:set>
                                      <p:cBhvr>
                                        <p:cTn id="30" dur="1" fill="hold">
                                          <p:stCondLst>
                                            <p:cond delay="0"/>
                                          </p:stCondLst>
                                        </p:cTn>
                                        <p:tgtEl>
                                          <p:spTgt spid="27"/>
                                        </p:tgtEl>
                                        <p:attrNameLst>
                                          <p:attrName>style.visibility</p:attrName>
                                        </p:attrNameLst>
                                      </p:cBhvr>
                                      <p:to>
                                        <p:strVal val="visible"/>
                                      </p:to>
                                    </p:set>
                                    <p:animEffect transition="in" filter="wipe(left)">
                                      <p:cBhvr>
                                        <p:cTn id="31" dur="500"/>
                                        <p:tgtEl>
                                          <p:spTgt spid="27"/>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42"/>
                                        </p:tgtEl>
                                        <p:attrNameLst>
                                          <p:attrName>style.visibility</p:attrName>
                                        </p:attrNameLst>
                                      </p:cBhvr>
                                      <p:to>
                                        <p:strVal val="visible"/>
                                      </p:to>
                                    </p:set>
                                    <p:animEffect transition="in" filter="wipe(left)">
                                      <p:cBhvr>
                                        <p:cTn id="36"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27" grpId="0" animBg="1"/>
      <p:bldP spid="29"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0" y="2455230"/>
            <a:ext cx="9415015" cy="2104837"/>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smtClean="0">
              <a:solidFill>
                <a:srgbClr val="00AEEF">
                  <a:alpha val="99000"/>
                </a:srgbClr>
              </a:solidFill>
            </a:endParaRPr>
          </a:p>
        </p:txBody>
      </p:sp>
      <p:sp>
        <p:nvSpPr>
          <p:cNvPr id="2" name="Title 1"/>
          <p:cNvSpPr>
            <a:spLocks noGrp="1"/>
          </p:cNvSpPr>
          <p:nvPr>
            <p:ph type="title"/>
          </p:nvPr>
        </p:nvSpPr>
        <p:spPr>
          <a:xfrm>
            <a:off x="978694" y="3009051"/>
            <a:ext cx="10237787" cy="997196"/>
          </a:xfrm>
        </p:spPr>
        <p:txBody>
          <a:bodyPr/>
          <a:lstStyle/>
          <a:p>
            <a:r>
              <a:rPr lang="en-US" dirty="0"/>
              <a:t>Service bus relay</a:t>
            </a:r>
          </a:p>
        </p:txBody>
      </p:sp>
      <p:grpSp>
        <p:nvGrpSpPr>
          <p:cNvPr id="4" name="Group 3"/>
          <p:cNvGrpSpPr/>
          <p:nvPr/>
        </p:nvGrpSpPr>
        <p:grpSpPr>
          <a:xfrm>
            <a:off x="9403182" y="1447801"/>
            <a:ext cx="17330318" cy="4119696"/>
            <a:chOff x="7466012" y="1821191"/>
            <a:chExt cx="17330318" cy="4119696"/>
          </a:xfrm>
        </p:grpSpPr>
        <p:sp>
          <p:nvSpPr>
            <p:cNvPr id="16" name="Rectangle 15"/>
            <p:cNvSpPr/>
            <p:nvPr/>
          </p:nvSpPr>
          <p:spPr bwMode="auto">
            <a:xfrm>
              <a:off x="9643642" y="1821191"/>
              <a:ext cx="15152688" cy="411969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4" name="Rectangle 13"/>
            <p:cNvSpPr/>
            <p:nvPr/>
          </p:nvSpPr>
          <p:spPr bwMode="auto">
            <a:xfrm>
              <a:off x="7466012" y="2828620"/>
              <a:ext cx="2253803" cy="210483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r>
                <a:rPr lang="en-US" sz="2200" dirty="0" smtClean="0">
                  <a:solidFill>
                    <a:srgbClr val="00AEEF">
                      <a:alpha val="99000"/>
                    </a:srgbClr>
                  </a:solidFill>
                </a:rPr>
                <a:t>Demo</a:t>
              </a:r>
            </a:p>
          </p:txBody>
        </p:sp>
        <p:sp>
          <p:nvSpPr>
            <p:cNvPr id="10" name="Rounded Rectangle 29"/>
            <p:cNvSpPr/>
            <p:nvPr/>
          </p:nvSpPr>
          <p:spPr bwMode="black">
            <a:xfrm>
              <a:off x="8295284" y="3274791"/>
              <a:ext cx="595259" cy="1212495"/>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800" dirty="0" err="1" smtClean="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535638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0-#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0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10" presetClass="entr" presetSubtype="0" fill="hold" grpId="0" nodeType="withEffect">
                                  <p:stCondLst>
                                    <p:cond delay="2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38169" y="2608711"/>
            <a:ext cx="4763322" cy="1495794"/>
          </a:xfrm>
        </p:spPr>
        <p:txBody>
          <a:bodyPr/>
          <a:lstStyle/>
          <a:p>
            <a:r>
              <a:rPr lang="en-US" dirty="0" smtClean="0"/>
              <a:t>Application</a:t>
            </a:r>
            <a:br>
              <a:rPr lang="en-US" dirty="0" smtClean="0"/>
            </a:br>
            <a:r>
              <a:rPr lang="en-US" dirty="0" smtClean="0"/>
              <a:t>building</a:t>
            </a:r>
            <a:r>
              <a:rPr lang="en-US" dirty="0"/>
              <a:t> </a:t>
            </a:r>
            <a:r>
              <a:rPr lang="en-US" dirty="0" smtClean="0"/>
              <a:t>blocks</a:t>
            </a:r>
            <a:endParaRPr lang="en-US" dirty="0"/>
          </a:p>
        </p:txBody>
      </p:sp>
      <p:grpSp>
        <p:nvGrpSpPr>
          <p:cNvPr id="37" name="Group 36"/>
          <p:cNvGrpSpPr/>
          <p:nvPr/>
        </p:nvGrpSpPr>
        <p:grpSpPr>
          <a:xfrm>
            <a:off x="5674401" y="622717"/>
            <a:ext cx="1896557" cy="1772642"/>
            <a:chOff x="5665775" y="2466267"/>
            <a:chExt cx="1896557" cy="1772642"/>
          </a:xfrm>
        </p:grpSpPr>
        <p:sp>
          <p:nvSpPr>
            <p:cNvPr id="17" name="Rectangle 16"/>
            <p:cNvSpPr/>
            <p:nvPr/>
          </p:nvSpPr>
          <p:spPr bwMode="auto">
            <a:xfrm>
              <a:off x="5665775" y="2466267"/>
              <a:ext cx="1896557" cy="177264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91440" rIns="91436" bIns="91440" numCol="1" rtlCol="0" anchor="b" anchorCtr="0" compatLnSpc="1">
              <a:prstTxWarp prst="textNoShape">
                <a:avLst/>
              </a:prstTxWarp>
            </a:bodyPr>
            <a:lstStyle/>
            <a:p>
              <a:pPr defTabSz="914099" fontAlgn="base">
                <a:spcBef>
                  <a:spcPct val="0"/>
                </a:spcBef>
                <a:spcAft>
                  <a:spcPct val="0"/>
                </a:spcAft>
              </a:pPr>
              <a:r>
                <a:rPr lang="en-US" dirty="0">
                  <a:gradFill>
                    <a:gsLst>
                      <a:gs pos="0">
                        <a:srgbClr val="FFFFFF"/>
                      </a:gs>
                      <a:gs pos="100000">
                        <a:srgbClr val="FFFFFF"/>
                      </a:gs>
                    </a:gsLst>
                    <a:lin ang="5400000" scaled="0"/>
                  </a:gradFill>
                </a:rPr>
                <a:t>Storage</a:t>
              </a:r>
            </a:p>
          </p:txBody>
        </p:sp>
        <p:pic>
          <p:nvPicPr>
            <p:cNvPr id="1026" name="Picture 2" descr="C:\Users\Jonahs\Dropbox\Projects SCOTT\MEET Windows Azure\source\Background\tile-icon-storag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88309" y="2751666"/>
              <a:ext cx="851488" cy="8514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 name="Group 1"/>
          <p:cNvGrpSpPr/>
          <p:nvPr/>
        </p:nvGrpSpPr>
        <p:grpSpPr>
          <a:xfrm>
            <a:off x="1737675" y="622717"/>
            <a:ext cx="1896557" cy="1772642"/>
            <a:chOff x="1685919" y="596839"/>
            <a:chExt cx="1896557" cy="1772642"/>
          </a:xfrm>
        </p:grpSpPr>
        <p:sp>
          <p:nvSpPr>
            <p:cNvPr id="8" name="Rectangle 7"/>
            <p:cNvSpPr/>
            <p:nvPr/>
          </p:nvSpPr>
          <p:spPr bwMode="auto">
            <a:xfrm>
              <a:off x="1685919" y="596839"/>
              <a:ext cx="1896557" cy="177264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91440" rIns="91436" bIns="91440" numCol="1" rtlCol="0" anchor="b" anchorCtr="0" compatLnSpc="1">
              <a:prstTxWarp prst="textNoShape">
                <a:avLst/>
              </a:prstTxWarp>
            </a:bodyPr>
            <a:lstStyle/>
            <a:p>
              <a:pPr defTabSz="914099" fontAlgn="base">
                <a:spcBef>
                  <a:spcPct val="0"/>
                </a:spcBef>
                <a:spcAft>
                  <a:spcPct val="0"/>
                </a:spcAft>
              </a:pPr>
              <a:r>
                <a:rPr lang="en-US" dirty="0">
                  <a:gradFill>
                    <a:gsLst>
                      <a:gs pos="0">
                        <a:srgbClr val="FFFFFF"/>
                      </a:gs>
                      <a:gs pos="100000">
                        <a:srgbClr val="FFFFFF"/>
                      </a:gs>
                    </a:gsLst>
                    <a:lin ang="5400000" scaled="0"/>
                  </a:gradFill>
                </a:rPr>
                <a:t>Big data</a:t>
              </a:r>
            </a:p>
          </p:txBody>
        </p:sp>
        <p:pic>
          <p:nvPicPr>
            <p:cNvPr id="1027" name="Picture 3" descr="C:\Users\Jonahs\Dropbox\Projects SCOTT\MEET Windows Azure\source\Background\tile-icon-bigdata.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52075" y="926787"/>
              <a:ext cx="851488" cy="8514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6" name="Group 35"/>
          <p:cNvGrpSpPr/>
          <p:nvPr/>
        </p:nvGrpSpPr>
        <p:grpSpPr>
          <a:xfrm>
            <a:off x="5673977" y="2467965"/>
            <a:ext cx="1896557" cy="1772642"/>
            <a:chOff x="3671322" y="4341709"/>
            <a:chExt cx="1896557" cy="1772642"/>
          </a:xfrm>
        </p:grpSpPr>
        <p:sp>
          <p:nvSpPr>
            <p:cNvPr id="26" name="Rectangle 25"/>
            <p:cNvSpPr/>
            <p:nvPr/>
          </p:nvSpPr>
          <p:spPr bwMode="auto">
            <a:xfrm>
              <a:off x="3671322" y="4341709"/>
              <a:ext cx="1896557" cy="177264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91440" rIns="91436" bIns="91440" numCol="1" rtlCol="0" anchor="b" anchorCtr="0" compatLnSpc="1">
              <a:prstTxWarp prst="textNoShape">
                <a:avLst/>
              </a:prstTxWarp>
            </a:bodyPr>
            <a:lstStyle/>
            <a:p>
              <a:pPr defTabSz="914099" fontAlgn="base">
                <a:spcBef>
                  <a:spcPct val="0"/>
                </a:spcBef>
                <a:spcAft>
                  <a:spcPct val="0"/>
                </a:spcAft>
              </a:pPr>
              <a:r>
                <a:rPr lang="en-US" dirty="0">
                  <a:gradFill>
                    <a:gsLst>
                      <a:gs pos="0">
                        <a:srgbClr val="FFFFFF"/>
                      </a:gs>
                      <a:gs pos="100000">
                        <a:srgbClr val="FFFFFF"/>
                      </a:gs>
                    </a:gsLst>
                    <a:lin ang="5400000" scaled="0"/>
                  </a:gradFill>
                </a:rPr>
                <a:t>Caching</a:t>
              </a:r>
            </a:p>
          </p:txBody>
        </p:sp>
        <p:pic>
          <p:nvPicPr>
            <p:cNvPr id="1028" name="Picture 4" descr="C:\Users\Jonahs\Dropbox\Projects SCOTT\MEET Windows Azure\source\Background\tile-icon-cach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93856" y="4643082"/>
              <a:ext cx="851488" cy="8514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8" name="Group 37"/>
          <p:cNvGrpSpPr/>
          <p:nvPr/>
        </p:nvGrpSpPr>
        <p:grpSpPr>
          <a:xfrm>
            <a:off x="5673978" y="4315831"/>
            <a:ext cx="1896557" cy="1772642"/>
            <a:chOff x="5656726" y="4341709"/>
            <a:chExt cx="1896557" cy="1772642"/>
          </a:xfrm>
        </p:grpSpPr>
        <p:sp>
          <p:nvSpPr>
            <p:cNvPr id="29" name="Rectangle 28"/>
            <p:cNvSpPr/>
            <p:nvPr/>
          </p:nvSpPr>
          <p:spPr bwMode="auto">
            <a:xfrm>
              <a:off x="5656726" y="4341709"/>
              <a:ext cx="1896557" cy="177264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91440" rIns="91436" bIns="91440" numCol="1" rtlCol="0" anchor="b" anchorCtr="0" compatLnSpc="1">
              <a:prstTxWarp prst="textNoShape">
                <a:avLst/>
              </a:prstTxWarp>
            </a:bodyPr>
            <a:lstStyle/>
            <a:p>
              <a:pPr defTabSz="914099" fontAlgn="base">
                <a:spcBef>
                  <a:spcPct val="0"/>
                </a:spcBef>
                <a:spcAft>
                  <a:spcPct val="0"/>
                </a:spcAft>
              </a:pPr>
              <a:r>
                <a:rPr lang="en-US" dirty="0">
                  <a:gradFill>
                    <a:gsLst>
                      <a:gs pos="0">
                        <a:srgbClr val="FFFFFF"/>
                      </a:gs>
                      <a:gs pos="100000">
                        <a:srgbClr val="FFFFFF"/>
                      </a:gs>
                    </a:gsLst>
                    <a:lin ang="5400000" scaled="0"/>
                  </a:gradFill>
                </a:rPr>
                <a:t>CDN</a:t>
              </a:r>
            </a:p>
          </p:txBody>
        </p:sp>
        <p:pic>
          <p:nvPicPr>
            <p:cNvPr id="1029" name="Picture 5" descr="C:\Users\Jonahs\Dropbox\Projects SCOTT\MEET Windows Azure\source\Background\tile-icon-CDN.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79260" y="4671657"/>
              <a:ext cx="851488" cy="8514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 name="Group 2"/>
          <p:cNvGrpSpPr/>
          <p:nvPr/>
        </p:nvGrpSpPr>
        <p:grpSpPr>
          <a:xfrm>
            <a:off x="3705827" y="622717"/>
            <a:ext cx="1896557" cy="1772642"/>
            <a:chOff x="3671323" y="596839"/>
            <a:chExt cx="1896557" cy="1772642"/>
          </a:xfrm>
        </p:grpSpPr>
        <p:sp>
          <p:nvSpPr>
            <p:cNvPr id="11" name="Rectangle 10"/>
            <p:cNvSpPr/>
            <p:nvPr/>
          </p:nvSpPr>
          <p:spPr bwMode="auto">
            <a:xfrm>
              <a:off x="3671323" y="596839"/>
              <a:ext cx="1896557" cy="177264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91440" rIns="91436" bIns="91440" numCol="1" rtlCol="0" anchor="b" anchorCtr="0" compatLnSpc="1">
              <a:prstTxWarp prst="textNoShape">
                <a:avLst/>
              </a:prstTxWarp>
            </a:bodyPr>
            <a:lstStyle/>
            <a:p>
              <a:pPr defTabSz="914099" fontAlgn="base">
                <a:spcBef>
                  <a:spcPct val="0"/>
                </a:spcBef>
                <a:spcAft>
                  <a:spcPct val="0"/>
                </a:spcAft>
              </a:pPr>
              <a:r>
                <a:rPr lang="en-US" dirty="0">
                  <a:gradFill>
                    <a:gsLst>
                      <a:gs pos="0">
                        <a:srgbClr val="FFFFFF"/>
                      </a:gs>
                      <a:gs pos="100000">
                        <a:srgbClr val="FFFFFF"/>
                      </a:gs>
                    </a:gsLst>
                    <a:lin ang="5400000" scaled="0"/>
                  </a:gradFill>
                </a:rPr>
                <a:t>Database</a:t>
              </a:r>
            </a:p>
          </p:txBody>
        </p:sp>
        <p:pic>
          <p:nvPicPr>
            <p:cNvPr id="1030" name="Picture 6" descr="C:\Users\Jonahs\Dropbox\Projects SCOTT\MEET Windows Azure\source\Background\tile-icon-database.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93856" y="926787"/>
              <a:ext cx="851488" cy="8514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 name="Group 5"/>
          <p:cNvGrpSpPr/>
          <p:nvPr/>
        </p:nvGrpSpPr>
        <p:grpSpPr>
          <a:xfrm>
            <a:off x="9628379" y="2467965"/>
            <a:ext cx="1896557" cy="1772642"/>
            <a:chOff x="9645631" y="2476591"/>
            <a:chExt cx="1896557" cy="1772642"/>
          </a:xfrm>
        </p:grpSpPr>
        <p:sp>
          <p:nvSpPr>
            <p:cNvPr id="23" name="Rectangle 22"/>
            <p:cNvSpPr/>
            <p:nvPr/>
          </p:nvSpPr>
          <p:spPr bwMode="auto">
            <a:xfrm>
              <a:off x="9645631" y="2476591"/>
              <a:ext cx="1896557" cy="177264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91440" rIns="91436" bIns="91440" numCol="1" rtlCol="0" anchor="b" anchorCtr="0" compatLnSpc="1">
              <a:prstTxWarp prst="textNoShape">
                <a:avLst/>
              </a:prstTxWarp>
            </a:bodyPr>
            <a:lstStyle/>
            <a:p>
              <a:pPr defTabSz="914099" fontAlgn="base">
                <a:spcBef>
                  <a:spcPct val="0"/>
                </a:spcBef>
                <a:spcAft>
                  <a:spcPct val="0"/>
                </a:spcAft>
              </a:pPr>
              <a:r>
                <a:rPr lang="en-US" dirty="0">
                  <a:gradFill>
                    <a:gsLst>
                      <a:gs pos="0">
                        <a:srgbClr val="FFFFFF"/>
                      </a:gs>
                      <a:gs pos="100000">
                        <a:srgbClr val="FFFFFF"/>
                      </a:gs>
                    </a:gsLst>
                    <a:lin ang="5400000" scaled="0"/>
                  </a:gradFill>
                </a:rPr>
                <a:t>Identity</a:t>
              </a:r>
            </a:p>
          </p:txBody>
        </p:sp>
        <p:pic>
          <p:nvPicPr>
            <p:cNvPr id="1031" name="Picture 7" descr="C:\Users\Jonahs\Dropbox\Projects SCOTT\MEET Windows Azure\source\Background\tile-icon-identity.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168165" y="2705562"/>
              <a:ext cx="851488" cy="8514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 name="Group 4"/>
          <p:cNvGrpSpPr/>
          <p:nvPr/>
        </p:nvGrpSpPr>
        <p:grpSpPr>
          <a:xfrm>
            <a:off x="3705827" y="4315831"/>
            <a:ext cx="1896557" cy="1772642"/>
            <a:chOff x="5665775" y="596839"/>
            <a:chExt cx="1896557" cy="1772642"/>
          </a:xfrm>
        </p:grpSpPr>
        <p:sp>
          <p:nvSpPr>
            <p:cNvPr id="14" name="Rectangle 13"/>
            <p:cNvSpPr/>
            <p:nvPr/>
          </p:nvSpPr>
          <p:spPr bwMode="auto">
            <a:xfrm>
              <a:off x="5665775" y="596839"/>
              <a:ext cx="1896557" cy="177264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91440" rIns="91436" bIns="91440" numCol="1" rtlCol="0" anchor="b" anchorCtr="0" compatLnSpc="1">
              <a:prstTxWarp prst="textNoShape">
                <a:avLst/>
              </a:prstTxWarp>
            </a:bodyPr>
            <a:lstStyle/>
            <a:p>
              <a:pPr defTabSz="914099" fontAlgn="base">
                <a:spcBef>
                  <a:spcPct val="0"/>
                </a:spcBef>
                <a:spcAft>
                  <a:spcPct val="0"/>
                </a:spcAft>
              </a:pPr>
              <a:r>
                <a:rPr lang="en-US" dirty="0">
                  <a:gradFill>
                    <a:gsLst>
                      <a:gs pos="0">
                        <a:srgbClr val="FFFFFF"/>
                      </a:gs>
                      <a:gs pos="100000">
                        <a:srgbClr val="FFFFFF"/>
                      </a:gs>
                    </a:gsLst>
                    <a:lin ang="5400000" scaled="0"/>
                  </a:gradFill>
                </a:rPr>
                <a:t>Media</a:t>
              </a:r>
            </a:p>
          </p:txBody>
        </p:sp>
        <p:pic>
          <p:nvPicPr>
            <p:cNvPr id="1032" name="Picture 8" descr="C:\Users\Jonahs\Dropbox\Projects SCOTT\MEET Windows Azure\source\Background\tile-icon-media.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188309" y="898212"/>
              <a:ext cx="851488" cy="8514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5" name="Group 34"/>
          <p:cNvGrpSpPr/>
          <p:nvPr/>
        </p:nvGrpSpPr>
        <p:grpSpPr>
          <a:xfrm>
            <a:off x="7651179" y="2466267"/>
            <a:ext cx="1896557" cy="1772642"/>
            <a:chOff x="7651179" y="2466267"/>
            <a:chExt cx="1896557" cy="1772642"/>
          </a:xfrm>
        </p:grpSpPr>
        <p:sp>
          <p:nvSpPr>
            <p:cNvPr id="20" name="Rectangle 19"/>
            <p:cNvSpPr/>
            <p:nvPr/>
          </p:nvSpPr>
          <p:spPr bwMode="auto">
            <a:xfrm>
              <a:off x="7651179" y="2466267"/>
              <a:ext cx="1896557" cy="177264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91440" rIns="91436" bIns="91440" numCol="1" rtlCol="0" anchor="b" anchorCtr="0" compatLnSpc="1">
              <a:prstTxWarp prst="textNoShape">
                <a:avLst/>
              </a:prstTxWarp>
            </a:bodyPr>
            <a:lstStyle/>
            <a:p>
              <a:pPr defTabSz="914099" fontAlgn="base">
                <a:spcBef>
                  <a:spcPct val="0"/>
                </a:spcBef>
                <a:spcAft>
                  <a:spcPct val="0"/>
                </a:spcAft>
              </a:pPr>
              <a:r>
                <a:rPr lang="en-US" dirty="0">
                  <a:gradFill>
                    <a:gsLst>
                      <a:gs pos="0">
                        <a:srgbClr val="FFFFFF"/>
                      </a:gs>
                      <a:gs pos="100000">
                        <a:srgbClr val="FFFFFF"/>
                      </a:gs>
                    </a:gsLst>
                    <a:lin ang="5400000" scaled="0"/>
                  </a:gradFill>
                </a:rPr>
                <a:t>Messaging</a:t>
              </a:r>
            </a:p>
          </p:txBody>
        </p:sp>
        <p:pic>
          <p:nvPicPr>
            <p:cNvPr id="1033" name="Picture 9" descr="C:\Users\Jonahs\Dropbox\Projects SCOTT\MEET Windows Azure\source\Background\tile-icon-messaging.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173712" y="2751666"/>
              <a:ext cx="851488" cy="8514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4" name="Group 33"/>
          <p:cNvGrpSpPr/>
          <p:nvPr/>
        </p:nvGrpSpPr>
        <p:grpSpPr>
          <a:xfrm>
            <a:off x="7651178" y="4315831"/>
            <a:ext cx="1896557" cy="1772642"/>
            <a:chOff x="7651178" y="4341709"/>
            <a:chExt cx="1896557" cy="1772642"/>
          </a:xfrm>
        </p:grpSpPr>
        <p:sp>
          <p:nvSpPr>
            <p:cNvPr id="32" name="Rectangle 31"/>
            <p:cNvSpPr/>
            <p:nvPr/>
          </p:nvSpPr>
          <p:spPr bwMode="auto">
            <a:xfrm>
              <a:off x="7651178" y="4341709"/>
              <a:ext cx="1896557" cy="177264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91440" rIns="91436" bIns="91440" numCol="1" rtlCol="0" anchor="b" anchorCtr="0" compatLnSpc="1">
              <a:prstTxWarp prst="textNoShape">
                <a:avLst/>
              </a:prstTxWarp>
            </a:bodyPr>
            <a:lstStyle/>
            <a:p>
              <a:pPr defTabSz="914099" fontAlgn="base">
                <a:spcBef>
                  <a:spcPct val="0"/>
                </a:spcBef>
                <a:spcAft>
                  <a:spcPct val="0"/>
                </a:spcAft>
              </a:pPr>
              <a:r>
                <a:rPr lang="en-US" dirty="0">
                  <a:gradFill>
                    <a:gsLst>
                      <a:gs pos="0">
                        <a:srgbClr val="FFFFFF"/>
                      </a:gs>
                      <a:gs pos="100000">
                        <a:srgbClr val="FFFFFF"/>
                      </a:gs>
                    </a:gsLst>
                    <a:lin ang="5400000" scaled="0"/>
                  </a:gradFill>
                </a:rPr>
                <a:t>Networking</a:t>
              </a:r>
            </a:p>
          </p:txBody>
        </p:sp>
        <p:pic>
          <p:nvPicPr>
            <p:cNvPr id="1034" name="Picture 10" descr="C:\Users\Jonahs\Dropbox\Projects SCOTT\MEET Windows Azure\source\Background\tile-icon-network.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173712" y="4671657"/>
              <a:ext cx="851488" cy="8514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0" name="Group 29"/>
          <p:cNvGrpSpPr/>
          <p:nvPr/>
        </p:nvGrpSpPr>
        <p:grpSpPr>
          <a:xfrm>
            <a:off x="7659356" y="622717"/>
            <a:ext cx="1896557" cy="1772642"/>
            <a:chOff x="5665775" y="2466267"/>
            <a:chExt cx="1896557" cy="1772642"/>
          </a:xfrm>
        </p:grpSpPr>
        <p:sp>
          <p:nvSpPr>
            <p:cNvPr id="31" name="Rectangle 30"/>
            <p:cNvSpPr/>
            <p:nvPr/>
          </p:nvSpPr>
          <p:spPr bwMode="auto">
            <a:xfrm>
              <a:off x="5665775" y="2466267"/>
              <a:ext cx="1896557" cy="177264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91440" rIns="91436" bIns="91440" numCol="1" rtlCol="0" anchor="b" anchorCtr="0" compatLnSpc="1">
              <a:prstTxWarp prst="textNoShape">
                <a:avLst/>
              </a:prstTxWarp>
            </a:bodyPr>
            <a:lstStyle/>
            <a:p>
              <a:pPr defTabSz="914099" fontAlgn="base">
                <a:spcBef>
                  <a:spcPct val="0"/>
                </a:spcBef>
                <a:spcAft>
                  <a:spcPct val="0"/>
                </a:spcAft>
              </a:pPr>
              <a:r>
                <a:rPr lang="en-US" dirty="0">
                  <a:gradFill>
                    <a:gsLst>
                      <a:gs pos="0">
                        <a:srgbClr val="FFFFFF"/>
                      </a:gs>
                      <a:gs pos="100000">
                        <a:srgbClr val="FFFFFF"/>
                      </a:gs>
                    </a:gsLst>
                    <a:lin ang="5400000" scaled="0"/>
                  </a:gradFill>
                </a:rPr>
                <a:t>Traffic</a:t>
              </a:r>
            </a:p>
          </p:txBody>
        </p:sp>
        <p:pic>
          <p:nvPicPr>
            <p:cNvPr id="33" name="Picture 2"/>
            <p:cNvPicPr>
              <a:picLocks noChangeAspect="1" noChangeArrowheads="1"/>
            </p:cNvPicPr>
            <p:nvPr/>
          </p:nvPicPr>
          <p:blipFill>
            <a:blip r:embed="rId12" cstate="print">
              <a:extLst>
                <a:ext uri="{28A0092B-C50C-407E-A947-70E740481C1C}">
                  <a14:useLocalDpi xmlns:a14="http://schemas.microsoft.com/office/drawing/2010/main" val="0"/>
                </a:ext>
              </a:extLst>
            </a:blip>
            <a:stretch>
              <a:fillRect/>
            </a:stretch>
          </p:blipFill>
          <p:spPr bwMode="auto">
            <a:xfrm>
              <a:off x="6188309" y="2751666"/>
              <a:ext cx="851488" cy="851488"/>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578968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par>
                                <p:cTn id="8" presetID="10" presetClass="entr" presetSubtype="0" fill="hold" nodeType="withEffect">
                                  <p:stCondLst>
                                    <p:cond delay="100"/>
                                  </p:stCondLst>
                                  <p:childTnLst>
                                    <p:set>
                                      <p:cBhvr>
                                        <p:cTn id="9" dur="1" fill="hold">
                                          <p:stCondLst>
                                            <p:cond delay="0"/>
                                          </p:stCondLst>
                                        </p:cTn>
                                        <p:tgtEl>
                                          <p:spTgt spid="35"/>
                                        </p:tgtEl>
                                        <p:attrNameLst>
                                          <p:attrName>style.visibility</p:attrName>
                                        </p:attrNameLst>
                                      </p:cBhvr>
                                      <p:to>
                                        <p:strVal val="visible"/>
                                      </p:to>
                                    </p:set>
                                    <p:animEffect transition="in" filter="fade">
                                      <p:cBhvr>
                                        <p:cTn id="10" dur="500"/>
                                        <p:tgtEl>
                                          <p:spTgt spid="35"/>
                                        </p:tgtEl>
                                      </p:cBhvr>
                                    </p:animEffect>
                                  </p:childTnLst>
                                </p:cTn>
                              </p:par>
                              <p:par>
                                <p:cTn id="11" presetID="10" presetClass="entr" presetSubtype="0" fill="hold" nodeType="withEffect">
                                  <p:stCondLst>
                                    <p:cond delay="15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nodeType="withEffect">
                                  <p:stCondLst>
                                    <p:cond delay="200"/>
                                  </p:stCondLst>
                                  <p:childTnLst>
                                    <p:set>
                                      <p:cBhvr>
                                        <p:cTn id="15" dur="1" fill="hold">
                                          <p:stCondLst>
                                            <p:cond delay="0"/>
                                          </p:stCondLst>
                                        </p:cTn>
                                        <p:tgtEl>
                                          <p:spTgt spid="38"/>
                                        </p:tgtEl>
                                        <p:attrNameLst>
                                          <p:attrName>style.visibility</p:attrName>
                                        </p:attrNameLst>
                                      </p:cBhvr>
                                      <p:to>
                                        <p:strVal val="visible"/>
                                      </p:to>
                                    </p:set>
                                    <p:animEffect transition="in" filter="fade">
                                      <p:cBhvr>
                                        <p:cTn id="16" dur="500"/>
                                        <p:tgtEl>
                                          <p:spTgt spid="38"/>
                                        </p:tgtEl>
                                      </p:cBhvr>
                                    </p:animEffect>
                                  </p:childTnLst>
                                </p:cTn>
                              </p:par>
                              <p:par>
                                <p:cTn id="17" presetID="10" presetClass="entr" presetSubtype="0" fill="hold" nodeType="withEffect">
                                  <p:stCondLst>
                                    <p:cond delay="25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par>
                                <p:cTn id="20" presetID="10" presetClass="entr" presetSubtype="0" fill="hold" nodeType="withEffect">
                                  <p:stCondLst>
                                    <p:cond delay="300"/>
                                  </p:stCondLst>
                                  <p:childTnLst>
                                    <p:set>
                                      <p:cBhvr>
                                        <p:cTn id="21" dur="1" fill="hold">
                                          <p:stCondLst>
                                            <p:cond delay="0"/>
                                          </p:stCondLst>
                                        </p:cTn>
                                        <p:tgtEl>
                                          <p:spTgt spid="34"/>
                                        </p:tgtEl>
                                        <p:attrNameLst>
                                          <p:attrName>style.visibility</p:attrName>
                                        </p:attrNameLst>
                                      </p:cBhvr>
                                      <p:to>
                                        <p:strVal val="visible"/>
                                      </p:to>
                                    </p:set>
                                    <p:animEffect transition="in" filter="fade">
                                      <p:cBhvr>
                                        <p:cTn id="22" dur="500"/>
                                        <p:tgtEl>
                                          <p:spTgt spid="34"/>
                                        </p:tgtEl>
                                      </p:cBhvr>
                                    </p:animEffect>
                                  </p:childTnLst>
                                </p:cTn>
                              </p:par>
                              <p:par>
                                <p:cTn id="23" presetID="10" presetClass="entr" presetSubtype="0" fill="hold" nodeType="withEffect">
                                  <p:stCondLst>
                                    <p:cond delay="350"/>
                                  </p:stCondLst>
                                  <p:childTnLst>
                                    <p:set>
                                      <p:cBhvr>
                                        <p:cTn id="24" dur="1" fill="hold">
                                          <p:stCondLst>
                                            <p:cond delay="0"/>
                                          </p:stCondLst>
                                        </p:cTn>
                                        <p:tgtEl>
                                          <p:spTgt spid="3"/>
                                        </p:tgtEl>
                                        <p:attrNameLst>
                                          <p:attrName>style.visibility</p:attrName>
                                        </p:attrNameLst>
                                      </p:cBhvr>
                                      <p:to>
                                        <p:strVal val="visible"/>
                                      </p:to>
                                    </p:set>
                                    <p:animEffect transition="in" filter="fade">
                                      <p:cBhvr>
                                        <p:cTn id="25" dur="500"/>
                                        <p:tgtEl>
                                          <p:spTgt spid="3"/>
                                        </p:tgtEl>
                                      </p:cBhvr>
                                    </p:animEffect>
                                  </p:childTnLst>
                                </p:cTn>
                              </p:par>
                              <p:par>
                                <p:cTn id="26" presetID="10" presetClass="entr" presetSubtype="0" fill="hold" nodeType="withEffect">
                                  <p:stCondLst>
                                    <p:cond delay="400"/>
                                  </p:stCondLst>
                                  <p:childTnLst>
                                    <p:set>
                                      <p:cBhvr>
                                        <p:cTn id="27" dur="1" fill="hold">
                                          <p:stCondLst>
                                            <p:cond delay="0"/>
                                          </p:stCondLst>
                                        </p:cTn>
                                        <p:tgtEl>
                                          <p:spTgt spid="36"/>
                                        </p:tgtEl>
                                        <p:attrNameLst>
                                          <p:attrName>style.visibility</p:attrName>
                                        </p:attrNameLst>
                                      </p:cBhvr>
                                      <p:to>
                                        <p:strVal val="visible"/>
                                      </p:to>
                                    </p:set>
                                    <p:animEffect transition="in" filter="fade">
                                      <p:cBhvr>
                                        <p:cTn id="28" dur="500"/>
                                        <p:tgtEl>
                                          <p:spTgt spid="36"/>
                                        </p:tgtEl>
                                      </p:cBhvr>
                                    </p:animEffect>
                                  </p:childTnLst>
                                </p:cTn>
                              </p:par>
                              <p:par>
                                <p:cTn id="29" presetID="10" presetClass="entr" presetSubtype="0" fill="hold" nodeType="withEffect">
                                  <p:stCondLst>
                                    <p:cond delay="450"/>
                                  </p:stCondLst>
                                  <p:childTnLst>
                                    <p:set>
                                      <p:cBhvr>
                                        <p:cTn id="30" dur="1" fill="hold">
                                          <p:stCondLst>
                                            <p:cond delay="0"/>
                                          </p:stCondLst>
                                        </p:cTn>
                                        <p:tgtEl>
                                          <p:spTgt spid="2"/>
                                        </p:tgtEl>
                                        <p:attrNameLst>
                                          <p:attrName>style.visibility</p:attrName>
                                        </p:attrNameLst>
                                      </p:cBhvr>
                                      <p:to>
                                        <p:strVal val="visible"/>
                                      </p:to>
                                    </p:set>
                                    <p:animEffect transition="in" filter="fade">
                                      <p:cBhvr>
                                        <p:cTn id="31" dur="500"/>
                                        <p:tgtEl>
                                          <p:spTgt spid="2"/>
                                        </p:tgtEl>
                                      </p:cBhvr>
                                    </p:animEffect>
                                  </p:childTnLst>
                                </p:cTn>
                              </p:par>
                              <p:par>
                                <p:cTn id="32" presetID="10" presetClass="entr" presetSubtype="0" fill="hold" nodeType="withEffect">
                                  <p:stCondLst>
                                    <p:cond delay="500"/>
                                  </p:stCondLst>
                                  <p:childTnLst>
                                    <p:set>
                                      <p:cBhvr>
                                        <p:cTn id="33" dur="1" fill="hold">
                                          <p:stCondLst>
                                            <p:cond delay="0"/>
                                          </p:stCondLst>
                                        </p:cTn>
                                        <p:tgtEl>
                                          <p:spTgt spid="30"/>
                                        </p:tgtEl>
                                        <p:attrNameLst>
                                          <p:attrName>style.visibility</p:attrName>
                                        </p:attrNameLst>
                                      </p:cBhvr>
                                      <p:to>
                                        <p:strVal val="visible"/>
                                      </p:to>
                                    </p:set>
                                    <p:animEffect transition="in" filter="fade">
                                      <p:cBhvr>
                                        <p:cTn id="34"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4663440" y="2487168"/>
            <a:ext cx="6369515" cy="747897"/>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tabLst>
                <a:tab pos="1089025" algn="l"/>
              </a:tabLst>
            </a:pPr>
            <a:r>
              <a:rPr dirty="0" smtClean="0">
                <a:solidFill>
                  <a:srgbClr val="5F5F5F">
                    <a:alpha val="99000"/>
                  </a:srgbClr>
                </a:solidFill>
              </a:rPr>
              <a:t>Windows Azure Store</a:t>
            </a:r>
            <a:endParaRPr dirty="0">
              <a:solidFill>
                <a:srgbClr val="5F5F5F">
                  <a:alpha val="99000"/>
                </a:srgbClr>
              </a:solidFill>
            </a:endParaRPr>
          </a:p>
        </p:txBody>
      </p:sp>
      <p:sp>
        <p:nvSpPr>
          <p:cNvPr id="7" name="Content Placeholder 2"/>
          <p:cNvSpPr txBox="1">
            <a:spLocks/>
          </p:cNvSpPr>
          <p:nvPr/>
        </p:nvSpPr>
        <p:spPr>
          <a:xfrm>
            <a:off x="4686445" y="3286125"/>
            <a:ext cx="6380162" cy="1255728"/>
          </a:xfrm>
          <a:prstGeom prst="rect">
            <a:avLst/>
          </a:prstGeom>
        </p:spPr>
        <p:txBody>
          <a:bodyPr vert="horz" lIns="0" tIns="0" rIns="0" bIns="0" rtlCol="0">
            <a:spAutoFit/>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tx1">
                    <a:alpha val="99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indent="0">
              <a:lnSpc>
                <a:spcPct val="100000"/>
              </a:lnSpc>
              <a:buNone/>
            </a:pPr>
            <a:r>
              <a:rPr lang="en-US" sz="2400" dirty="0">
                <a:solidFill>
                  <a:srgbClr val="5F5F5F">
                    <a:alpha val="99000"/>
                  </a:srgbClr>
                </a:solidFill>
                <a:latin typeface="Segoe UI"/>
              </a:rPr>
              <a:t>Consume services from ecosystem of partners</a:t>
            </a:r>
          </a:p>
          <a:p>
            <a:pPr marL="3175" indent="0">
              <a:lnSpc>
                <a:spcPct val="100000"/>
              </a:lnSpc>
              <a:buNone/>
            </a:pPr>
            <a:r>
              <a:rPr lang="en-US" sz="2400" dirty="0">
                <a:solidFill>
                  <a:srgbClr val="5F5F5F">
                    <a:alpha val="99000"/>
                  </a:srgbClr>
                </a:solidFill>
                <a:latin typeface="Segoe UI"/>
              </a:rPr>
              <a:t>Easily try and purchase</a:t>
            </a:r>
          </a:p>
          <a:p>
            <a:pPr marL="3175" indent="0">
              <a:lnSpc>
                <a:spcPct val="100000"/>
              </a:lnSpc>
              <a:buNone/>
            </a:pPr>
            <a:r>
              <a:rPr lang="en-US" sz="2400" dirty="0">
                <a:solidFill>
                  <a:srgbClr val="5F5F5F">
                    <a:alpha val="99000"/>
                  </a:srgbClr>
                </a:solidFill>
                <a:latin typeface="Segoe UI"/>
              </a:rPr>
              <a:t>Billing integrated within your Azure bill</a:t>
            </a:r>
          </a:p>
        </p:txBody>
      </p:sp>
      <p:pic>
        <p:nvPicPr>
          <p:cNvPr id="8" name="Picture 7"/>
          <p:cNvPicPr>
            <a:picLocks noChangeAspect="1"/>
          </p:cNvPicPr>
          <p:nvPr/>
        </p:nvPicPr>
        <p:blipFill>
          <a:blip r:embed="rId3">
            <a:duotone>
              <a:prstClr val="black"/>
              <a:srgbClr val="616161">
                <a:tint val="45000"/>
                <a:satMod val="400000"/>
              </a:srgbClr>
            </a:duotone>
            <a:extLst>
              <a:ext uri="{BEBA8EAE-BF5A-486C-A8C5-ECC9F3942E4B}">
                <a14:imgProps xmlns:a14="http://schemas.microsoft.com/office/drawing/2010/main">
                  <a14:imgLayer r:embed="rId4">
                    <a14:imgEffect>
                      <a14:sharpenSoften amount="-5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120177" y="2055767"/>
            <a:ext cx="3055556" cy="3055556"/>
          </a:xfrm>
          <a:prstGeom prst="rect">
            <a:avLst/>
          </a:prstGeom>
        </p:spPr>
      </p:pic>
    </p:spTree>
    <p:extLst>
      <p:ext uri="{BB962C8B-B14F-4D97-AF65-F5344CB8AC3E}">
        <p14:creationId xmlns:p14="http://schemas.microsoft.com/office/powerpoint/2010/main" val="15041946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25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childTnLst>
                                </p:cTn>
                              </p:par>
                            </p:childTnLst>
                          </p:cTn>
                        </p:par>
                        <p:par>
                          <p:cTn id="8" fill="hold">
                            <p:stCondLst>
                              <p:cond delay="500"/>
                            </p:stCondLst>
                            <p:childTnLst>
                              <p:par>
                                <p:cTn id="9" presetID="10" presetClass="entr" presetSubtype="0" fill="hold" grpId="0" nodeType="afterEffect">
                                  <p:stCondLst>
                                    <p:cond delay="25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fade">
                                      <p:cBhvr>
                                        <p:cTn id="11" dur="250"/>
                                        <p:tgtEl>
                                          <p:spTgt spid="7">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250"/>
                                  </p:stCondLst>
                                  <p:childTnLst>
                                    <p:set>
                                      <p:cBhvr>
                                        <p:cTn id="14" dur="1" fill="hold">
                                          <p:stCondLst>
                                            <p:cond delay="0"/>
                                          </p:stCondLst>
                                        </p:cTn>
                                        <p:tgtEl>
                                          <p:spTgt spid="7">
                                            <p:txEl>
                                              <p:pRg st="1" end="1"/>
                                            </p:txEl>
                                          </p:spTgt>
                                        </p:tgtEl>
                                        <p:attrNameLst>
                                          <p:attrName>style.visibility</p:attrName>
                                        </p:attrNameLst>
                                      </p:cBhvr>
                                      <p:to>
                                        <p:strVal val="visible"/>
                                      </p:to>
                                    </p:set>
                                    <p:animEffect transition="in" filter="fade">
                                      <p:cBhvr>
                                        <p:cTn id="15" dur="250"/>
                                        <p:tgtEl>
                                          <p:spTgt spid="7">
                                            <p:txEl>
                                              <p:pRg st="1" end="1"/>
                                            </p:txEl>
                                          </p:spTgt>
                                        </p:tgtEl>
                                      </p:cBhvr>
                                    </p:animEffect>
                                  </p:childTnLst>
                                </p:cTn>
                              </p:par>
                            </p:childTnLst>
                          </p:cTn>
                        </p:par>
                        <p:par>
                          <p:cTn id="16" fill="hold">
                            <p:stCondLst>
                              <p:cond delay="1500"/>
                            </p:stCondLst>
                            <p:childTnLst>
                              <p:par>
                                <p:cTn id="17" presetID="10" presetClass="entr" presetSubtype="0" fill="hold" grpId="0" nodeType="afterEffect">
                                  <p:stCondLst>
                                    <p:cond delay="250"/>
                                  </p:stCondLst>
                                  <p:childTnLst>
                                    <p:set>
                                      <p:cBhvr>
                                        <p:cTn id="18" dur="1" fill="hold">
                                          <p:stCondLst>
                                            <p:cond delay="0"/>
                                          </p:stCondLst>
                                        </p:cTn>
                                        <p:tgtEl>
                                          <p:spTgt spid="7">
                                            <p:txEl>
                                              <p:pRg st="2" end="2"/>
                                            </p:txEl>
                                          </p:spTgt>
                                        </p:tgtEl>
                                        <p:attrNameLst>
                                          <p:attrName>style.visibility</p:attrName>
                                        </p:attrNameLst>
                                      </p:cBhvr>
                                      <p:to>
                                        <p:strVal val="visible"/>
                                      </p:to>
                                    </p:set>
                                    <p:animEffect transition="in" filter="fade">
                                      <p:cBhvr>
                                        <p:cTn id="19" dur="250"/>
                                        <p:tgtEl>
                                          <p:spTgt spid="7">
                                            <p:txEl>
                                              <p:pRg st="2" end="2"/>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25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Windows Azure </a:t>
            </a:r>
            <a:r>
              <a:rPr lang="en-US" dirty="0" smtClean="0">
                <a:solidFill>
                  <a:srgbClr val="00B0F0"/>
                </a:solidFill>
              </a:rPr>
              <a:t>Scenarios</a:t>
            </a:r>
            <a:endParaRPr lang="en-US" dirty="0">
              <a:solidFill>
                <a:srgbClr val="00B0F0"/>
              </a:solidFill>
            </a:endParaRPr>
          </a:p>
        </p:txBody>
      </p:sp>
      <p:sp>
        <p:nvSpPr>
          <p:cNvPr id="3" name="Content Placeholder 2"/>
          <p:cNvSpPr>
            <a:spLocks noGrp="1"/>
          </p:cNvSpPr>
          <p:nvPr>
            <p:ph type="body" sz="quarter" idx="10"/>
          </p:nvPr>
        </p:nvSpPr>
        <p:spPr>
          <a:xfrm>
            <a:off x="1326382" y="1447800"/>
            <a:ext cx="5617029" cy="2639184"/>
          </a:xfrm>
        </p:spPr>
        <p:txBody>
          <a:bodyPr/>
          <a:lstStyle/>
          <a:p>
            <a:pPr>
              <a:lnSpc>
                <a:spcPct val="100000"/>
              </a:lnSpc>
            </a:pPr>
            <a:r>
              <a:rPr lang="en-US" sz="2400" dirty="0" smtClean="0">
                <a:solidFill>
                  <a:srgbClr val="00B0F0">
                    <a:alpha val="99000"/>
                  </a:srgbClr>
                </a:solidFill>
                <a:ea typeface="Segoe UI" pitchFamily="34" charset="0"/>
                <a:cs typeface="Segoe UI" pitchFamily="34" charset="0"/>
              </a:rPr>
              <a:t>Ideal for Applications Needing:</a:t>
            </a:r>
          </a:p>
          <a:p>
            <a:pPr lvl="1">
              <a:lnSpc>
                <a:spcPct val="100000"/>
              </a:lnSpc>
            </a:pPr>
            <a:r>
              <a:rPr lang="en-US" sz="4000" dirty="0" smtClean="0">
                <a:latin typeface="Segoe UI Light" pitchFamily="34" charset="0"/>
              </a:rPr>
              <a:t>Scalability</a:t>
            </a:r>
          </a:p>
          <a:p>
            <a:pPr lvl="1">
              <a:lnSpc>
                <a:spcPct val="100000"/>
              </a:lnSpc>
            </a:pPr>
            <a:r>
              <a:rPr lang="en-US" sz="4000" dirty="0" smtClean="0">
                <a:latin typeface="Segoe UI Light" pitchFamily="34" charset="0"/>
              </a:rPr>
              <a:t>Availability</a:t>
            </a:r>
          </a:p>
          <a:p>
            <a:pPr lvl="1">
              <a:lnSpc>
                <a:spcPct val="100000"/>
              </a:lnSpc>
            </a:pPr>
            <a:r>
              <a:rPr lang="en-US" sz="4000" dirty="0" smtClean="0">
                <a:latin typeface="Segoe UI Light" pitchFamily="34" charset="0"/>
              </a:rPr>
              <a:t>Fault Tolerance</a:t>
            </a:r>
          </a:p>
          <a:p>
            <a:pPr lvl="1">
              <a:lnSpc>
                <a:spcPct val="100000"/>
              </a:lnSpc>
            </a:pPr>
            <a:endParaRPr lang="en-US" dirty="0" smtClean="0"/>
          </a:p>
        </p:txBody>
      </p:sp>
      <p:pic>
        <p:nvPicPr>
          <p:cNvPr id="1026" name="Picture 2" descr="C:\Users\jonahs\Work Documents\Windows Azure Dot Com\03_Designs\Website Dyno Awesome\cut images\IMG_checkitoff.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952875"/>
            <a:ext cx="2809875" cy="2905125"/>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2"/>
          <p:cNvSpPr txBox="1">
            <a:spLocks/>
          </p:cNvSpPr>
          <p:nvPr/>
        </p:nvSpPr>
        <p:spPr>
          <a:xfrm>
            <a:off x="6501284" y="1447800"/>
            <a:ext cx="5486400" cy="3562514"/>
          </a:xfrm>
          <a:prstGeom prst="rect">
            <a:avLst/>
          </a:prstGeom>
        </p:spPr>
        <p:txBody>
          <a:bodyPr vert="horz" wrap="square" lIns="0" tIns="0" rIns="0" bIns="0" rtlCol="0">
            <a:spAutoFit/>
          </a:bodyPr>
          <a:lstStyle>
            <a:lvl1pPr marL="3175" indent="0" algn="l" defTabSz="914325" rtl="0" eaLnBrk="1" latinLnBrk="0" hangingPunct="1">
              <a:lnSpc>
                <a:spcPct val="90000"/>
              </a:lnSpc>
              <a:spcBef>
                <a:spcPts val="0"/>
              </a:spcBef>
              <a:spcAft>
                <a:spcPts val="900"/>
              </a:spcAft>
              <a:buSzPct val="80000"/>
              <a:buFont typeface="Arial" pitchFamily="34" charset="0"/>
              <a:buNone/>
              <a:defRPr sz="4000" kern="1200" spc="-100" baseline="0">
                <a:gradFill>
                  <a:gsLst>
                    <a:gs pos="0">
                      <a:srgbClr val="595959"/>
                    </a:gs>
                    <a:gs pos="86000">
                      <a:srgbClr val="595959"/>
                    </a:gs>
                  </a:gsLst>
                  <a:lin ang="5400000" scaled="0"/>
                </a:gradFill>
                <a:latin typeface="Segoe UI Light" pitchFamily="34" charset="0"/>
                <a:ea typeface="+mn-ea"/>
                <a:cs typeface="+mn-cs"/>
              </a:defRPr>
            </a:lvl1pPr>
            <a:lvl2pPr marL="3175" indent="0" algn="l" defTabSz="914325" rtl="0" eaLnBrk="1" latinLnBrk="0" hangingPunct="1">
              <a:lnSpc>
                <a:spcPct val="90000"/>
              </a:lnSpc>
              <a:spcBef>
                <a:spcPts val="0"/>
              </a:spcBef>
              <a:buSzPct val="80000"/>
              <a:buFont typeface="Arial" pitchFamily="34" charset="0"/>
              <a:buNone/>
              <a:defRPr sz="2000" kern="1200" spc="-51" baseline="0">
                <a:gradFill>
                  <a:gsLst>
                    <a:gs pos="0">
                      <a:srgbClr val="595959"/>
                    </a:gs>
                    <a:gs pos="86000">
                      <a:srgbClr val="595959"/>
                    </a:gs>
                  </a:gsLst>
                  <a:lin ang="5400000" scaled="0"/>
                </a:gradFill>
                <a:latin typeface="+mn-lt"/>
                <a:ea typeface="+mn-ea"/>
                <a:cs typeface="+mn-cs"/>
              </a:defRPr>
            </a:lvl2pPr>
            <a:lvl3pPr marL="1258784" indent="-403191" algn="l" defTabSz="914325" rtl="0" eaLnBrk="1" latinLnBrk="0" hangingPunct="1">
              <a:lnSpc>
                <a:spcPct val="90000"/>
              </a:lnSpc>
              <a:spcBef>
                <a:spcPct val="20000"/>
              </a:spcBef>
              <a:buSzPct val="80000"/>
              <a:buFontTx/>
              <a:buBlip>
                <a:blip r:embed="rId3"/>
              </a:buBlip>
              <a:defRPr sz="24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3pPr>
            <a:lvl4pPr marL="1604828" indent="-346046" algn="l" defTabSz="914325" rtl="0" eaLnBrk="1" latinLnBrk="0" hangingPunct="1">
              <a:lnSpc>
                <a:spcPct val="90000"/>
              </a:lnSpc>
              <a:spcBef>
                <a:spcPct val="20000"/>
              </a:spcBef>
              <a:buSzPct val="80000"/>
              <a:buFontTx/>
              <a:buBlip>
                <a:blip r:embed="rId3"/>
              </a:buBlip>
              <a:defRPr sz="20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4pPr>
            <a:lvl5pPr marL="1941351" indent="-336522" algn="l" defTabSz="914325" rtl="0" eaLnBrk="1" latinLnBrk="0" hangingPunct="1">
              <a:lnSpc>
                <a:spcPct val="90000"/>
              </a:lnSpc>
              <a:spcBef>
                <a:spcPct val="20000"/>
              </a:spcBef>
              <a:buSzPct val="80000"/>
              <a:buFontTx/>
              <a:buBlip>
                <a:blip r:embed="rId3"/>
              </a:buBlip>
              <a:defRPr sz="20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5pPr>
            <a:lvl6pPr marL="2514395"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57"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20"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83"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0000"/>
              </a:lnSpc>
            </a:pPr>
            <a:r>
              <a:rPr lang="en-US" sz="2400" dirty="0" smtClean="0">
                <a:solidFill>
                  <a:srgbClr val="00B0F0">
                    <a:alpha val="99000"/>
                  </a:srgbClr>
                </a:solidFill>
                <a:ea typeface="Segoe UI" pitchFamily="34" charset="0"/>
                <a:cs typeface="Segoe UI" pitchFamily="34" charset="0"/>
              </a:rPr>
              <a:t>Common </a:t>
            </a:r>
            <a:r>
              <a:rPr lang="en-US" sz="2400" dirty="0">
                <a:solidFill>
                  <a:srgbClr val="00B0F0">
                    <a:alpha val="99000"/>
                  </a:srgbClr>
                </a:solidFill>
                <a:ea typeface="Segoe UI" pitchFamily="34" charset="0"/>
                <a:cs typeface="Segoe UI" pitchFamily="34" charset="0"/>
              </a:rPr>
              <a:t>Application </a:t>
            </a:r>
            <a:r>
              <a:rPr lang="en-US" sz="2400" dirty="0" smtClean="0">
                <a:solidFill>
                  <a:srgbClr val="00B0F0">
                    <a:alpha val="99000"/>
                  </a:srgbClr>
                </a:solidFill>
                <a:ea typeface="Segoe UI" pitchFamily="34" charset="0"/>
                <a:cs typeface="Segoe UI" pitchFamily="34" charset="0"/>
              </a:rPr>
              <a:t>Uses:</a:t>
            </a:r>
            <a:endParaRPr lang="en-US" sz="2400" dirty="0">
              <a:solidFill>
                <a:srgbClr val="00B0F0">
                  <a:alpha val="99000"/>
                </a:srgbClr>
              </a:solidFill>
              <a:ea typeface="Segoe UI" pitchFamily="34" charset="0"/>
              <a:cs typeface="Segoe UI" pitchFamily="34" charset="0"/>
            </a:endParaRPr>
          </a:p>
          <a:p>
            <a:pPr lvl="1">
              <a:lnSpc>
                <a:spcPct val="100000"/>
              </a:lnSpc>
            </a:pPr>
            <a:r>
              <a:rPr lang="en-US" sz="4000" dirty="0">
                <a:latin typeface="Segoe UI Light" pitchFamily="34" charset="0"/>
              </a:rPr>
              <a:t>Web Sites</a:t>
            </a:r>
          </a:p>
          <a:p>
            <a:pPr lvl="1">
              <a:lnSpc>
                <a:spcPct val="100000"/>
              </a:lnSpc>
            </a:pPr>
            <a:r>
              <a:rPr lang="en-US" sz="4000" dirty="0">
                <a:latin typeface="Segoe UI Light" pitchFamily="34" charset="0"/>
              </a:rPr>
              <a:t>Compute Intensive apps</a:t>
            </a:r>
          </a:p>
          <a:p>
            <a:pPr lvl="1">
              <a:lnSpc>
                <a:spcPct val="100000"/>
              </a:lnSpc>
            </a:pPr>
            <a:r>
              <a:rPr lang="en-US" sz="4000" dirty="0">
                <a:latin typeface="Segoe UI Light" pitchFamily="34" charset="0"/>
              </a:rPr>
              <a:t>Device Applications</a:t>
            </a:r>
          </a:p>
          <a:p>
            <a:pPr lvl="1">
              <a:lnSpc>
                <a:spcPct val="100000"/>
              </a:lnSpc>
            </a:pPr>
            <a:r>
              <a:rPr lang="en-US" sz="4000" dirty="0">
                <a:latin typeface="Segoe UI Light" pitchFamily="34" charset="0"/>
              </a:rPr>
              <a:t>Web APIs</a:t>
            </a:r>
          </a:p>
          <a:p>
            <a:pPr lvl="1">
              <a:lnSpc>
                <a:spcPct val="100000"/>
              </a:lnSpc>
            </a:pPr>
            <a:r>
              <a:rPr lang="en-US" sz="4000" dirty="0">
                <a:latin typeface="Segoe UI Light" pitchFamily="34" charset="0"/>
              </a:rPr>
              <a:t>Social Games</a:t>
            </a:r>
          </a:p>
        </p:txBody>
      </p:sp>
    </p:spTree>
    <p:extLst>
      <p:ext uri="{BB962C8B-B14F-4D97-AF65-F5344CB8AC3E}">
        <p14:creationId xmlns:p14="http://schemas.microsoft.com/office/powerpoint/2010/main" val="755455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p:cNvSpPr txBox="1">
            <a:spLocks/>
          </p:cNvSpPr>
          <p:nvPr/>
        </p:nvSpPr>
        <p:spPr>
          <a:xfrm>
            <a:off x="4862179" y="265148"/>
            <a:ext cx="2237868" cy="2123658"/>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lnSpc>
                <a:spcPct val="100000"/>
              </a:lnSpc>
            </a:pPr>
            <a:r>
              <a:rPr sz="13800" dirty="0" smtClean="0">
                <a:solidFill>
                  <a:schemeClr val="tx1">
                    <a:alpha val="99000"/>
                  </a:schemeClr>
                </a:solidFill>
              </a:rPr>
              <a:t>89</a:t>
            </a:r>
            <a:endParaRPr sz="13800" dirty="0">
              <a:solidFill>
                <a:schemeClr val="tx1">
                  <a:alpha val="99000"/>
                </a:schemeClr>
              </a:solidFill>
            </a:endParaRPr>
          </a:p>
        </p:txBody>
      </p:sp>
      <p:sp>
        <p:nvSpPr>
          <p:cNvPr id="5" name="TextBox 4"/>
          <p:cNvSpPr txBox="1"/>
          <p:nvPr/>
        </p:nvSpPr>
        <p:spPr>
          <a:xfrm>
            <a:off x="301044" y="177802"/>
            <a:ext cx="1933575" cy="6724918"/>
          </a:xfrm>
          <a:prstGeom prst="rect">
            <a:avLst/>
          </a:prstGeom>
          <a:noFill/>
        </p:spPr>
        <p:txBody>
          <a:bodyPr wrap="square" lIns="0" tIns="0" rIns="0" bIns="0" rtlCol="0">
            <a:spAutoFit/>
          </a:bodyPr>
          <a:lstStyle/>
          <a:p>
            <a:pPr algn="r" defTabSz="1625032"/>
            <a:r>
              <a:rPr lang="en-US" sz="1900" dirty="0">
                <a:solidFill>
                  <a:srgbClr val="00AEEF">
                    <a:alpha val="99000"/>
                  </a:srgbClr>
                </a:solidFill>
              </a:rPr>
              <a:t>Australia</a:t>
            </a:r>
          </a:p>
          <a:p>
            <a:pPr algn="r" defTabSz="1625032"/>
            <a:r>
              <a:rPr lang="en-US" sz="1900" dirty="0">
                <a:solidFill>
                  <a:srgbClr val="00AEEF">
                    <a:alpha val="99000"/>
                  </a:srgbClr>
                </a:solidFill>
              </a:rPr>
              <a:t>Austria</a:t>
            </a:r>
          </a:p>
          <a:p>
            <a:pPr algn="r" defTabSz="1625032"/>
            <a:r>
              <a:rPr lang="en-US" sz="1900" dirty="0">
                <a:solidFill>
                  <a:srgbClr val="00AEEF">
                    <a:alpha val="99000"/>
                  </a:srgbClr>
                </a:solidFill>
              </a:rPr>
              <a:t>Belgium</a:t>
            </a:r>
          </a:p>
          <a:p>
            <a:pPr algn="r" defTabSz="1625032"/>
            <a:r>
              <a:rPr lang="en-US" sz="1900" dirty="0">
                <a:solidFill>
                  <a:srgbClr val="00AEEF">
                    <a:alpha val="99000"/>
                  </a:srgbClr>
                </a:solidFill>
              </a:rPr>
              <a:t>Brazil</a:t>
            </a:r>
          </a:p>
          <a:p>
            <a:pPr algn="r" defTabSz="1625032"/>
            <a:r>
              <a:rPr lang="en-US" sz="1900" dirty="0">
                <a:solidFill>
                  <a:srgbClr val="00AEEF">
                    <a:alpha val="99000"/>
                  </a:srgbClr>
                </a:solidFill>
              </a:rPr>
              <a:t>Canada</a:t>
            </a:r>
          </a:p>
          <a:p>
            <a:pPr algn="r" defTabSz="1625032"/>
            <a:r>
              <a:rPr lang="en-US" sz="1900" dirty="0">
                <a:solidFill>
                  <a:srgbClr val="00AEEF">
                    <a:alpha val="99000"/>
                  </a:srgbClr>
                </a:solidFill>
              </a:rPr>
              <a:t>Chile</a:t>
            </a:r>
          </a:p>
          <a:p>
            <a:pPr algn="r" defTabSz="1625032"/>
            <a:r>
              <a:rPr lang="en-US" sz="1900" dirty="0">
                <a:solidFill>
                  <a:srgbClr val="00AEEF">
                    <a:alpha val="99000"/>
                  </a:srgbClr>
                </a:solidFill>
              </a:rPr>
              <a:t>Colombia</a:t>
            </a:r>
          </a:p>
          <a:p>
            <a:pPr algn="r" defTabSz="1625032"/>
            <a:r>
              <a:rPr lang="en-US" sz="1900" dirty="0">
                <a:solidFill>
                  <a:srgbClr val="00AEEF">
                    <a:alpha val="99000"/>
                  </a:srgbClr>
                </a:solidFill>
              </a:rPr>
              <a:t>Costa Rica</a:t>
            </a:r>
          </a:p>
          <a:p>
            <a:pPr algn="r" defTabSz="1625032"/>
            <a:r>
              <a:rPr lang="en-US" sz="1900" dirty="0">
                <a:solidFill>
                  <a:srgbClr val="00AEEF">
                    <a:alpha val="99000"/>
                  </a:srgbClr>
                </a:solidFill>
              </a:rPr>
              <a:t>Cyprus</a:t>
            </a:r>
          </a:p>
          <a:p>
            <a:pPr algn="r" defTabSz="1625032"/>
            <a:r>
              <a:rPr lang="en-US" sz="1900" dirty="0">
                <a:solidFill>
                  <a:srgbClr val="00AEEF">
                    <a:alpha val="99000"/>
                  </a:srgbClr>
                </a:solidFill>
              </a:rPr>
              <a:t>Czech Republic</a:t>
            </a:r>
          </a:p>
          <a:p>
            <a:pPr algn="r" defTabSz="1625032"/>
            <a:r>
              <a:rPr lang="en-US" sz="1900" dirty="0">
                <a:solidFill>
                  <a:srgbClr val="00AEEF">
                    <a:alpha val="99000"/>
                  </a:srgbClr>
                </a:solidFill>
              </a:rPr>
              <a:t>Denmark</a:t>
            </a:r>
          </a:p>
          <a:p>
            <a:pPr algn="r" defTabSz="1625032"/>
            <a:r>
              <a:rPr lang="en-US" sz="1900" dirty="0">
                <a:solidFill>
                  <a:srgbClr val="00AEEF">
                    <a:alpha val="99000"/>
                  </a:srgbClr>
                </a:solidFill>
              </a:rPr>
              <a:t>Finland</a:t>
            </a:r>
          </a:p>
          <a:p>
            <a:pPr algn="r" defTabSz="1625032"/>
            <a:r>
              <a:rPr lang="en-US" sz="1900" dirty="0">
                <a:solidFill>
                  <a:srgbClr val="00AEEF">
                    <a:alpha val="99000"/>
                  </a:srgbClr>
                </a:solidFill>
              </a:rPr>
              <a:t>France</a:t>
            </a:r>
          </a:p>
          <a:p>
            <a:pPr algn="r" defTabSz="1625032"/>
            <a:r>
              <a:rPr lang="en-US" sz="1900" dirty="0">
                <a:solidFill>
                  <a:srgbClr val="00AEEF">
                    <a:alpha val="99000"/>
                  </a:srgbClr>
                </a:solidFill>
              </a:rPr>
              <a:t>Germany</a:t>
            </a:r>
          </a:p>
          <a:p>
            <a:pPr algn="r" defTabSz="1625032"/>
            <a:r>
              <a:rPr lang="en-US" sz="1900" dirty="0">
                <a:solidFill>
                  <a:srgbClr val="00AEEF">
                    <a:alpha val="99000"/>
                  </a:srgbClr>
                </a:solidFill>
              </a:rPr>
              <a:t>Greece</a:t>
            </a:r>
          </a:p>
          <a:p>
            <a:pPr algn="r" defTabSz="1625032"/>
            <a:r>
              <a:rPr lang="en-US" sz="1900" dirty="0">
                <a:solidFill>
                  <a:srgbClr val="00AEEF">
                    <a:alpha val="99000"/>
                  </a:srgbClr>
                </a:solidFill>
              </a:rPr>
              <a:t>Hong Kong</a:t>
            </a:r>
          </a:p>
          <a:p>
            <a:pPr algn="r" defTabSz="1625032"/>
            <a:r>
              <a:rPr lang="en-US" sz="1900" dirty="0">
                <a:solidFill>
                  <a:srgbClr val="00AEEF">
                    <a:alpha val="99000"/>
                  </a:srgbClr>
                </a:solidFill>
              </a:rPr>
              <a:t>Hungary</a:t>
            </a:r>
          </a:p>
          <a:p>
            <a:pPr algn="r" defTabSz="1625032"/>
            <a:r>
              <a:rPr lang="en-US" sz="1900" dirty="0">
                <a:solidFill>
                  <a:srgbClr val="00AEEF">
                    <a:alpha val="99000"/>
                  </a:srgbClr>
                </a:solidFill>
              </a:rPr>
              <a:t>India</a:t>
            </a:r>
          </a:p>
          <a:p>
            <a:pPr algn="r" defTabSz="1625032"/>
            <a:r>
              <a:rPr lang="en-US" sz="1900" dirty="0">
                <a:solidFill>
                  <a:srgbClr val="00AEEF">
                    <a:alpha val="99000"/>
                  </a:srgbClr>
                </a:solidFill>
              </a:rPr>
              <a:t>Ireland</a:t>
            </a:r>
          </a:p>
          <a:p>
            <a:pPr algn="r" defTabSz="1625032"/>
            <a:r>
              <a:rPr lang="en-US" sz="1900" dirty="0">
                <a:solidFill>
                  <a:srgbClr val="00AEEF">
                    <a:alpha val="99000"/>
                  </a:srgbClr>
                </a:solidFill>
              </a:rPr>
              <a:t>Israel</a:t>
            </a:r>
          </a:p>
          <a:p>
            <a:pPr algn="r" defTabSz="1625032"/>
            <a:r>
              <a:rPr lang="en-US" sz="1900" dirty="0">
                <a:solidFill>
                  <a:srgbClr val="00AEEF">
                    <a:alpha val="99000"/>
                  </a:srgbClr>
                </a:solidFill>
              </a:rPr>
              <a:t>Italy</a:t>
            </a:r>
          </a:p>
          <a:p>
            <a:pPr algn="r" defTabSz="1625032"/>
            <a:r>
              <a:rPr lang="en-US" sz="1900" dirty="0">
                <a:solidFill>
                  <a:srgbClr val="00AEEF">
                    <a:alpha val="99000"/>
                  </a:srgbClr>
                </a:solidFill>
              </a:rPr>
              <a:t>Japan</a:t>
            </a:r>
          </a:p>
          <a:p>
            <a:pPr algn="r" defTabSz="1625032"/>
            <a:r>
              <a:rPr lang="en-US" sz="1900" dirty="0">
                <a:solidFill>
                  <a:srgbClr val="00AEEF">
                    <a:alpha val="99000"/>
                  </a:srgbClr>
                </a:solidFill>
              </a:rPr>
              <a:t>Korea</a:t>
            </a:r>
          </a:p>
        </p:txBody>
      </p:sp>
      <p:sp>
        <p:nvSpPr>
          <p:cNvPr id="6" name="TextBox 5"/>
          <p:cNvSpPr txBox="1"/>
          <p:nvPr/>
        </p:nvSpPr>
        <p:spPr>
          <a:xfrm>
            <a:off x="2403586" y="177804"/>
            <a:ext cx="1849152" cy="6724918"/>
          </a:xfrm>
          <a:prstGeom prst="rect">
            <a:avLst/>
          </a:prstGeom>
          <a:noFill/>
        </p:spPr>
        <p:txBody>
          <a:bodyPr wrap="square" lIns="0" tIns="0" rIns="0" bIns="0" rtlCol="0">
            <a:spAutoFit/>
          </a:bodyPr>
          <a:lstStyle/>
          <a:p>
            <a:pPr algn="r" defTabSz="1625032"/>
            <a:r>
              <a:rPr lang="en-US" sz="1900" dirty="0">
                <a:solidFill>
                  <a:srgbClr val="00AEEF">
                    <a:alpha val="99000"/>
                  </a:srgbClr>
                </a:solidFill>
              </a:rPr>
              <a:t>Luxembourg</a:t>
            </a:r>
          </a:p>
          <a:p>
            <a:pPr algn="r" defTabSz="1625032"/>
            <a:r>
              <a:rPr lang="en-US" sz="1900" dirty="0">
                <a:solidFill>
                  <a:srgbClr val="00AEEF">
                    <a:alpha val="99000"/>
                  </a:srgbClr>
                </a:solidFill>
              </a:rPr>
              <a:t>Malaysia</a:t>
            </a:r>
            <a:endParaRPr lang="en-US" sz="1400" dirty="0">
              <a:solidFill>
                <a:srgbClr val="00AEEF">
                  <a:alpha val="99000"/>
                </a:srgbClr>
              </a:solidFill>
            </a:endParaRPr>
          </a:p>
          <a:p>
            <a:pPr algn="r" defTabSz="1625032"/>
            <a:r>
              <a:rPr lang="en-US" sz="1900" dirty="0">
                <a:solidFill>
                  <a:srgbClr val="00AEEF">
                    <a:alpha val="99000"/>
                  </a:srgbClr>
                </a:solidFill>
              </a:rPr>
              <a:t>Mexico</a:t>
            </a:r>
          </a:p>
          <a:p>
            <a:pPr algn="r" defTabSz="1625032"/>
            <a:r>
              <a:rPr lang="en-US" sz="1900" dirty="0">
                <a:solidFill>
                  <a:srgbClr val="00AEEF">
                    <a:alpha val="99000"/>
                  </a:srgbClr>
                </a:solidFill>
              </a:rPr>
              <a:t>Netherlands</a:t>
            </a:r>
          </a:p>
          <a:p>
            <a:pPr algn="r" defTabSz="1625032"/>
            <a:r>
              <a:rPr lang="en-US" sz="1900" dirty="0">
                <a:solidFill>
                  <a:srgbClr val="00AEEF">
                    <a:alpha val="99000"/>
                  </a:srgbClr>
                </a:solidFill>
              </a:rPr>
              <a:t>New Zealand</a:t>
            </a:r>
          </a:p>
          <a:p>
            <a:pPr algn="r" defTabSz="1625032"/>
            <a:r>
              <a:rPr lang="en-US" sz="1900" dirty="0">
                <a:solidFill>
                  <a:srgbClr val="00AEEF">
                    <a:alpha val="99000"/>
                  </a:srgbClr>
                </a:solidFill>
              </a:rPr>
              <a:t>Norway</a:t>
            </a:r>
          </a:p>
          <a:p>
            <a:pPr algn="r" defTabSz="1625032"/>
            <a:r>
              <a:rPr lang="en-US" sz="1900" dirty="0">
                <a:solidFill>
                  <a:srgbClr val="00AEEF">
                    <a:alpha val="99000"/>
                  </a:srgbClr>
                </a:solidFill>
              </a:rPr>
              <a:t>Peru</a:t>
            </a:r>
          </a:p>
          <a:p>
            <a:pPr algn="r" defTabSz="1625032"/>
            <a:r>
              <a:rPr lang="en-US" sz="1900" dirty="0">
                <a:solidFill>
                  <a:srgbClr val="00AEEF">
                    <a:alpha val="99000"/>
                  </a:srgbClr>
                </a:solidFill>
              </a:rPr>
              <a:t>Philippines</a:t>
            </a:r>
          </a:p>
          <a:p>
            <a:pPr algn="r" defTabSz="1625032"/>
            <a:r>
              <a:rPr lang="en-US" sz="1900" dirty="0">
                <a:solidFill>
                  <a:srgbClr val="00AEEF">
                    <a:alpha val="99000"/>
                  </a:srgbClr>
                </a:solidFill>
              </a:rPr>
              <a:t>Poland</a:t>
            </a:r>
          </a:p>
          <a:p>
            <a:pPr algn="r" defTabSz="1625032"/>
            <a:r>
              <a:rPr lang="en-US" sz="1900" dirty="0">
                <a:solidFill>
                  <a:srgbClr val="00AEEF">
                    <a:alpha val="99000"/>
                  </a:srgbClr>
                </a:solidFill>
              </a:rPr>
              <a:t>Portugal</a:t>
            </a:r>
          </a:p>
          <a:p>
            <a:pPr algn="r" defTabSz="1625032"/>
            <a:r>
              <a:rPr lang="en-US" sz="1900" dirty="0">
                <a:solidFill>
                  <a:srgbClr val="00AEEF">
                    <a:alpha val="99000"/>
                  </a:srgbClr>
                </a:solidFill>
              </a:rPr>
              <a:t>Puerto Rico</a:t>
            </a:r>
          </a:p>
          <a:p>
            <a:pPr algn="r" defTabSz="1625032"/>
            <a:r>
              <a:rPr lang="en-US" sz="1900" dirty="0">
                <a:solidFill>
                  <a:srgbClr val="00AEEF">
                    <a:alpha val="99000"/>
                  </a:srgbClr>
                </a:solidFill>
              </a:rPr>
              <a:t>Romania</a:t>
            </a:r>
          </a:p>
          <a:p>
            <a:pPr algn="r" defTabSz="1625032"/>
            <a:r>
              <a:rPr lang="en-US" sz="1900" dirty="0">
                <a:solidFill>
                  <a:srgbClr val="00AEEF">
                    <a:alpha val="99000"/>
                  </a:srgbClr>
                </a:solidFill>
              </a:rPr>
              <a:t>Russia</a:t>
            </a:r>
          </a:p>
          <a:p>
            <a:pPr algn="r" defTabSz="1625032"/>
            <a:r>
              <a:rPr lang="en-US" sz="1900" dirty="0">
                <a:solidFill>
                  <a:srgbClr val="00AEEF">
                    <a:alpha val="99000"/>
                  </a:srgbClr>
                </a:solidFill>
              </a:rPr>
              <a:t>Singapore</a:t>
            </a:r>
          </a:p>
          <a:p>
            <a:pPr algn="r" defTabSz="1625032"/>
            <a:r>
              <a:rPr lang="en-US" sz="1900" dirty="0">
                <a:solidFill>
                  <a:srgbClr val="00AEEF">
                    <a:alpha val="99000"/>
                  </a:srgbClr>
                </a:solidFill>
              </a:rPr>
              <a:t>Spain</a:t>
            </a:r>
          </a:p>
          <a:p>
            <a:pPr algn="r" defTabSz="1625032"/>
            <a:r>
              <a:rPr lang="en-US" sz="1900" dirty="0">
                <a:solidFill>
                  <a:srgbClr val="00AEEF">
                    <a:alpha val="99000"/>
                  </a:srgbClr>
                </a:solidFill>
              </a:rPr>
              <a:t>Sweden</a:t>
            </a:r>
          </a:p>
          <a:p>
            <a:pPr algn="r" defTabSz="1625032"/>
            <a:r>
              <a:rPr lang="en-US" sz="1900" dirty="0">
                <a:solidFill>
                  <a:srgbClr val="00AEEF">
                    <a:alpha val="99000"/>
                  </a:srgbClr>
                </a:solidFill>
              </a:rPr>
              <a:t>Switzerland</a:t>
            </a:r>
          </a:p>
          <a:p>
            <a:pPr algn="r" defTabSz="1625032"/>
            <a:r>
              <a:rPr lang="en-US" sz="1900" dirty="0">
                <a:solidFill>
                  <a:srgbClr val="00AEEF">
                    <a:alpha val="99000"/>
                  </a:srgbClr>
                </a:solidFill>
              </a:rPr>
              <a:t>Trinidad &amp; Tobago</a:t>
            </a:r>
          </a:p>
          <a:p>
            <a:pPr algn="r" defTabSz="1625032"/>
            <a:r>
              <a:rPr lang="en-US" sz="1900" dirty="0">
                <a:solidFill>
                  <a:srgbClr val="00AEEF">
                    <a:alpha val="99000"/>
                  </a:srgbClr>
                </a:solidFill>
              </a:rPr>
              <a:t>UK</a:t>
            </a:r>
          </a:p>
          <a:p>
            <a:pPr algn="r" defTabSz="1625032"/>
            <a:r>
              <a:rPr lang="en-US" sz="1900" dirty="0">
                <a:solidFill>
                  <a:srgbClr val="00AEEF">
                    <a:alpha val="99000"/>
                  </a:srgbClr>
                </a:solidFill>
              </a:rPr>
              <a:t>United States</a:t>
            </a:r>
          </a:p>
          <a:p>
            <a:pPr algn="r" defTabSz="1625032"/>
            <a:r>
              <a:rPr lang="en-US" sz="1900" dirty="0">
                <a:solidFill>
                  <a:srgbClr val="00AEEF">
                    <a:alpha val="99000"/>
                  </a:srgbClr>
                </a:solidFill>
              </a:rPr>
              <a:t>New Countries:</a:t>
            </a:r>
          </a:p>
          <a:p>
            <a:pPr algn="r" defTabSz="1625032"/>
            <a:r>
              <a:rPr lang="en-US" sz="1900" dirty="0">
                <a:solidFill>
                  <a:srgbClr val="00AEEF">
                    <a:alpha val="99000"/>
                  </a:srgbClr>
                </a:solidFill>
              </a:rPr>
              <a:t>Algeria</a:t>
            </a:r>
          </a:p>
        </p:txBody>
      </p:sp>
      <p:sp>
        <p:nvSpPr>
          <p:cNvPr id="7" name="TextBox 6"/>
          <p:cNvSpPr txBox="1"/>
          <p:nvPr/>
        </p:nvSpPr>
        <p:spPr>
          <a:xfrm>
            <a:off x="4252738" y="2442029"/>
            <a:ext cx="1824185" cy="4385816"/>
          </a:xfrm>
          <a:prstGeom prst="rect">
            <a:avLst/>
          </a:prstGeom>
          <a:noFill/>
        </p:spPr>
        <p:txBody>
          <a:bodyPr wrap="square" lIns="0" tIns="0" rIns="0" bIns="0" rtlCol="0">
            <a:spAutoFit/>
          </a:bodyPr>
          <a:lstStyle/>
          <a:p>
            <a:pPr algn="r" defTabSz="1625032"/>
            <a:r>
              <a:rPr lang="en-US" sz="1900" dirty="0">
                <a:solidFill>
                  <a:srgbClr val="00AEEF">
                    <a:alpha val="99000"/>
                  </a:srgbClr>
                </a:solidFill>
              </a:rPr>
              <a:t>Argentina</a:t>
            </a:r>
          </a:p>
          <a:p>
            <a:pPr algn="r" defTabSz="1625032"/>
            <a:r>
              <a:rPr lang="en-US" sz="1900" dirty="0">
                <a:solidFill>
                  <a:srgbClr val="00AEEF">
                    <a:alpha val="99000"/>
                  </a:srgbClr>
                </a:solidFill>
              </a:rPr>
              <a:t>Belarus</a:t>
            </a:r>
          </a:p>
          <a:p>
            <a:pPr algn="r" defTabSz="1625032"/>
            <a:r>
              <a:rPr lang="en-US" sz="1900" dirty="0">
                <a:solidFill>
                  <a:srgbClr val="00AEEF">
                    <a:alpha val="99000"/>
                  </a:srgbClr>
                </a:solidFill>
              </a:rPr>
              <a:t>Bulgaria</a:t>
            </a:r>
          </a:p>
          <a:p>
            <a:pPr algn="r" defTabSz="1625032"/>
            <a:r>
              <a:rPr lang="en-US" sz="1900" dirty="0">
                <a:solidFill>
                  <a:srgbClr val="00AEEF">
                    <a:alpha val="99000"/>
                  </a:srgbClr>
                </a:solidFill>
              </a:rPr>
              <a:t>Croatia</a:t>
            </a:r>
          </a:p>
          <a:p>
            <a:pPr algn="r" defTabSz="1625032"/>
            <a:r>
              <a:rPr lang="en-US" sz="1900" dirty="0">
                <a:solidFill>
                  <a:srgbClr val="00AEEF">
                    <a:alpha val="99000"/>
                  </a:srgbClr>
                </a:solidFill>
              </a:rPr>
              <a:t>Dominican Rep</a:t>
            </a:r>
          </a:p>
          <a:p>
            <a:pPr algn="r" defTabSz="1625032"/>
            <a:r>
              <a:rPr lang="en-US" sz="1900" dirty="0">
                <a:solidFill>
                  <a:srgbClr val="00AEEF">
                    <a:alpha val="99000"/>
                  </a:srgbClr>
                </a:solidFill>
              </a:rPr>
              <a:t>Ecuador</a:t>
            </a:r>
          </a:p>
          <a:p>
            <a:pPr algn="r" defTabSz="1625032"/>
            <a:r>
              <a:rPr lang="en-US" sz="1900" dirty="0">
                <a:solidFill>
                  <a:srgbClr val="00AEEF">
                    <a:alpha val="99000"/>
                  </a:srgbClr>
                </a:solidFill>
              </a:rPr>
              <a:t>Egypt</a:t>
            </a:r>
          </a:p>
          <a:p>
            <a:pPr algn="r" defTabSz="1625032"/>
            <a:r>
              <a:rPr lang="en-US" sz="1900" dirty="0">
                <a:solidFill>
                  <a:srgbClr val="00AEEF">
                    <a:alpha val="99000"/>
                  </a:srgbClr>
                </a:solidFill>
              </a:rPr>
              <a:t>El Salvador</a:t>
            </a:r>
          </a:p>
          <a:p>
            <a:pPr algn="r" defTabSz="1625032"/>
            <a:r>
              <a:rPr lang="en-US" sz="1900" dirty="0">
                <a:solidFill>
                  <a:srgbClr val="00AEEF">
                    <a:alpha val="99000"/>
                  </a:srgbClr>
                </a:solidFill>
              </a:rPr>
              <a:t>Estonia</a:t>
            </a:r>
          </a:p>
          <a:p>
            <a:pPr algn="r" defTabSz="1625032"/>
            <a:r>
              <a:rPr lang="en-US" sz="1900" dirty="0">
                <a:solidFill>
                  <a:srgbClr val="00AEEF">
                    <a:alpha val="99000"/>
                  </a:srgbClr>
                </a:solidFill>
              </a:rPr>
              <a:t>Guatemala</a:t>
            </a:r>
          </a:p>
          <a:p>
            <a:pPr algn="r" defTabSz="1625032"/>
            <a:r>
              <a:rPr lang="en-US" sz="1900" dirty="0">
                <a:solidFill>
                  <a:srgbClr val="00AEEF">
                    <a:alpha val="99000"/>
                  </a:srgbClr>
                </a:solidFill>
              </a:rPr>
              <a:t>Iceland</a:t>
            </a:r>
          </a:p>
          <a:p>
            <a:pPr algn="r" defTabSz="1625032"/>
            <a:r>
              <a:rPr lang="en-US" sz="1900" dirty="0">
                <a:solidFill>
                  <a:srgbClr val="00AEEF">
                    <a:alpha val="99000"/>
                  </a:srgbClr>
                </a:solidFill>
              </a:rPr>
              <a:t>Indonesia</a:t>
            </a:r>
          </a:p>
          <a:p>
            <a:pPr algn="r" defTabSz="1625032"/>
            <a:r>
              <a:rPr lang="en-US" sz="1900" dirty="0">
                <a:solidFill>
                  <a:srgbClr val="00AEEF">
                    <a:alpha val="99000"/>
                  </a:srgbClr>
                </a:solidFill>
              </a:rPr>
              <a:t>Jordan</a:t>
            </a:r>
          </a:p>
          <a:p>
            <a:pPr algn="r" defTabSz="1625032"/>
            <a:r>
              <a:rPr lang="en-US" sz="1900" dirty="0">
                <a:solidFill>
                  <a:srgbClr val="00AEEF">
                    <a:alpha val="99000"/>
                  </a:srgbClr>
                </a:solidFill>
              </a:rPr>
              <a:t>Kazakhstan</a:t>
            </a:r>
          </a:p>
          <a:p>
            <a:pPr algn="r" defTabSz="1625032"/>
            <a:r>
              <a:rPr lang="en-US" sz="1900" dirty="0">
                <a:solidFill>
                  <a:srgbClr val="00AEEF">
                    <a:alpha val="99000"/>
                  </a:srgbClr>
                </a:solidFill>
              </a:rPr>
              <a:t>Kenya</a:t>
            </a:r>
          </a:p>
        </p:txBody>
      </p:sp>
      <p:sp>
        <p:nvSpPr>
          <p:cNvPr id="8" name="TextBox 7"/>
          <p:cNvSpPr txBox="1"/>
          <p:nvPr/>
        </p:nvSpPr>
        <p:spPr>
          <a:xfrm>
            <a:off x="6076923" y="2442028"/>
            <a:ext cx="1824185" cy="4385816"/>
          </a:xfrm>
          <a:prstGeom prst="rect">
            <a:avLst/>
          </a:prstGeom>
          <a:noFill/>
        </p:spPr>
        <p:txBody>
          <a:bodyPr wrap="square" lIns="0" tIns="0" rIns="0" bIns="0" rtlCol="0">
            <a:spAutoFit/>
          </a:bodyPr>
          <a:lstStyle/>
          <a:p>
            <a:pPr algn="r" defTabSz="1625032"/>
            <a:r>
              <a:rPr lang="en-US" sz="1900" dirty="0">
                <a:solidFill>
                  <a:srgbClr val="00AEEF">
                    <a:alpha val="99000"/>
                  </a:srgbClr>
                </a:solidFill>
              </a:rPr>
              <a:t>Kuwait</a:t>
            </a:r>
          </a:p>
          <a:p>
            <a:pPr algn="r" defTabSz="1625032"/>
            <a:r>
              <a:rPr lang="en-US" sz="1900" dirty="0">
                <a:solidFill>
                  <a:srgbClr val="00AEEF">
                    <a:alpha val="99000"/>
                  </a:srgbClr>
                </a:solidFill>
              </a:rPr>
              <a:t>Latvia</a:t>
            </a:r>
          </a:p>
          <a:p>
            <a:pPr algn="r" defTabSz="1625032"/>
            <a:r>
              <a:rPr lang="en-US" sz="1900" dirty="0">
                <a:solidFill>
                  <a:srgbClr val="00AEEF">
                    <a:alpha val="99000"/>
                  </a:srgbClr>
                </a:solidFill>
              </a:rPr>
              <a:t>Liechtenstein</a:t>
            </a:r>
          </a:p>
          <a:p>
            <a:pPr algn="r" defTabSz="1625032"/>
            <a:r>
              <a:rPr lang="en-US" sz="1900" dirty="0">
                <a:solidFill>
                  <a:srgbClr val="00AEEF">
                    <a:alpha val="99000"/>
                  </a:srgbClr>
                </a:solidFill>
              </a:rPr>
              <a:t>Lithuania</a:t>
            </a:r>
          </a:p>
          <a:p>
            <a:pPr algn="r" defTabSz="1625032"/>
            <a:r>
              <a:rPr lang="en-US" sz="1900" dirty="0">
                <a:solidFill>
                  <a:srgbClr val="00AEEF">
                    <a:alpha val="99000"/>
                  </a:srgbClr>
                </a:solidFill>
              </a:rPr>
              <a:t>Macedonia</a:t>
            </a:r>
          </a:p>
          <a:p>
            <a:pPr algn="r" defTabSz="1625032"/>
            <a:r>
              <a:rPr lang="en-US" sz="1900" dirty="0">
                <a:solidFill>
                  <a:srgbClr val="00AEEF">
                    <a:alpha val="99000"/>
                  </a:srgbClr>
                </a:solidFill>
              </a:rPr>
              <a:t>Malta</a:t>
            </a:r>
          </a:p>
          <a:p>
            <a:pPr algn="r" defTabSz="1625032"/>
            <a:r>
              <a:rPr lang="en-US" sz="1900" dirty="0">
                <a:solidFill>
                  <a:srgbClr val="00AEEF">
                    <a:alpha val="99000"/>
                  </a:srgbClr>
                </a:solidFill>
              </a:rPr>
              <a:t>Montenegro</a:t>
            </a:r>
          </a:p>
          <a:p>
            <a:pPr algn="r" defTabSz="1625032"/>
            <a:r>
              <a:rPr lang="en-US" sz="1900" dirty="0">
                <a:solidFill>
                  <a:srgbClr val="00AEEF">
                    <a:alpha val="99000"/>
                  </a:srgbClr>
                </a:solidFill>
              </a:rPr>
              <a:t>Morocco</a:t>
            </a:r>
          </a:p>
          <a:p>
            <a:pPr algn="r" defTabSz="1625032"/>
            <a:r>
              <a:rPr lang="en-US" sz="1900" dirty="0">
                <a:solidFill>
                  <a:srgbClr val="00AEEF">
                    <a:alpha val="99000"/>
                  </a:srgbClr>
                </a:solidFill>
              </a:rPr>
              <a:t>Azerbaijan</a:t>
            </a:r>
          </a:p>
          <a:p>
            <a:pPr algn="r" defTabSz="1625032"/>
            <a:r>
              <a:rPr lang="en-US" sz="1900" dirty="0">
                <a:solidFill>
                  <a:srgbClr val="00AEEF">
                    <a:alpha val="99000"/>
                  </a:srgbClr>
                </a:solidFill>
              </a:rPr>
              <a:t>Nigeria</a:t>
            </a:r>
          </a:p>
          <a:p>
            <a:pPr algn="r" defTabSz="1625032"/>
            <a:r>
              <a:rPr lang="en-US" sz="1900" dirty="0">
                <a:solidFill>
                  <a:srgbClr val="00AEEF">
                    <a:alpha val="99000"/>
                  </a:srgbClr>
                </a:solidFill>
              </a:rPr>
              <a:t>Oman</a:t>
            </a:r>
          </a:p>
          <a:p>
            <a:pPr algn="r" defTabSz="1625032"/>
            <a:r>
              <a:rPr lang="en-US" sz="1900" dirty="0">
                <a:solidFill>
                  <a:srgbClr val="00AEEF">
                    <a:alpha val="99000"/>
                  </a:srgbClr>
                </a:solidFill>
              </a:rPr>
              <a:t>Pakistan</a:t>
            </a:r>
          </a:p>
          <a:p>
            <a:pPr algn="r" defTabSz="1625032"/>
            <a:r>
              <a:rPr lang="en-US" sz="1900" dirty="0">
                <a:solidFill>
                  <a:srgbClr val="00AEEF">
                    <a:alpha val="99000"/>
                  </a:srgbClr>
                </a:solidFill>
              </a:rPr>
              <a:t>Panama</a:t>
            </a:r>
          </a:p>
          <a:p>
            <a:pPr algn="r" defTabSz="1625032"/>
            <a:r>
              <a:rPr lang="en-US" sz="1900" dirty="0">
                <a:solidFill>
                  <a:srgbClr val="00AEEF">
                    <a:alpha val="99000"/>
                  </a:srgbClr>
                </a:solidFill>
              </a:rPr>
              <a:t>Paraguay</a:t>
            </a:r>
          </a:p>
          <a:p>
            <a:pPr algn="r" defTabSz="1625032"/>
            <a:r>
              <a:rPr lang="en-US" sz="1900" dirty="0">
                <a:solidFill>
                  <a:srgbClr val="00AEEF">
                    <a:alpha val="99000"/>
                  </a:srgbClr>
                </a:solidFill>
              </a:rPr>
              <a:t>Qatar</a:t>
            </a:r>
          </a:p>
        </p:txBody>
      </p:sp>
      <p:sp>
        <p:nvSpPr>
          <p:cNvPr id="9" name="TextBox 8"/>
          <p:cNvSpPr txBox="1"/>
          <p:nvPr/>
        </p:nvSpPr>
        <p:spPr>
          <a:xfrm>
            <a:off x="7922736" y="2442028"/>
            <a:ext cx="1878879" cy="4385816"/>
          </a:xfrm>
          <a:prstGeom prst="rect">
            <a:avLst/>
          </a:prstGeom>
          <a:noFill/>
        </p:spPr>
        <p:txBody>
          <a:bodyPr wrap="square" lIns="0" tIns="0" rIns="0" bIns="0" rtlCol="0">
            <a:spAutoFit/>
          </a:bodyPr>
          <a:lstStyle/>
          <a:p>
            <a:pPr algn="r" defTabSz="1625032"/>
            <a:r>
              <a:rPr lang="en-US" sz="1900" dirty="0">
                <a:solidFill>
                  <a:srgbClr val="00AEEF">
                    <a:alpha val="99000"/>
                  </a:srgbClr>
                </a:solidFill>
              </a:rPr>
              <a:t>Saudi Arabia</a:t>
            </a:r>
          </a:p>
          <a:p>
            <a:pPr algn="r" defTabSz="1625032"/>
            <a:r>
              <a:rPr lang="en-US" sz="1900" dirty="0">
                <a:solidFill>
                  <a:srgbClr val="00AEEF">
                    <a:alpha val="99000"/>
                  </a:srgbClr>
                </a:solidFill>
              </a:rPr>
              <a:t>Serbia</a:t>
            </a:r>
          </a:p>
          <a:p>
            <a:pPr algn="r" defTabSz="1625032"/>
            <a:r>
              <a:rPr lang="en-US" sz="1900" dirty="0">
                <a:solidFill>
                  <a:srgbClr val="00AEEF">
                    <a:alpha val="99000"/>
                  </a:srgbClr>
                </a:solidFill>
              </a:rPr>
              <a:t>Slovakia</a:t>
            </a:r>
          </a:p>
          <a:p>
            <a:pPr algn="r" defTabSz="1625032"/>
            <a:r>
              <a:rPr lang="en-US" sz="1900" dirty="0">
                <a:solidFill>
                  <a:srgbClr val="00AEEF">
                    <a:alpha val="99000"/>
                  </a:srgbClr>
                </a:solidFill>
              </a:rPr>
              <a:t>Slovenia</a:t>
            </a:r>
          </a:p>
          <a:p>
            <a:pPr algn="r" defTabSz="1625032"/>
            <a:r>
              <a:rPr lang="en-US" sz="1900" dirty="0">
                <a:solidFill>
                  <a:srgbClr val="00AEEF">
                    <a:alpha val="99000"/>
                  </a:srgbClr>
                </a:solidFill>
              </a:rPr>
              <a:t>South Africa</a:t>
            </a:r>
          </a:p>
          <a:p>
            <a:pPr algn="r" defTabSz="1625032"/>
            <a:r>
              <a:rPr lang="en-US" sz="1900" dirty="0">
                <a:solidFill>
                  <a:srgbClr val="00AEEF">
                    <a:alpha val="99000"/>
                  </a:srgbClr>
                </a:solidFill>
              </a:rPr>
              <a:t>Sri Lanka</a:t>
            </a:r>
          </a:p>
          <a:p>
            <a:pPr algn="r" defTabSz="1625032"/>
            <a:r>
              <a:rPr lang="en-US" sz="1900" dirty="0">
                <a:solidFill>
                  <a:srgbClr val="00AEEF">
                    <a:alpha val="99000"/>
                  </a:srgbClr>
                </a:solidFill>
              </a:rPr>
              <a:t>Taiwan</a:t>
            </a:r>
          </a:p>
          <a:p>
            <a:pPr algn="r" defTabSz="1625032"/>
            <a:r>
              <a:rPr lang="en-US" sz="1900" dirty="0">
                <a:solidFill>
                  <a:srgbClr val="00AEEF">
                    <a:alpha val="99000"/>
                  </a:srgbClr>
                </a:solidFill>
              </a:rPr>
              <a:t>Thailand</a:t>
            </a:r>
          </a:p>
          <a:p>
            <a:pPr algn="r" defTabSz="1625032"/>
            <a:r>
              <a:rPr lang="en-US" sz="1900" dirty="0">
                <a:solidFill>
                  <a:srgbClr val="00AEEF">
                    <a:alpha val="99000"/>
                  </a:srgbClr>
                </a:solidFill>
              </a:rPr>
              <a:t>Tunisia</a:t>
            </a:r>
          </a:p>
          <a:p>
            <a:pPr algn="r" defTabSz="1625032"/>
            <a:r>
              <a:rPr lang="en-US" sz="1900" dirty="0">
                <a:solidFill>
                  <a:srgbClr val="00AEEF">
                    <a:alpha val="99000"/>
                  </a:srgbClr>
                </a:solidFill>
              </a:rPr>
              <a:t>Turkey</a:t>
            </a:r>
          </a:p>
          <a:p>
            <a:pPr algn="r" defTabSz="1625032"/>
            <a:r>
              <a:rPr lang="en-US" sz="1900" dirty="0">
                <a:solidFill>
                  <a:srgbClr val="00AEEF">
                    <a:alpha val="99000"/>
                  </a:srgbClr>
                </a:solidFill>
              </a:rPr>
              <a:t>UAE</a:t>
            </a:r>
          </a:p>
          <a:p>
            <a:pPr algn="r" defTabSz="1625032"/>
            <a:r>
              <a:rPr lang="en-US" sz="1900" dirty="0">
                <a:solidFill>
                  <a:srgbClr val="00AEEF">
                    <a:alpha val="99000"/>
                  </a:srgbClr>
                </a:solidFill>
              </a:rPr>
              <a:t>Ukraine</a:t>
            </a:r>
          </a:p>
          <a:p>
            <a:pPr algn="r" defTabSz="1625032"/>
            <a:r>
              <a:rPr lang="en-US" sz="1900" dirty="0">
                <a:solidFill>
                  <a:srgbClr val="00AEEF">
                    <a:alpha val="99000"/>
                  </a:srgbClr>
                </a:solidFill>
              </a:rPr>
              <a:t>Uruguay</a:t>
            </a:r>
          </a:p>
          <a:p>
            <a:pPr algn="r" defTabSz="1625032"/>
            <a:r>
              <a:rPr lang="en-US" sz="1900" dirty="0">
                <a:solidFill>
                  <a:srgbClr val="00AEEF">
                    <a:alpha val="99000"/>
                  </a:srgbClr>
                </a:solidFill>
              </a:rPr>
              <a:t>Venezuela</a:t>
            </a:r>
          </a:p>
          <a:p>
            <a:pPr algn="r" defTabSz="1625032"/>
            <a:r>
              <a:rPr lang="en-US" sz="1900" dirty="0">
                <a:solidFill>
                  <a:srgbClr val="00AEEF">
                    <a:alpha val="99000"/>
                  </a:srgbClr>
                </a:solidFill>
              </a:rPr>
              <a:t>Bahrain</a:t>
            </a:r>
            <a:endParaRPr lang="en-US" sz="1400" dirty="0">
              <a:solidFill>
                <a:srgbClr val="00AEEF">
                  <a:alpha val="99000"/>
                </a:srgbClr>
              </a:solidFill>
            </a:endParaRPr>
          </a:p>
        </p:txBody>
      </p:sp>
      <p:sp>
        <p:nvSpPr>
          <p:cNvPr id="2" name="Rectangle 1"/>
          <p:cNvSpPr/>
          <p:nvPr/>
        </p:nvSpPr>
        <p:spPr>
          <a:xfrm>
            <a:off x="6811187" y="603702"/>
            <a:ext cx="3717860" cy="1446550"/>
          </a:xfrm>
          <a:prstGeom prst="rect">
            <a:avLst/>
          </a:prstGeom>
        </p:spPr>
        <p:txBody>
          <a:bodyPr wrap="square">
            <a:spAutoFit/>
          </a:bodyPr>
          <a:lstStyle/>
          <a:p>
            <a:pPr defTabSz="1218987"/>
            <a:r>
              <a:rPr lang="en-US" sz="4400" dirty="0" smtClean="0">
                <a:solidFill>
                  <a:schemeClr val="tx1">
                    <a:alpha val="99000"/>
                  </a:schemeClr>
                </a:solidFill>
                <a:latin typeface="+mj-lt"/>
              </a:rPr>
              <a:t>countries and territories</a:t>
            </a:r>
            <a:endParaRPr lang="en-US" sz="4400" dirty="0">
              <a:solidFill>
                <a:schemeClr val="tx1">
                  <a:alpha val="99000"/>
                </a:schemeClr>
              </a:solidFill>
              <a:latin typeface="+mj-lt"/>
            </a:endParaRPr>
          </a:p>
        </p:txBody>
      </p:sp>
    </p:spTree>
    <p:extLst>
      <p:ext uri="{BB962C8B-B14F-4D97-AF65-F5344CB8AC3E}">
        <p14:creationId xmlns:p14="http://schemas.microsoft.com/office/powerpoint/2010/main" val="4071379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10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15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20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par>
                                <p:cTn id="17" presetID="10" presetClass="entr" presetSubtype="0" fill="hold" grpId="0" nodeType="withEffect">
                                  <p:stCondLst>
                                    <p:cond delay="25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par>
                                <p:cTn id="20" presetID="10" presetClass="entr" presetSubtype="0" fill="hold" grpId="0" nodeType="withEffect">
                                  <p:stCondLst>
                                    <p:cond delay="25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par>
                                <p:cTn id="23" presetID="10" presetClass="entr" presetSubtype="0" fill="hold" grpId="0" nodeType="withEffect">
                                  <p:stCondLst>
                                    <p:cond delay="500"/>
                                  </p:stCondLst>
                                  <p:childTnLst>
                                    <p:set>
                                      <p:cBhvr>
                                        <p:cTn id="24" dur="1" fill="hold">
                                          <p:stCondLst>
                                            <p:cond delay="0"/>
                                          </p:stCondLst>
                                        </p:cTn>
                                        <p:tgtEl>
                                          <p:spTgt spid="2"/>
                                        </p:tgtEl>
                                        <p:attrNameLst>
                                          <p:attrName>style.visibility</p:attrName>
                                        </p:attrNameLst>
                                      </p:cBhvr>
                                      <p:to>
                                        <p:strVal val="visible"/>
                                      </p:to>
                                    </p:set>
                                    <p:animEffect transition="in" filter="fade">
                                      <p:cBhvr>
                                        <p:cTn id="2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p:bldP spid="7" grpId="0"/>
      <p:bldP spid="8" grpId="0"/>
      <p:bldP spid="9" grpId="0"/>
      <p:bldP spid="2"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535240" y="1617789"/>
            <a:ext cx="4308065" cy="3677697"/>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dirty="0" smtClean="0"/>
              <a:t>Getting </a:t>
            </a:r>
            <a:r>
              <a:rPr lang="en-US" dirty="0"/>
              <a:t>Started</a:t>
            </a:r>
          </a:p>
        </p:txBody>
      </p:sp>
      <p:sp>
        <p:nvSpPr>
          <p:cNvPr id="25" name="Text Placeholder 12"/>
          <p:cNvSpPr>
            <a:spLocks noGrp="1"/>
          </p:cNvSpPr>
          <p:nvPr>
            <p:ph type="body" idx="1"/>
          </p:nvPr>
        </p:nvSpPr>
        <p:spPr>
          <a:xfrm>
            <a:off x="5306096" y="1855366"/>
            <a:ext cx="6882729" cy="553998"/>
          </a:xfrm>
        </p:spPr>
        <p:txBody>
          <a:bodyPr/>
          <a:lstStyle/>
          <a:p>
            <a:r>
              <a:rPr lang="en-US" sz="4000" dirty="0">
                <a:solidFill>
                  <a:srgbClr val="00B0F0">
                    <a:alpha val="99000"/>
                  </a:srgbClr>
                </a:solidFill>
              </a:rPr>
              <a:t>MSDN </a:t>
            </a:r>
            <a:r>
              <a:rPr lang="en-US" sz="4000" dirty="0" smtClean="0">
                <a:solidFill>
                  <a:srgbClr val="00B0F0">
                    <a:alpha val="99000"/>
                  </a:srgbClr>
                </a:solidFill>
              </a:rPr>
              <a:t>Subscription </a:t>
            </a:r>
            <a:r>
              <a:rPr lang="en-US" sz="4000" dirty="0">
                <a:solidFill>
                  <a:srgbClr val="00B0F0">
                    <a:alpha val="99000"/>
                  </a:srgbClr>
                </a:solidFill>
              </a:rPr>
              <a:t>Benefits</a:t>
            </a:r>
          </a:p>
        </p:txBody>
      </p:sp>
      <p:sp>
        <p:nvSpPr>
          <p:cNvPr id="26" name="Content Placeholder 13"/>
          <p:cNvSpPr>
            <a:spLocks noGrp="1"/>
          </p:cNvSpPr>
          <p:nvPr>
            <p:ph sz="half" idx="2"/>
          </p:nvPr>
        </p:nvSpPr>
        <p:spPr>
          <a:xfrm>
            <a:off x="5331854" y="3012299"/>
            <a:ext cx="6454862" cy="2148280"/>
          </a:xfrm>
        </p:spPr>
        <p:txBody>
          <a:bodyPr/>
          <a:lstStyle/>
          <a:p>
            <a:pPr marL="0" indent="0">
              <a:lnSpc>
                <a:spcPct val="100000"/>
              </a:lnSpc>
              <a:spcAft>
                <a:spcPts val="600"/>
              </a:spcAft>
              <a:buNone/>
            </a:pPr>
            <a:r>
              <a:rPr lang="en-US" sz="2400" dirty="0">
                <a:solidFill>
                  <a:srgbClr val="595959">
                    <a:alpha val="99000"/>
                  </a:srgbClr>
                </a:solidFill>
              </a:rPr>
              <a:t>Free Windows Azure access for Professional, Premium, and ultimate subscribers </a:t>
            </a:r>
          </a:p>
          <a:p>
            <a:pPr marL="0" indent="0">
              <a:lnSpc>
                <a:spcPct val="100000"/>
              </a:lnSpc>
              <a:spcAft>
                <a:spcPts val="600"/>
              </a:spcAft>
              <a:buNone/>
            </a:pPr>
            <a:r>
              <a:rPr lang="en-US" sz="2400" dirty="0">
                <a:solidFill>
                  <a:srgbClr val="595959">
                    <a:alpha val="99000"/>
                  </a:srgbClr>
                </a:solidFill>
              </a:rPr>
              <a:t>Designed to accelerate development</a:t>
            </a:r>
          </a:p>
          <a:p>
            <a:pPr marL="0" indent="0">
              <a:lnSpc>
                <a:spcPct val="100000"/>
              </a:lnSpc>
              <a:spcAft>
                <a:spcPts val="600"/>
              </a:spcAft>
              <a:buNone/>
            </a:pPr>
            <a:r>
              <a:rPr lang="en-US" sz="2400" dirty="0">
                <a:solidFill>
                  <a:srgbClr val="595959">
                    <a:alpha val="99000"/>
                  </a:srgbClr>
                </a:solidFill>
              </a:rPr>
              <a:t>Requires credit card at sign-up any overages beyond free </a:t>
            </a:r>
            <a:r>
              <a:rPr lang="en-US" sz="2400" dirty="0" smtClean="0">
                <a:solidFill>
                  <a:srgbClr val="595959">
                    <a:alpha val="99000"/>
                  </a:srgbClr>
                </a:solidFill>
              </a:rPr>
              <a:t>allocation</a:t>
            </a:r>
            <a:endParaRPr lang="en-US" sz="2400" dirty="0">
              <a:solidFill>
                <a:srgbClr val="595959">
                  <a:alpha val="99000"/>
                </a:srgbClr>
              </a:solidFill>
            </a:endParaRPr>
          </a:p>
        </p:txBody>
      </p:sp>
      <p:grpSp>
        <p:nvGrpSpPr>
          <p:cNvPr id="11" name="Group 10"/>
          <p:cNvGrpSpPr/>
          <p:nvPr/>
        </p:nvGrpSpPr>
        <p:grpSpPr>
          <a:xfrm>
            <a:off x="830374" y="1922719"/>
            <a:ext cx="3992836" cy="2441613"/>
            <a:chOff x="830374" y="1983007"/>
            <a:chExt cx="3992836" cy="2441613"/>
          </a:xfrm>
        </p:grpSpPr>
        <p:sp>
          <p:nvSpPr>
            <p:cNvPr id="19" name="Text Placeholder 11"/>
            <p:cNvSpPr txBox="1">
              <a:spLocks/>
            </p:cNvSpPr>
            <p:nvPr/>
          </p:nvSpPr>
          <p:spPr>
            <a:xfrm>
              <a:off x="900940" y="1983007"/>
              <a:ext cx="3922270" cy="498598"/>
            </a:xfrm>
            <a:prstGeom prst="rect">
              <a:avLst/>
            </a:prstGeom>
          </p:spPr>
          <p:txBody>
            <a:bodyPr vert="horz" wrap="square" lIns="0" tIns="0" rIns="0" bIns="0" rtlCol="0" anchor="b">
              <a:spAutoFit/>
            </a:bodyPr>
            <a:lstStyle>
              <a:lvl1pPr marL="0" indent="0" algn="l" defTabSz="914325" rtl="0" eaLnBrk="1" latinLnBrk="0" hangingPunct="1">
                <a:lnSpc>
                  <a:spcPct val="90000"/>
                </a:lnSpc>
                <a:spcBef>
                  <a:spcPts val="0"/>
                </a:spcBef>
                <a:buSzPct val="80000"/>
                <a:buFont typeface="Arial" pitchFamily="34" charset="0"/>
                <a:buNone/>
                <a:defRPr sz="3200" b="0" kern="1200">
                  <a:gradFill>
                    <a:gsLst>
                      <a:gs pos="0">
                        <a:srgbClr val="595959"/>
                      </a:gs>
                      <a:gs pos="86000">
                        <a:srgbClr val="595959"/>
                      </a:gs>
                    </a:gsLst>
                    <a:lin ang="5400000" scaled="0"/>
                  </a:gradFill>
                  <a:latin typeface="Segoe UI Light" pitchFamily="34" charset="0"/>
                  <a:ea typeface="+mn-ea"/>
                  <a:cs typeface="+mn-cs"/>
                </a:defRPr>
              </a:lvl1pPr>
              <a:lvl2pPr marL="457144" indent="0" algn="l" defTabSz="914325" rtl="0" eaLnBrk="1" latinLnBrk="0" hangingPunct="1">
                <a:lnSpc>
                  <a:spcPct val="90000"/>
                </a:lnSpc>
                <a:spcBef>
                  <a:spcPct val="20000"/>
                </a:spcBef>
                <a:buSzPct val="80000"/>
                <a:buFont typeface="Arial" pitchFamily="34" charset="0"/>
                <a:buNone/>
                <a:defRPr sz="2000" b="1" kern="1200">
                  <a:gradFill>
                    <a:gsLst>
                      <a:gs pos="0">
                        <a:srgbClr val="595959"/>
                      </a:gs>
                      <a:gs pos="86000">
                        <a:srgbClr val="595959"/>
                      </a:gs>
                    </a:gsLst>
                    <a:lin ang="5400000" scaled="0"/>
                  </a:gradFill>
                  <a:latin typeface="+mn-lt"/>
                  <a:ea typeface="+mn-ea"/>
                  <a:cs typeface="+mn-cs"/>
                </a:defRPr>
              </a:lvl2pPr>
              <a:lvl3pPr marL="914287" indent="0" algn="l" defTabSz="914325" rtl="0" eaLnBrk="1" latinLnBrk="0" hangingPunct="1">
                <a:lnSpc>
                  <a:spcPct val="90000"/>
                </a:lnSpc>
                <a:spcBef>
                  <a:spcPct val="20000"/>
                </a:spcBef>
                <a:buSzPct val="80000"/>
                <a:buFont typeface="Arial" pitchFamily="34" charset="0"/>
                <a:buNone/>
                <a:defRPr sz="1900" b="1" kern="1200">
                  <a:gradFill>
                    <a:gsLst>
                      <a:gs pos="0">
                        <a:srgbClr val="595959"/>
                      </a:gs>
                      <a:gs pos="86000">
                        <a:srgbClr val="595959"/>
                      </a:gs>
                    </a:gsLst>
                    <a:lin ang="5400000" scaled="0"/>
                  </a:gradFill>
                  <a:latin typeface="+mn-lt"/>
                  <a:ea typeface="+mn-ea"/>
                  <a:cs typeface="+mn-cs"/>
                </a:defRPr>
              </a:lvl3pPr>
              <a:lvl4pPr marL="1371431" indent="0" algn="l" defTabSz="914325" rtl="0" eaLnBrk="1" latinLnBrk="0" hangingPunct="1">
                <a:lnSpc>
                  <a:spcPct val="90000"/>
                </a:lnSpc>
                <a:spcBef>
                  <a:spcPct val="20000"/>
                </a:spcBef>
                <a:buSzPct val="80000"/>
                <a:buFont typeface="Arial" pitchFamily="34" charset="0"/>
                <a:buNone/>
                <a:defRPr sz="1600" b="1" kern="1200">
                  <a:gradFill>
                    <a:gsLst>
                      <a:gs pos="0">
                        <a:srgbClr val="595959"/>
                      </a:gs>
                      <a:gs pos="86000">
                        <a:srgbClr val="595959"/>
                      </a:gs>
                    </a:gsLst>
                    <a:lin ang="5400000" scaled="0"/>
                  </a:gradFill>
                  <a:latin typeface="+mn-lt"/>
                  <a:ea typeface="+mn-ea"/>
                  <a:cs typeface="+mn-cs"/>
                </a:defRPr>
              </a:lvl4pPr>
              <a:lvl5pPr marL="1828575" indent="0" algn="l" defTabSz="914325" rtl="0" eaLnBrk="1" latinLnBrk="0" hangingPunct="1">
                <a:lnSpc>
                  <a:spcPct val="90000"/>
                </a:lnSpc>
                <a:spcBef>
                  <a:spcPct val="20000"/>
                </a:spcBef>
                <a:buSzPct val="80000"/>
                <a:buFont typeface="Arial" pitchFamily="34" charset="0"/>
                <a:buNone/>
                <a:defRPr sz="1600" b="1" kern="1200">
                  <a:gradFill>
                    <a:gsLst>
                      <a:gs pos="0">
                        <a:srgbClr val="595959"/>
                      </a:gs>
                      <a:gs pos="86000">
                        <a:srgbClr val="595959"/>
                      </a:gs>
                    </a:gsLst>
                    <a:lin ang="5400000" scaled="0"/>
                  </a:gradFill>
                  <a:latin typeface="+mn-lt"/>
                  <a:ea typeface="+mn-ea"/>
                  <a:cs typeface="+mn-cs"/>
                </a:defRPr>
              </a:lvl5pPr>
              <a:lvl6pPr marL="2285717" indent="0" algn="l" defTabSz="914325" rtl="0" eaLnBrk="1" latinLnBrk="0" hangingPunct="1">
                <a:spcBef>
                  <a:spcPct val="20000"/>
                </a:spcBef>
                <a:buFont typeface="Arial" pitchFamily="34" charset="0"/>
                <a:buNone/>
                <a:defRPr sz="1600" b="1" kern="1200">
                  <a:solidFill>
                    <a:schemeClr val="tx1"/>
                  </a:solidFill>
                  <a:latin typeface="+mn-lt"/>
                  <a:ea typeface="+mn-ea"/>
                  <a:cs typeface="+mn-cs"/>
                </a:defRPr>
              </a:lvl6pPr>
              <a:lvl7pPr marL="2742861" indent="0" algn="l" defTabSz="914325" rtl="0" eaLnBrk="1" latinLnBrk="0" hangingPunct="1">
                <a:spcBef>
                  <a:spcPct val="20000"/>
                </a:spcBef>
                <a:buFont typeface="Arial" pitchFamily="34" charset="0"/>
                <a:buNone/>
                <a:defRPr sz="1600" b="1" kern="1200">
                  <a:solidFill>
                    <a:schemeClr val="tx1"/>
                  </a:solidFill>
                  <a:latin typeface="+mn-lt"/>
                  <a:ea typeface="+mn-ea"/>
                  <a:cs typeface="+mn-cs"/>
                </a:defRPr>
              </a:lvl7pPr>
              <a:lvl8pPr marL="3200005" indent="0" algn="l" defTabSz="914325" rtl="0" eaLnBrk="1" latinLnBrk="0" hangingPunct="1">
                <a:spcBef>
                  <a:spcPct val="20000"/>
                </a:spcBef>
                <a:buFont typeface="Arial" pitchFamily="34" charset="0"/>
                <a:buNone/>
                <a:defRPr sz="1600" b="1" kern="1200">
                  <a:solidFill>
                    <a:schemeClr val="tx1"/>
                  </a:solidFill>
                  <a:latin typeface="+mn-lt"/>
                  <a:ea typeface="+mn-ea"/>
                  <a:cs typeface="+mn-cs"/>
                </a:defRPr>
              </a:lvl8pPr>
              <a:lvl9pPr marL="3657148" indent="0" algn="l" defTabSz="914325" rtl="0" eaLnBrk="1" latinLnBrk="0" hangingPunct="1">
                <a:spcBef>
                  <a:spcPct val="20000"/>
                </a:spcBef>
                <a:buFont typeface="Arial" pitchFamily="34" charset="0"/>
                <a:buNone/>
                <a:defRPr sz="1600" b="1" kern="1200">
                  <a:solidFill>
                    <a:schemeClr val="tx1"/>
                  </a:solidFill>
                  <a:latin typeface="+mn-lt"/>
                  <a:ea typeface="+mn-ea"/>
                  <a:cs typeface="+mn-cs"/>
                </a:defRPr>
              </a:lvl9pPr>
            </a:lstStyle>
            <a:p>
              <a:r>
                <a:rPr lang="en-US" sz="3600" dirty="0" smtClean="0">
                  <a:solidFill>
                    <a:schemeClr val="bg1">
                      <a:alpha val="99000"/>
                    </a:schemeClr>
                  </a:solidFill>
                </a:rPr>
                <a:t>3 Month Free Trial</a:t>
              </a:r>
            </a:p>
          </p:txBody>
        </p:sp>
        <p:sp>
          <p:nvSpPr>
            <p:cNvPr id="20" name="TextBox 19"/>
            <p:cNvSpPr txBox="1"/>
            <p:nvPr/>
          </p:nvSpPr>
          <p:spPr>
            <a:xfrm>
              <a:off x="914865" y="3131958"/>
              <a:ext cx="1389932" cy="1292662"/>
            </a:xfrm>
            <a:prstGeom prst="rect">
              <a:avLst/>
            </a:prstGeom>
            <a:noFill/>
          </p:spPr>
          <p:txBody>
            <a:bodyPr wrap="none" lIns="0" tIns="0" rIns="0" bIns="0" rtlCol="0">
              <a:spAutoFit/>
            </a:bodyPr>
            <a:lstStyle/>
            <a:p>
              <a:pPr>
                <a:lnSpc>
                  <a:spcPct val="90000"/>
                </a:lnSpc>
                <a:spcBef>
                  <a:spcPct val="20000"/>
                </a:spcBef>
                <a:buSzPct val="80000"/>
              </a:pPr>
              <a:r>
                <a:rPr lang="en-US" sz="2000" dirty="0">
                  <a:solidFill>
                    <a:schemeClr val="bg1">
                      <a:alpha val="99000"/>
                    </a:schemeClr>
                  </a:solidFill>
                </a:rPr>
                <a:t>Compute</a:t>
              </a:r>
            </a:p>
            <a:p>
              <a:pPr>
                <a:lnSpc>
                  <a:spcPct val="90000"/>
                </a:lnSpc>
                <a:spcBef>
                  <a:spcPct val="20000"/>
                </a:spcBef>
                <a:buSzPct val="80000"/>
              </a:pPr>
              <a:r>
                <a:rPr lang="en-US" sz="2000" dirty="0">
                  <a:solidFill>
                    <a:schemeClr val="bg1">
                      <a:alpha val="99000"/>
                    </a:schemeClr>
                  </a:solidFill>
                </a:rPr>
                <a:t>Storage</a:t>
              </a:r>
            </a:p>
            <a:p>
              <a:pPr>
                <a:lnSpc>
                  <a:spcPct val="90000"/>
                </a:lnSpc>
                <a:spcBef>
                  <a:spcPct val="20000"/>
                </a:spcBef>
                <a:buSzPct val="80000"/>
              </a:pPr>
              <a:r>
                <a:rPr lang="en-US" sz="2000" dirty="0">
                  <a:solidFill>
                    <a:schemeClr val="bg1">
                      <a:alpha val="99000"/>
                    </a:schemeClr>
                  </a:solidFill>
                </a:rPr>
                <a:t>Transactions</a:t>
              </a:r>
            </a:p>
            <a:p>
              <a:pPr>
                <a:lnSpc>
                  <a:spcPct val="90000"/>
                </a:lnSpc>
                <a:spcBef>
                  <a:spcPct val="20000"/>
                </a:spcBef>
                <a:buSzPct val="80000"/>
              </a:pPr>
              <a:r>
                <a:rPr lang="en-US" sz="2000" dirty="0">
                  <a:solidFill>
                    <a:schemeClr val="bg1">
                      <a:alpha val="99000"/>
                    </a:schemeClr>
                  </a:solidFill>
                </a:rPr>
                <a:t>Bandwidth</a:t>
              </a:r>
            </a:p>
          </p:txBody>
        </p:sp>
        <p:sp>
          <p:nvSpPr>
            <p:cNvPr id="21" name="TextBox 20"/>
            <p:cNvSpPr txBox="1"/>
            <p:nvPr/>
          </p:nvSpPr>
          <p:spPr>
            <a:xfrm>
              <a:off x="2635966" y="3131958"/>
              <a:ext cx="1666931" cy="1292662"/>
            </a:xfrm>
            <a:prstGeom prst="rect">
              <a:avLst/>
            </a:prstGeom>
            <a:noFill/>
          </p:spPr>
          <p:txBody>
            <a:bodyPr wrap="none" lIns="0" tIns="0" rIns="0" bIns="0" rtlCol="0">
              <a:spAutoFit/>
            </a:bodyPr>
            <a:lstStyle/>
            <a:p>
              <a:pPr>
                <a:lnSpc>
                  <a:spcPct val="90000"/>
                </a:lnSpc>
                <a:spcBef>
                  <a:spcPct val="20000"/>
                </a:spcBef>
                <a:buSzPct val="80000"/>
              </a:pPr>
              <a:r>
                <a:rPr lang="en-US" sz="2000" dirty="0">
                  <a:solidFill>
                    <a:schemeClr val="bg1">
                      <a:alpha val="99000"/>
                    </a:schemeClr>
                  </a:solidFill>
                </a:rPr>
                <a:t>Databases</a:t>
              </a:r>
            </a:p>
            <a:p>
              <a:pPr>
                <a:lnSpc>
                  <a:spcPct val="90000"/>
                </a:lnSpc>
                <a:spcBef>
                  <a:spcPct val="20000"/>
                </a:spcBef>
                <a:buSzPct val="80000"/>
              </a:pPr>
              <a:r>
                <a:rPr lang="en-US" sz="2000" dirty="0">
                  <a:solidFill>
                    <a:schemeClr val="bg1">
                      <a:alpha val="99000"/>
                    </a:schemeClr>
                  </a:solidFill>
                </a:rPr>
                <a:t>Caching</a:t>
              </a:r>
            </a:p>
            <a:p>
              <a:pPr>
                <a:lnSpc>
                  <a:spcPct val="90000"/>
                </a:lnSpc>
                <a:spcBef>
                  <a:spcPct val="20000"/>
                </a:spcBef>
                <a:buSzPct val="80000"/>
              </a:pPr>
              <a:r>
                <a:rPr lang="en-US" sz="2000" dirty="0">
                  <a:solidFill>
                    <a:schemeClr val="bg1">
                      <a:alpha val="99000"/>
                    </a:schemeClr>
                  </a:solidFill>
                </a:rPr>
                <a:t>Access Control</a:t>
              </a:r>
            </a:p>
            <a:p>
              <a:pPr>
                <a:lnSpc>
                  <a:spcPct val="90000"/>
                </a:lnSpc>
                <a:spcBef>
                  <a:spcPct val="20000"/>
                </a:spcBef>
                <a:buSzPct val="80000"/>
              </a:pPr>
              <a:r>
                <a:rPr lang="en-US" sz="2000" dirty="0">
                  <a:solidFill>
                    <a:schemeClr val="bg1">
                      <a:alpha val="99000"/>
                    </a:schemeClr>
                  </a:solidFill>
                </a:rPr>
                <a:t>Service Bus</a:t>
              </a:r>
            </a:p>
          </p:txBody>
        </p:sp>
        <p:sp>
          <p:nvSpPr>
            <p:cNvPr id="22" name="Rectangle 21"/>
            <p:cNvSpPr/>
            <p:nvPr/>
          </p:nvSpPr>
          <p:spPr>
            <a:xfrm>
              <a:off x="830374" y="2613252"/>
              <a:ext cx="2526269" cy="286232"/>
            </a:xfrm>
            <a:prstGeom prst="rect">
              <a:avLst/>
            </a:prstGeom>
          </p:spPr>
          <p:txBody>
            <a:bodyPr wrap="none">
              <a:spAutoFit/>
            </a:bodyPr>
            <a:lstStyle/>
            <a:p>
              <a:pPr>
                <a:lnSpc>
                  <a:spcPct val="90000"/>
                </a:lnSpc>
                <a:spcBef>
                  <a:spcPct val="20000"/>
                </a:spcBef>
                <a:buSzPct val="80000"/>
              </a:pPr>
              <a:r>
                <a:rPr lang="en-US" sz="1400" b="1" dirty="0">
                  <a:solidFill>
                    <a:schemeClr val="bg1">
                      <a:alpha val="99000"/>
                    </a:schemeClr>
                  </a:solidFill>
                  <a:latin typeface="Segoe UI" pitchFamily="34" charset="0"/>
                  <a:ea typeface="Segoe UI" pitchFamily="34" charset="0"/>
                  <a:cs typeface="Segoe UI" pitchFamily="34" charset="0"/>
                </a:rPr>
                <a:t>INCLUDES </a:t>
              </a:r>
              <a:r>
                <a:rPr lang="en-US" sz="1400" b="1" dirty="0" smtClean="0">
                  <a:solidFill>
                    <a:schemeClr val="bg1">
                      <a:alpha val="99000"/>
                    </a:schemeClr>
                  </a:solidFill>
                  <a:latin typeface="Segoe UI" pitchFamily="34" charset="0"/>
                  <a:ea typeface="Segoe UI" pitchFamily="34" charset="0"/>
                  <a:cs typeface="Segoe UI" pitchFamily="34" charset="0"/>
                </a:rPr>
                <a:t>THESE SERVICES:</a:t>
              </a:r>
              <a:endParaRPr lang="en-US" sz="1400" b="1" dirty="0">
                <a:solidFill>
                  <a:schemeClr val="bg1">
                    <a:alpha val="99000"/>
                  </a:schemeClr>
                </a:solidFill>
                <a:latin typeface="Segoe UI" pitchFamily="34" charset="0"/>
                <a:ea typeface="Segoe UI" pitchFamily="34" charset="0"/>
                <a:cs typeface="Segoe UI" pitchFamily="34" charset="0"/>
              </a:endParaRPr>
            </a:p>
          </p:txBody>
        </p:sp>
      </p:grpSp>
      <p:sp>
        <p:nvSpPr>
          <p:cNvPr id="27" name="Rectangle 26"/>
          <p:cNvSpPr/>
          <p:nvPr/>
        </p:nvSpPr>
        <p:spPr>
          <a:xfrm>
            <a:off x="5255138" y="2563930"/>
            <a:ext cx="1843390" cy="286232"/>
          </a:xfrm>
          <a:prstGeom prst="rect">
            <a:avLst/>
          </a:prstGeom>
        </p:spPr>
        <p:txBody>
          <a:bodyPr wrap="none">
            <a:spAutoFit/>
          </a:bodyPr>
          <a:lstStyle/>
          <a:p>
            <a:pPr>
              <a:lnSpc>
                <a:spcPct val="90000"/>
              </a:lnSpc>
              <a:spcBef>
                <a:spcPct val="20000"/>
              </a:spcBef>
              <a:buSzPct val="80000"/>
            </a:pPr>
            <a:r>
              <a:rPr lang="en-US" sz="1400" b="1" dirty="0" smtClean="0">
                <a:solidFill>
                  <a:schemeClr val="bg1">
                    <a:lumMod val="50000"/>
                    <a:alpha val="99000"/>
                  </a:schemeClr>
                </a:solidFill>
                <a:latin typeface="Segoe UI" pitchFamily="34" charset="0"/>
                <a:ea typeface="Segoe UI" pitchFamily="34" charset="0"/>
                <a:cs typeface="Segoe UI" pitchFamily="34" charset="0"/>
              </a:rPr>
              <a:t>BENEFITS INCLUDE:</a:t>
            </a:r>
            <a:endParaRPr lang="en-US" sz="1400" b="1" dirty="0">
              <a:solidFill>
                <a:schemeClr val="bg1">
                  <a:lumMod val="50000"/>
                  <a:alpha val="99000"/>
                </a:schemeClr>
              </a:soli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675712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Windows Azure </a:t>
            </a:r>
            <a:r>
              <a:rPr lang="en-US" dirty="0">
                <a:solidFill>
                  <a:schemeClr val="accent2">
                    <a:alpha val="99000"/>
                  </a:schemeClr>
                </a:solidFill>
              </a:rPr>
              <a:t>MSDN Benefits</a:t>
            </a:r>
          </a:p>
        </p:txBody>
      </p:sp>
      <p:graphicFrame>
        <p:nvGraphicFramePr>
          <p:cNvPr id="5" name="Table 4"/>
          <p:cNvGraphicFramePr>
            <a:graphicFrameLocks noGrp="1"/>
          </p:cNvGraphicFramePr>
          <p:nvPr>
            <p:extLst>
              <p:ext uri="{D42A27DB-BD31-4B8C-83A1-F6EECF244321}">
                <p14:modId xmlns:p14="http://schemas.microsoft.com/office/powerpoint/2010/main" val="2998717101"/>
              </p:ext>
            </p:extLst>
          </p:nvPr>
        </p:nvGraphicFramePr>
        <p:xfrm>
          <a:off x="507134" y="1222693"/>
          <a:ext cx="11158538" cy="5013960"/>
        </p:xfrm>
        <a:graphic>
          <a:graphicData uri="http://schemas.openxmlformats.org/drawingml/2006/table">
            <a:tbl>
              <a:tblPr firstRow="1" bandRow="1">
                <a:tableStyleId>{7DF18680-E054-41AD-8BC1-D1AEF772440D}</a:tableStyleId>
              </a:tblPr>
              <a:tblGrid>
                <a:gridCol w="3153806"/>
                <a:gridCol w="2770340"/>
                <a:gridCol w="2780521"/>
                <a:gridCol w="2453871"/>
              </a:tblGrid>
              <a:tr h="344224">
                <a:tc>
                  <a:txBody>
                    <a:bodyPr/>
                    <a:lstStyle/>
                    <a:p>
                      <a:endParaRPr lang="en-NZ" sz="1600" b="1" dirty="0">
                        <a:solidFill>
                          <a:schemeClr val="lt1">
                            <a:alpha val="99000"/>
                          </a:schemeClr>
                        </a:solidFill>
                      </a:endParaRPr>
                    </a:p>
                  </a:txBody>
                  <a:tcPr marL="182880" marR="182880" marT="91440" marB="91440" anchor="b">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NZ" sz="1600" b="1" cap="all" baseline="0" dirty="0" smtClean="0">
                          <a:solidFill>
                            <a:schemeClr val="lt1">
                              <a:alpha val="99000"/>
                            </a:schemeClr>
                          </a:solidFill>
                        </a:rPr>
                        <a:t>Ultimate</a:t>
                      </a:r>
                      <a:endParaRPr lang="en-NZ" sz="1600" b="1" cap="all" baseline="0" dirty="0">
                        <a:solidFill>
                          <a:schemeClr val="lt1">
                            <a:alpha val="99000"/>
                          </a:schemeClr>
                        </a:solidFill>
                      </a:endParaRPr>
                    </a:p>
                  </a:txBody>
                  <a:tcPr marL="182880" marR="182880" marT="91440" marB="91440" anchor="ctr">
                    <a:lnL w="12700" cmpd="sng">
                      <a:noFill/>
                    </a:lnL>
                    <a:lnB w="12700" cap="flat" cmpd="sng" algn="ctr">
                      <a:noFill/>
                      <a:prstDash val="solid"/>
                      <a:round/>
                      <a:headEnd type="none" w="med" len="med"/>
                      <a:tailEnd type="none" w="med" len="med"/>
                    </a:lnB>
                    <a:solidFill>
                      <a:srgbClr val="92D050"/>
                    </a:solidFill>
                  </a:tcPr>
                </a:tc>
                <a:tc>
                  <a:txBody>
                    <a:bodyPr/>
                    <a:lstStyle/>
                    <a:p>
                      <a:r>
                        <a:rPr lang="en-NZ" sz="1600" b="1" cap="all" baseline="0" dirty="0" smtClean="0">
                          <a:solidFill>
                            <a:schemeClr val="lt1">
                              <a:alpha val="99000"/>
                            </a:schemeClr>
                          </a:solidFill>
                        </a:rPr>
                        <a:t>Premium</a:t>
                      </a:r>
                      <a:endParaRPr lang="en-NZ" sz="1600" b="1" cap="all" baseline="0" dirty="0">
                        <a:solidFill>
                          <a:schemeClr val="lt1">
                            <a:alpha val="99000"/>
                          </a:schemeClr>
                        </a:solidFill>
                      </a:endParaRPr>
                    </a:p>
                  </a:txBody>
                  <a:tcPr marL="182880" marR="182880" marT="91440" marB="91440" anchor="ctr">
                    <a:lnB w="12700" cap="flat" cmpd="sng" algn="ctr">
                      <a:noFill/>
                      <a:prstDash val="solid"/>
                      <a:round/>
                      <a:headEnd type="none" w="med" len="med"/>
                      <a:tailEnd type="none" w="med" len="med"/>
                    </a:lnB>
                    <a:solidFill>
                      <a:srgbClr val="92D050"/>
                    </a:solidFill>
                  </a:tcPr>
                </a:tc>
                <a:tc>
                  <a:txBody>
                    <a:bodyPr/>
                    <a:lstStyle/>
                    <a:p>
                      <a:r>
                        <a:rPr lang="en-NZ" sz="1600" b="1" cap="all" baseline="0" dirty="0" smtClean="0">
                          <a:solidFill>
                            <a:schemeClr val="lt1">
                              <a:alpha val="99000"/>
                            </a:schemeClr>
                          </a:solidFill>
                        </a:rPr>
                        <a:t>Professional</a:t>
                      </a:r>
                      <a:endParaRPr lang="en-NZ" sz="1600" b="1" cap="all" baseline="0" dirty="0">
                        <a:solidFill>
                          <a:schemeClr val="lt1">
                            <a:alpha val="99000"/>
                          </a:schemeClr>
                        </a:solidFill>
                      </a:endParaRPr>
                    </a:p>
                  </a:txBody>
                  <a:tcPr marL="182880" marR="182880" marT="91440" marB="91440" anchor="ctr">
                    <a:lnB w="12700" cap="flat" cmpd="sng" algn="ctr">
                      <a:noFill/>
                      <a:prstDash val="solid"/>
                      <a:round/>
                      <a:headEnd type="none" w="med" len="med"/>
                      <a:tailEnd type="none" w="med" len="med"/>
                    </a:lnB>
                    <a:solidFill>
                      <a:srgbClr val="92D050"/>
                    </a:solidFill>
                  </a:tcPr>
                </a:tc>
              </a:tr>
              <a:tr h="491748">
                <a:tc>
                  <a:txBody>
                    <a:bodyPr/>
                    <a:lstStyle/>
                    <a:p>
                      <a:pPr algn="r"/>
                      <a:r>
                        <a:rPr lang="en-NZ" sz="2400" dirty="0" smtClean="0">
                          <a:solidFill>
                            <a:schemeClr val="tx1">
                              <a:lumMod val="50000"/>
                              <a:lumOff val="50000"/>
                              <a:alpha val="99000"/>
                            </a:schemeClr>
                          </a:solidFill>
                          <a:latin typeface="Segoe UI Light" pitchFamily="34" charset="0"/>
                        </a:rPr>
                        <a:t>Compute</a:t>
                      </a:r>
                      <a:endParaRPr lang="en-NZ" sz="2400" dirty="0">
                        <a:solidFill>
                          <a:schemeClr val="tx1">
                            <a:lumMod val="50000"/>
                            <a:lumOff val="50000"/>
                            <a:alpha val="99000"/>
                          </a:schemeClr>
                        </a:solidFill>
                        <a:latin typeface="Segoe UI Light" pitchFamily="34" charset="0"/>
                      </a:endParaRPr>
                    </a:p>
                  </a:txBody>
                  <a:tcPr marL="182880" marR="182880" marT="91440" marB="91440" anchor="ctr">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1500 hrs of </a:t>
                      </a:r>
                    </a:p>
                    <a:p>
                      <a:pPr marL="0" algn="l" defTabSz="914325" rtl="0" eaLnBrk="1" latinLnBrk="0" hangingPunct="1"/>
                      <a:r>
                        <a:rPr lang="en-US" sz="1400" kern="1200" dirty="0" smtClean="0">
                          <a:solidFill>
                            <a:schemeClr val="tx2">
                              <a:lumMod val="75000"/>
                              <a:alpha val="99000"/>
                            </a:schemeClr>
                          </a:solidFill>
                          <a:latin typeface="+mn-lt"/>
                          <a:ea typeface="+mn-ea"/>
                          <a:cs typeface="+mn-cs"/>
                        </a:rPr>
                        <a:t>small instances</a:t>
                      </a:r>
                    </a:p>
                  </a:txBody>
                  <a:tcPr marL="182880" marR="182880" marT="91440" marB="91440" anchor="ctr">
                    <a:lnL w="12700" cmpd="sng">
                      <a:noFill/>
                    </a:lnL>
                    <a:lnT w="12700" cap="flat" cmpd="sng" algn="ctr">
                      <a:noFill/>
                      <a:prstDash val="solid"/>
                      <a:round/>
                      <a:headEnd type="none" w="med" len="med"/>
                      <a:tailEnd type="none" w="med" len="med"/>
                    </a:lnT>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750 hrs of </a:t>
                      </a:r>
                    </a:p>
                    <a:p>
                      <a:pPr marL="0" algn="l" defTabSz="914325" rtl="0" eaLnBrk="1" latinLnBrk="0" hangingPunct="1"/>
                      <a:r>
                        <a:rPr lang="en-US" sz="1400" kern="1200" dirty="0" smtClean="0">
                          <a:solidFill>
                            <a:schemeClr val="tx2">
                              <a:lumMod val="75000"/>
                              <a:alpha val="99000"/>
                            </a:schemeClr>
                          </a:solidFill>
                          <a:latin typeface="+mn-lt"/>
                          <a:ea typeface="+mn-ea"/>
                          <a:cs typeface="+mn-cs"/>
                        </a:rPr>
                        <a:t>small instances</a:t>
                      </a:r>
                    </a:p>
                  </a:txBody>
                  <a:tcPr marL="182880" marR="182880" marT="91440" marB="91440" anchor="ctr">
                    <a:lnT w="12700" cap="flat" cmpd="sng" algn="ctr">
                      <a:noFill/>
                      <a:prstDash val="solid"/>
                      <a:round/>
                      <a:headEnd type="none" w="med" len="med"/>
                      <a:tailEnd type="none" w="med" len="med"/>
                    </a:lnT>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375 hrs of </a:t>
                      </a:r>
                    </a:p>
                    <a:p>
                      <a:pPr marL="0" algn="l" defTabSz="914325" rtl="0" eaLnBrk="1" latinLnBrk="0" hangingPunct="1"/>
                      <a:r>
                        <a:rPr lang="en-US" sz="1400" kern="1200" dirty="0" smtClean="0">
                          <a:solidFill>
                            <a:schemeClr val="tx2">
                              <a:lumMod val="75000"/>
                              <a:alpha val="99000"/>
                            </a:schemeClr>
                          </a:solidFill>
                          <a:latin typeface="+mn-lt"/>
                          <a:ea typeface="+mn-ea"/>
                          <a:cs typeface="+mn-cs"/>
                        </a:rPr>
                        <a:t>small instances</a:t>
                      </a:r>
                    </a:p>
                  </a:txBody>
                  <a:tcPr marL="182880" marR="182880" marT="91440" marB="91440" anchor="ctr">
                    <a:lnT w="12700" cap="flat" cmpd="sng" algn="ctr">
                      <a:noFill/>
                      <a:prstDash val="solid"/>
                      <a:round/>
                      <a:headEnd type="none" w="med" len="med"/>
                      <a:tailEnd type="none" w="med" len="med"/>
                    </a:lnT>
                    <a:solidFill>
                      <a:schemeClr val="bg1">
                        <a:lumMod val="95000"/>
                      </a:schemeClr>
                    </a:solidFill>
                  </a:tcPr>
                </a:tc>
              </a:tr>
              <a:tr h="449862">
                <a:tc>
                  <a:txBody>
                    <a:bodyPr/>
                    <a:lstStyle/>
                    <a:p>
                      <a:pPr algn="r"/>
                      <a:r>
                        <a:rPr lang="en-NZ" sz="2400" dirty="0" smtClean="0">
                          <a:solidFill>
                            <a:schemeClr val="tx1">
                              <a:lumMod val="50000"/>
                              <a:lumOff val="50000"/>
                              <a:alpha val="99000"/>
                            </a:schemeClr>
                          </a:solidFill>
                          <a:latin typeface="Segoe UI Light" pitchFamily="34" charset="0"/>
                        </a:rPr>
                        <a:t>Storage</a:t>
                      </a:r>
                      <a:endParaRPr lang="en-NZ" sz="2400" dirty="0">
                        <a:solidFill>
                          <a:schemeClr val="tx1">
                            <a:lumMod val="50000"/>
                            <a:lumOff val="50000"/>
                            <a:alpha val="99000"/>
                          </a:schemeClr>
                        </a:solidFill>
                        <a:latin typeface="Segoe UI Light" pitchFamily="34" charset="0"/>
                      </a:endParaRPr>
                    </a:p>
                  </a:txBody>
                  <a:tcPr marL="182880" marR="182880" marT="91440" marB="9144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30GB</a:t>
                      </a:r>
                    </a:p>
                  </a:txBody>
                  <a:tcPr marL="182880" marR="182880" marT="91440" marB="91440" anchor="ctr">
                    <a:lnL w="12700" cmpd="sng">
                      <a:noFill/>
                    </a:lnL>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25GB</a:t>
                      </a:r>
                      <a:endParaRPr lang="en-US" sz="1400" kern="1200" dirty="0">
                        <a:solidFill>
                          <a:schemeClr val="tx2">
                            <a:lumMod val="75000"/>
                            <a:alpha val="99000"/>
                          </a:schemeClr>
                        </a:solidFill>
                        <a:latin typeface="+mn-lt"/>
                        <a:ea typeface="+mn-ea"/>
                        <a:cs typeface="+mn-cs"/>
                      </a:endParaRPr>
                    </a:p>
                  </a:txBody>
                  <a:tcPr marL="182880" marR="182880" marT="91440" marB="91440" anchor="ctr">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20GB</a:t>
                      </a:r>
                      <a:endParaRPr lang="en-US" sz="1400" kern="1200" dirty="0">
                        <a:solidFill>
                          <a:schemeClr val="tx2">
                            <a:lumMod val="75000"/>
                            <a:alpha val="99000"/>
                          </a:schemeClr>
                        </a:solidFill>
                        <a:latin typeface="+mn-lt"/>
                        <a:ea typeface="+mn-ea"/>
                        <a:cs typeface="+mn-cs"/>
                      </a:endParaRPr>
                    </a:p>
                  </a:txBody>
                  <a:tcPr marL="182880" marR="182880" marT="91440" marB="91440" anchor="ctr">
                    <a:solidFill>
                      <a:schemeClr val="bg1">
                        <a:lumMod val="95000"/>
                      </a:schemeClr>
                    </a:solidFill>
                  </a:tcPr>
                </a:tc>
              </a:tr>
              <a:tr h="449862">
                <a:tc>
                  <a:txBody>
                    <a:bodyPr/>
                    <a:lstStyle/>
                    <a:p>
                      <a:pPr algn="r"/>
                      <a:r>
                        <a:rPr lang="en-NZ" sz="2400" dirty="0" smtClean="0">
                          <a:solidFill>
                            <a:schemeClr val="tx1">
                              <a:lumMod val="50000"/>
                              <a:lumOff val="50000"/>
                              <a:alpha val="99000"/>
                            </a:schemeClr>
                          </a:solidFill>
                          <a:latin typeface="Segoe UI Light" pitchFamily="34" charset="0"/>
                        </a:rPr>
                        <a:t>Transactions</a:t>
                      </a:r>
                      <a:endParaRPr lang="en-NZ" sz="2400" dirty="0">
                        <a:solidFill>
                          <a:schemeClr val="tx1">
                            <a:lumMod val="50000"/>
                            <a:lumOff val="50000"/>
                            <a:alpha val="99000"/>
                          </a:schemeClr>
                        </a:solidFill>
                        <a:latin typeface="Segoe UI Light" pitchFamily="34" charset="0"/>
                      </a:endParaRPr>
                    </a:p>
                  </a:txBody>
                  <a:tcPr marL="182880" marR="182880" marT="91440" marB="9144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4M</a:t>
                      </a:r>
                      <a:endParaRPr lang="en-US" sz="1400" kern="1200" dirty="0">
                        <a:solidFill>
                          <a:schemeClr val="tx2">
                            <a:lumMod val="75000"/>
                            <a:alpha val="99000"/>
                          </a:schemeClr>
                        </a:solidFill>
                        <a:latin typeface="+mn-lt"/>
                        <a:ea typeface="+mn-ea"/>
                        <a:cs typeface="+mn-cs"/>
                      </a:endParaRPr>
                    </a:p>
                  </a:txBody>
                  <a:tcPr marL="182880" marR="182880" marT="91440" marB="91440" anchor="ctr">
                    <a:lnL w="12700" cmpd="sng">
                      <a:noFill/>
                    </a:lnL>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2M</a:t>
                      </a:r>
                      <a:endParaRPr lang="en-US" sz="1400" kern="1200" dirty="0">
                        <a:solidFill>
                          <a:schemeClr val="tx2">
                            <a:lumMod val="75000"/>
                            <a:alpha val="99000"/>
                          </a:schemeClr>
                        </a:solidFill>
                        <a:latin typeface="+mn-lt"/>
                        <a:ea typeface="+mn-ea"/>
                        <a:cs typeface="+mn-cs"/>
                      </a:endParaRPr>
                    </a:p>
                  </a:txBody>
                  <a:tcPr marL="182880" marR="182880" marT="91440" marB="91440" anchor="ctr">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1M</a:t>
                      </a:r>
                      <a:endParaRPr lang="en-US" sz="1400" kern="1200" dirty="0">
                        <a:solidFill>
                          <a:schemeClr val="tx2">
                            <a:lumMod val="75000"/>
                            <a:alpha val="99000"/>
                          </a:schemeClr>
                        </a:solidFill>
                        <a:latin typeface="+mn-lt"/>
                        <a:ea typeface="+mn-ea"/>
                        <a:cs typeface="+mn-cs"/>
                      </a:endParaRPr>
                    </a:p>
                  </a:txBody>
                  <a:tcPr marL="182880" marR="182880" marT="91440" marB="91440" anchor="ctr">
                    <a:solidFill>
                      <a:schemeClr val="bg1">
                        <a:lumMod val="95000"/>
                      </a:schemeClr>
                    </a:solidFill>
                  </a:tcPr>
                </a:tc>
              </a:tr>
              <a:tr h="449862">
                <a:tc>
                  <a:txBody>
                    <a:bodyPr/>
                    <a:lstStyle/>
                    <a:p>
                      <a:pPr algn="r"/>
                      <a:r>
                        <a:rPr lang="en-NZ" sz="2400" dirty="0" smtClean="0">
                          <a:solidFill>
                            <a:schemeClr val="tx1">
                              <a:lumMod val="50000"/>
                              <a:lumOff val="50000"/>
                              <a:alpha val="99000"/>
                            </a:schemeClr>
                          </a:solidFill>
                          <a:latin typeface="Segoe UI Light" pitchFamily="34" charset="0"/>
                        </a:rPr>
                        <a:t>Bandwidth</a:t>
                      </a:r>
                      <a:endParaRPr lang="en-NZ" sz="2400" dirty="0">
                        <a:solidFill>
                          <a:schemeClr val="tx1">
                            <a:lumMod val="50000"/>
                            <a:lumOff val="50000"/>
                            <a:alpha val="99000"/>
                          </a:schemeClr>
                        </a:solidFill>
                        <a:latin typeface="Segoe UI Light" pitchFamily="34" charset="0"/>
                      </a:endParaRPr>
                    </a:p>
                  </a:txBody>
                  <a:tcPr marL="182880" marR="182880" marT="91440" marB="9144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35GB out / free in</a:t>
                      </a:r>
                    </a:p>
                  </a:txBody>
                  <a:tcPr marL="182880" marR="182880" marT="91440" marB="91440" anchor="ctr">
                    <a:lnL w="12700" cmpd="sng">
                      <a:noFill/>
                    </a:lnL>
                    <a:solidFill>
                      <a:schemeClr val="bg1">
                        <a:lumMod val="95000"/>
                      </a:schemeClr>
                    </a:solidFill>
                  </a:tcPr>
                </a:tc>
                <a:tc>
                  <a:txBody>
                    <a:bodyPr/>
                    <a:lstStyle/>
                    <a:p>
                      <a:pPr marL="0" marR="0" indent="0" algn="l" defTabSz="914325" rtl="0" eaLnBrk="1" fontAlgn="auto" latinLnBrk="0" hangingPunct="1">
                        <a:lnSpc>
                          <a:spcPct val="100000"/>
                        </a:lnSpc>
                        <a:spcBef>
                          <a:spcPts val="0"/>
                        </a:spcBef>
                        <a:spcAft>
                          <a:spcPts val="0"/>
                        </a:spcAft>
                        <a:buClrTx/>
                        <a:buSzTx/>
                        <a:buFontTx/>
                        <a:buNone/>
                        <a:tabLst/>
                        <a:defRPr/>
                      </a:pPr>
                      <a:r>
                        <a:rPr lang="en-US" sz="1400" kern="1200" dirty="0" smtClean="0">
                          <a:solidFill>
                            <a:schemeClr val="tx2">
                              <a:lumMod val="75000"/>
                              <a:alpha val="99000"/>
                            </a:schemeClr>
                          </a:solidFill>
                          <a:latin typeface="+mn-lt"/>
                          <a:ea typeface="+mn-ea"/>
                          <a:cs typeface="+mn-cs"/>
                        </a:rPr>
                        <a:t>30GB out / free in</a:t>
                      </a:r>
                    </a:p>
                  </a:txBody>
                  <a:tcPr marL="182880" marR="182880" marT="91440" marB="91440" anchor="ctr">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25GB out / free in</a:t>
                      </a:r>
                    </a:p>
                  </a:txBody>
                  <a:tcPr marL="182880" marR="182880" marT="91440" marB="91440" anchor="ctr">
                    <a:solidFill>
                      <a:schemeClr val="bg1">
                        <a:lumMod val="95000"/>
                      </a:schemeClr>
                    </a:solidFill>
                  </a:tcPr>
                </a:tc>
              </a:tr>
              <a:tr h="449862">
                <a:tc>
                  <a:txBody>
                    <a:bodyPr/>
                    <a:lstStyle/>
                    <a:p>
                      <a:pPr algn="r"/>
                      <a:r>
                        <a:rPr lang="en-NZ" sz="2400" dirty="0" smtClean="0">
                          <a:solidFill>
                            <a:schemeClr val="tx1">
                              <a:lumMod val="50000"/>
                              <a:lumOff val="50000"/>
                              <a:alpha val="99000"/>
                            </a:schemeClr>
                          </a:solidFill>
                          <a:latin typeface="Segoe UI Light" pitchFamily="34" charset="0"/>
                        </a:rPr>
                        <a:t>Databases</a:t>
                      </a:r>
                      <a:endParaRPr lang="en-NZ" sz="2400" dirty="0">
                        <a:solidFill>
                          <a:schemeClr val="tx1">
                            <a:lumMod val="50000"/>
                            <a:lumOff val="50000"/>
                            <a:alpha val="99000"/>
                          </a:schemeClr>
                        </a:solidFill>
                        <a:latin typeface="Segoe UI Light" pitchFamily="34" charset="0"/>
                      </a:endParaRPr>
                    </a:p>
                  </a:txBody>
                  <a:tcPr marL="182880" marR="182880" marT="91440" marB="9144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5GB Web Edition</a:t>
                      </a:r>
                    </a:p>
                  </a:txBody>
                  <a:tcPr marL="182880" marR="182880" marT="91440" marB="91440" anchor="ctr">
                    <a:lnL w="12700" cmpd="sng">
                      <a:noFill/>
                    </a:lnL>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1GB Web Edition</a:t>
                      </a:r>
                    </a:p>
                  </a:txBody>
                  <a:tcPr marL="182880" marR="182880" marT="91440" marB="91440" anchor="ctr">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1GB Web Edition</a:t>
                      </a:r>
                    </a:p>
                  </a:txBody>
                  <a:tcPr marL="182880" marR="182880" marT="91440" marB="91440" anchor="ctr">
                    <a:solidFill>
                      <a:schemeClr val="bg1">
                        <a:lumMod val="95000"/>
                      </a:schemeClr>
                    </a:solidFill>
                  </a:tcPr>
                </a:tc>
              </a:tr>
              <a:tr h="449862">
                <a:tc>
                  <a:txBody>
                    <a:bodyPr/>
                    <a:lstStyle/>
                    <a:p>
                      <a:pPr algn="r"/>
                      <a:r>
                        <a:rPr lang="en-NZ" sz="2400" dirty="0" smtClean="0">
                          <a:solidFill>
                            <a:schemeClr val="tx1">
                              <a:lumMod val="50000"/>
                              <a:lumOff val="50000"/>
                              <a:alpha val="99000"/>
                            </a:schemeClr>
                          </a:solidFill>
                          <a:latin typeface="Segoe UI Light" pitchFamily="34" charset="0"/>
                        </a:rPr>
                        <a:t>Access Control</a:t>
                      </a:r>
                      <a:endParaRPr lang="en-NZ" sz="2400" dirty="0">
                        <a:solidFill>
                          <a:schemeClr val="tx1">
                            <a:lumMod val="50000"/>
                            <a:lumOff val="50000"/>
                            <a:alpha val="99000"/>
                          </a:schemeClr>
                        </a:solidFill>
                        <a:latin typeface="Segoe UI Light" pitchFamily="34" charset="0"/>
                      </a:endParaRPr>
                    </a:p>
                  </a:txBody>
                  <a:tcPr marL="182880" marR="182880" marT="91440" marB="9144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500K</a:t>
                      </a:r>
                    </a:p>
                  </a:txBody>
                  <a:tcPr marL="182880" marR="182880" marT="91440" marB="91440" anchor="ctr">
                    <a:lnL w="12700" cmpd="sng">
                      <a:noFill/>
                    </a:lnL>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200K</a:t>
                      </a:r>
                    </a:p>
                  </a:txBody>
                  <a:tcPr marL="182880" marR="182880" marT="91440" marB="91440" anchor="ctr">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100K</a:t>
                      </a:r>
                    </a:p>
                  </a:txBody>
                  <a:tcPr marL="182880" marR="182880" marT="91440" marB="91440" anchor="ctr">
                    <a:solidFill>
                      <a:schemeClr val="bg1">
                        <a:lumMod val="95000"/>
                      </a:schemeClr>
                    </a:solidFill>
                  </a:tcPr>
                </a:tc>
              </a:tr>
              <a:tr h="449862">
                <a:tc>
                  <a:txBody>
                    <a:bodyPr/>
                    <a:lstStyle/>
                    <a:p>
                      <a:pPr algn="r"/>
                      <a:r>
                        <a:rPr lang="en-NZ" sz="2400" dirty="0" smtClean="0">
                          <a:solidFill>
                            <a:schemeClr val="tx1">
                              <a:lumMod val="50000"/>
                              <a:lumOff val="50000"/>
                              <a:alpha val="99000"/>
                            </a:schemeClr>
                          </a:solidFill>
                          <a:latin typeface="Segoe UI Light" pitchFamily="34" charset="0"/>
                        </a:rPr>
                        <a:t>Service Bus</a:t>
                      </a:r>
                      <a:endParaRPr lang="en-NZ" sz="2400" dirty="0">
                        <a:solidFill>
                          <a:schemeClr val="tx1">
                            <a:lumMod val="50000"/>
                            <a:lumOff val="50000"/>
                            <a:alpha val="99000"/>
                          </a:schemeClr>
                        </a:solidFill>
                        <a:latin typeface="Segoe UI Light" pitchFamily="34" charset="0"/>
                      </a:endParaRPr>
                    </a:p>
                  </a:txBody>
                  <a:tcPr marL="182880" marR="182880" marT="91440" marB="9144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spcAft>
                          <a:spcPts val="600"/>
                        </a:spcAft>
                      </a:pPr>
                      <a:r>
                        <a:rPr lang="en-NZ" sz="1400" dirty="0" smtClean="0">
                          <a:solidFill>
                            <a:schemeClr val="tx2">
                              <a:lumMod val="75000"/>
                              <a:alpha val="99000"/>
                            </a:schemeClr>
                          </a:solidFill>
                        </a:rPr>
                        <a:t>1M Messages</a:t>
                      </a:r>
                    </a:p>
                    <a:p>
                      <a:pPr>
                        <a:spcAft>
                          <a:spcPts val="600"/>
                        </a:spcAft>
                      </a:pPr>
                      <a:r>
                        <a:rPr lang="en-NZ" sz="1400" dirty="0" smtClean="0">
                          <a:solidFill>
                            <a:schemeClr val="tx2">
                              <a:lumMod val="75000"/>
                              <a:alpha val="99000"/>
                            </a:schemeClr>
                          </a:solidFill>
                        </a:rPr>
                        <a:t>3000 Relay Hours </a:t>
                      </a:r>
                      <a:endParaRPr lang="en-NZ" sz="1400" dirty="0">
                        <a:solidFill>
                          <a:schemeClr val="tx2">
                            <a:lumMod val="75000"/>
                            <a:alpha val="99000"/>
                          </a:schemeClr>
                        </a:solidFill>
                      </a:endParaRPr>
                    </a:p>
                  </a:txBody>
                  <a:tcPr marL="182880" marR="182880" marT="91440" marB="91440" anchor="ctr">
                    <a:lnL w="12700" cmpd="sng">
                      <a:noFill/>
                    </a:lnL>
                    <a:solidFill>
                      <a:schemeClr val="bg1">
                        <a:lumMod val="95000"/>
                      </a:schemeClr>
                    </a:solidFill>
                  </a:tcPr>
                </a:tc>
                <a:tc>
                  <a:txBody>
                    <a:bodyPr/>
                    <a:lstStyle/>
                    <a:p>
                      <a:pPr>
                        <a:spcAft>
                          <a:spcPts val="600"/>
                        </a:spcAft>
                      </a:pPr>
                      <a:r>
                        <a:rPr lang="en-NZ" sz="1400" dirty="0" smtClean="0">
                          <a:solidFill>
                            <a:schemeClr val="tx2">
                              <a:lumMod val="75000"/>
                              <a:alpha val="99000"/>
                            </a:schemeClr>
                          </a:solidFill>
                        </a:rPr>
                        <a:t>1M Messages</a:t>
                      </a:r>
                    </a:p>
                    <a:p>
                      <a:pPr>
                        <a:spcAft>
                          <a:spcPts val="600"/>
                        </a:spcAft>
                      </a:pPr>
                      <a:r>
                        <a:rPr lang="en-NZ" sz="1400" dirty="0" smtClean="0">
                          <a:solidFill>
                            <a:schemeClr val="tx2">
                              <a:lumMod val="75000"/>
                              <a:alpha val="99000"/>
                            </a:schemeClr>
                          </a:solidFill>
                        </a:rPr>
                        <a:t>3000 Relay Hours </a:t>
                      </a:r>
                      <a:endParaRPr lang="en-NZ" sz="1400" dirty="0">
                        <a:solidFill>
                          <a:schemeClr val="tx2">
                            <a:lumMod val="75000"/>
                            <a:alpha val="99000"/>
                          </a:schemeClr>
                        </a:solidFill>
                      </a:endParaRPr>
                    </a:p>
                  </a:txBody>
                  <a:tcPr marL="182880" marR="182880" marT="91440" marB="91440" anchor="ctr">
                    <a:solidFill>
                      <a:schemeClr val="bg1">
                        <a:lumMod val="95000"/>
                      </a:schemeClr>
                    </a:solidFill>
                  </a:tcPr>
                </a:tc>
                <a:tc>
                  <a:txBody>
                    <a:bodyPr/>
                    <a:lstStyle/>
                    <a:p>
                      <a:pPr>
                        <a:spcAft>
                          <a:spcPts val="600"/>
                        </a:spcAft>
                      </a:pPr>
                      <a:r>
                        <a:rPr lang="en-NZ" sz="1400" baseline="0" dirty="0" smtClean="0">
                          <a:solidFill>
                            <a:schemeClr val="tx2">
                              <a:lumMod val="75000"/>
                              <a:alpha val="99000"/>
                            </a:schemeClr>
                          </a:solidFill>
                        </a:rPr>
                        <a:t>500K Messages</a:t>
                      </a:r>
                    </a:p>
                    <a:p>
                      <a:pPr>
                        <a:spcAft>
                          <a:spcPts val="600"/>
                        </a:spcAft>
                      </a:pPr>
                      <a:r>
                        <a:rPr lang="en-NZ" sz="1400" baseline="0" dirty="0" smtClean="0">
                          <a:solidFill>
                            <a:schemeClr val="tx2">
                              <a:lumMod val="75000"/>
                              <a:alpha val="99000"/>
                            </a:schemeClr>
                          </a:solidFill>
                        </a:rPr>
                        <a:t>1500 Relay Hours</a:t>
                      </a:r>
                      <a:endParaRPr lang="en-NZ" sz="1400" dirty="0">
                        <a:solidFill>
                          <a:schemeClr val="tx2">
                            <a:lumMod val="75000"/>
                            <a:alpha val="99000"/>
                          </a:schemeClr>
                        </a:solidFill>
                      </a:endParaRPr>
                    </a:p>
                  </a:txBody>
                  <a:tcPr marL="182880" marR="182880" marT="91440" marB="91440" anchor="ctr">
                    <a:solidFill>
                      <a:schemeClr val="bg1">
                        <a:lumMod val="95000"/>
                      </a:schemeClr>
                    </a:solidFill>
                  </a:tcPr>
                </a:tc>
              </a:tr>
              <a:tr h="449862">
                <a:tc>
                  <a:txBody>
                    <a:bodyPr/>
                    <a:lstStyle/>
                    <a:p>
                      <a:pPr algn="r"/>
                      <a:r>
                        <a:rPr lang="en-NZ" sz="2400" dirty="0" smtClean="0">
                          <a:solidFill>
                            <a:schemeClr val="tx1">
                              <a:lumMod val="50000"/>
                              <a:lumOff val="50000"/>
                              <a:alpha val="99000"/>
                            </a:schemeClr>
                          </a:solidFill>
                          <a:latin typeface="Segoe UI Light" pitchFamily="34" charset="0"/>
                        </a:rPr>
                        <a:t>Annual Savings</a:t>
                      </a:r>
                      <a:endParaRPr lang="en-NZ" sz="2400" dirty="0">
                        <a:solidFill>
                          <a:schemeClr val="tx1">
                            <a:lumMod val="50000"/>
                            <a:lumOff val="50000"/>
                            <a:alpha val="99000"/>
                          </a:schemeClr>
                        </a:solidFill>
                        <a:latin typeface="Segoe UI Light" pitchFamily="34" charset="0"/>
                      </a:endParaRPr>
                    </a:p>
                  </a:txBody>
                  <a:tcPr marL="182880" marR="182880" marT="91440" marB="9144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NZ" sz="1400" dirty="0" smtClean="0">
                          <a:solidFill>
                            <a:schemeClr val="tx2">
                              <a:lumMod val="75000"/>
                              <a:alpha val="99000"/>
                            </a:schemeClr>
                          </a:solidFill>
                        </a:rPr>
                        <a:t>$3,600</a:t>
                      </a:r>
                    </a:p>
                  </a:txBody>
                  <a:tcPr marL="182880" marR="182880" marT="91440" marB="91440" anchor="ctr">
                    <a:lnL w="12700" cmpd="sng">
                      <a:noFill/>
                    </a:lnL>
                    <a:solidFill>
                      <a:schemeClr val="bg1">
                        <a:lumMod val="95000"/>
                      </a:schemeClr>
                    </a:solidFill>
                  </a:tcPr>
                </a:tc>
                <a:tc>
                  <a:txBody>
                    <a:bodyPr/>
                    <a:lstStyle/>
                    <a:p>
                      <a:r>
                        <a:rPr lang="en-NZ" sz="1400" dirty="0" smtClean="0">
                          <a:solidFill>
                            <a:schemeClr val="tx2">
                              <a:lumMod val="75000"/>
                              <a:alpha val="99000"/>
                            </a:schemeClr>
                          </a:solidFill>
                        </a:rPr>
                        <a:t>$2,000</a:t>
                      </a:r>
                      <a:endParaRPr lang="en-NZ" sz="1400" dirty="0">
                        <a:solidFill>
                          <a:schemeClr val="tx2">
                            <a:lumMod val="75000"/>
                            <a:alpha val="99000"/>
                          </a:schemeClr>
                        </a:solidFill>
                      </a:endParaRPr>
                    </a:p>
                  </a:txBody>
                  <a:tcPr marL="182880" marR="182880" marT="91440" marB="91440" anchor="ctr">
                    <a:solidFill>
                      <a:schemeClr val="bg1">
                        <a:lumMod val="95000"/>
                      </a:schemeClr>
                    </a:solidFill>
                  </a:tcPr>
                </a:tc>
                <a:tc>
                  <a:txBody>
                    <a:bodyPr/>
                    <a:lstStyle/>
                    <a:p>
                      <a:r>
                        <a:rPr lang="en-NZ" sz="1400" dirty="0" smtClean="0">
                          <a:solidFill>
                            <a:schemeClr val="tx2">
                              <a:lumMod val="75000"/>
                              <a:alpha val="99000"/>
                            </a:schemeClr>
                          </a:solidFill>
                        </a:rPr>
                        <a:t>$1,400</a:t>
                      </a:r>
                    </a:p>
                  </a:txBody>
                  <a:tcPr marL="182880" marR="182880" marT="91440" marB="91440" anchor="ctr">
                    <a:solidFill>
                      <a:schemeClr val="bg1">
                        <a:lumMod val="95000"/>
                      </a:schemeClr>
                    </a:solidFill>
                  </a:tcPr>
                </a:tc>
              </a:tr>
            </a:tbl>
          </a:graphicData>
        </a:graphic>
      </p:graphicFrame>
    </p:spTree>
    <p:extLst>
      <p:ext uri="{BB962C8B-B14F-4D97-AF65-F5344CB8AC3E}">
        <p14:creationId xmlns:p14="http://schemas.microsoft.com/office/powerpoint/2010/main" val="318774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print">
            <a:extLst>
              <a:ext uri="{BEBA8EAE-BF5A-486C-A8C5-ECC9F3942E4B}">
                <a14:imgProps xmlns:a14="http://schemas.microsoft.com/office/drawing/2010/main">
                  <a14:imgLayer r:embed="rId4">
                    <a14:imgEffect>
                      <a14:artisticGlowEdges/>
                    </a14:imgEffect>
                  </a14:imgLayer>
                </a14:imgProps>
              </a:ext>
              <a:ext uri="{28A0092B-C50C-407E-A947-70E740481C1C}">
                <a14:useLocalDpi xmlns:a14="http://schemas.microsoft.com/office/drawing/2010/main" val="0"/>
              </a:ext>
            </a:extLst>
          </a:blip>
          <a:stretch>
            <a:fillRect/>
          </a:stretch>
        </p:blipFill>
        <p:spPr>
          <a:xfrm>
            <a:off x="7367482" y="540190"/>
            <a:ext cx="1616774" cy="5724659"/>
          </a:xfrm>
          <a:prstGeom prst="rect">
            <a:avLst/>
          </a:prstGeom>
        </p:spPr>
      </p:pic>
      <p:sp>
        <p:nvSpPr>
          <p:cNvPr id="4" name="Title 3"/>
          <p:cNvSpPr>
            <a:spLocks noGrp="1"/>
          </p:cNvSpPr>
          <p:nvPr>
            <p:ph type="title" idx="4294967295"/>
          </p:nvPr>
        </p:nvSpPr>
        <p:spPr>
          <a:xfrm>
            <a:off x="9336231" y="2654300"/>
            <a:ext cx="2759075" cy="1328738"/>
          </a:xfrm>
        </p:spPr>
        <p:txBody>
          <a:bodyPr/>
          <a:lstStyle/>
          <a:p>
            <a:r>
              <a:rPr lang="en-US" sz="4800" dirty="0" smtClean="0"/>
              <a:t>Global Footprint</a:t>
            </a:r>
            <a:endParaRPr lang="en-US" sz="4800" dirty="0">
              <a:solidFill>
                <a:schemeClr val="bg1"/>
              </a:solidFill>
            </a:endParaRPr>
          </a:p>
        </p:txBody>
      </p:sp>
      <p:grpSp>
        <p:nvGrpSpPr>
          <p:cNvPr id="3" name="Group 2"/>
          <p:cNvGrpSpPr/>
          <p:nvPr/>
        </p:nvGrpSpPr>
        <p:grpSpPr>
          <a:xfrm>
            <a:off x="213655" y="1375119"/>
            <a:ext cx="8056121" cy="4461162"/>
            <a:chOff x="395371" y="1139688"/>
            <a:chExt cx="8399866" cy="4651514"/>
          </a:xfrm>
          <a:solidFill>
            <a:schemeClr val="tx1"/>
          </a:solidFill>
        </p:grpSpPr>
        <p:sp>
          <p:nvSpPr>
            <p:cNvPr id="26" name="Oval 9"/>
            <p:cNvSpPr>
              <a:spLocks noChangeAspect="1" noChangeArrowheads="1"/>
            </p:cNvSpPr>
            <p:nvPr userDrawn="1"/>
          </p:nvSpPr>
          <p:spPr bwMode="auto">
            <a:xfrm>
              <a:off x="2417310"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7" name="Oval 10"/>
            <p:cNvSpPr>
              <a:spLocks noChangeAspect="1" noChangeArrowheads="1"/>
            </p:cNvSpPr>
            <p:nvPr userDrawn="1"/>
          </p:nvSpPr>
          <p:spPr bwMode="auto">
            <a:xfrm>
              <a:off x="2528886"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8" name="Oval 11"/>
            <p:cNvSpPr>
              <a:spLocks noChangeAspect="1" noChangeArrowheads="1"/>
            </p:cNvSpPr>
            <p:nvPr userDrawn="1"/>
          </p:nvSpPr>
          <p:spPr bwMode="auto">
            <a:xfrm>
              <a:off x="264196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9" name="Oval 12"/>
            <p:cNvSpPr>
              <a:spLocks noChangeAspect="1" noChangeArrowheads="1"/>
            </p:cNvSpPr>
            <p:nvPr userDrawn="1"/>
          </p:nvSpPr>
          <p:spPr bwMode="auto">
            <a:xfrm>
              <a:off x="2753545"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0" name="Oval 13"/>
            <p:cNvSpPr>
              <a:spLocks noChangeAspect="1" noChangeArrowheads="1"/>
            </p:cNvSpPr>
            <p:nvPr userDrawn="1"/>
          </p:nvSpPr>
          <p:spPr bwMode="auto">
            <a:xfrm>
              <a:off x="309128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1" name="Oval 14"/>
            <p:cNvSpPr>
              <a:spLocks noChangeAspect="1" noChangeArrowheads="1"/>
            </p:cNvSpPr>
            <p:nvPr userDrawn="1"/>
          </p:nvSpPr>
          <p:spPr bwMode="auto">
            <a:xfrm>
              <a:off x="3204373"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2" name="Oval 15"/>
            <p:cNvSpPr>
              <a:spLocks noChangeAspect="1" noChangeArrowheads="1"/>
            </p:cNvSpPr>
            <p:nvPr userDrawn="1"/>
          </p:nvSpPr>
          <p:spPr bwMode="auto">
            <a:xfrm>
              <a:off x="3315949"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3" name="Oval 16"/>
            <p:cNvSpPr>
              <a:spLocks noChangeAspect="1" noChangeArrowheads="1"/>
            </p:cNvSpPr>
            <p:nvPr userDrawn="1"/>
          </p:nvSpPr>
          <p:spPr bwMode="auto">
            <a:xfrm>
              <a:off x="3429033"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4" name="Oval 17"/>
            <p:cNvSpPr>
              <a:spLocks noChangeAspect="1" noChangeArrowheads="1"/>
            </p:cNvSpPr>
            <p:nvPr userDrawn="1"/>
          </p:nvSpPr>
          <p:spPr bwMode="auto">
            <a:xfrm>
              <a:off x="354060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5" name="Oval 18"/>
            <p:cNvSpPr>
              <a:spLocks noChangeAspect="1" noChangeArrowheads="1"/>
            </p:cNvSpPr>
            <p:nvPr userDrawn="1"/>
          </p:nvSpPr>
          <p:spPr bwMode="auto">
            <a:xfrm>
              <a:off x="3653693"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6" name="Oval 19"/>
            <p:cNvSpPr>
              <a:spLocks noChangeAspect="1" noChangeArrowheads="1"/>
            </p:cNvSpPr>
            <p:nvPr userDrawn="1"/>
          </p:nvSpPr>
          <p:spPr bwMode="auto">
            <a:xfrm>
              <a:off x="3765269"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7" name="Oval 20"/>
            <p:cNvSpPr>
              <a:spLocks noChangeAspect="1" noChangeArrowheads="1"/>
            </p:cNvSpPr>
            <p:nvPr userDrawn="1"/>
          </p:nvSpPr>
          <p:spPr bwMode="auto">
            <a:xfrm>
              <a:off x="3878352"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9" name="Oval 21"/>
            <p:cNvSpPr>
              <a:spLocks noChangeAspect="1" noChangeArrowheads="1"/>
            </p:cNvSpPr>
            <p:nvPr userDrawn="1"/>
          </p:nvSpPr>
          <p:spPr bwMode="auto">
            <a:xfrm>
              <a:off x="3989928"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0" name="Oval 22"/>
            <p:cNvSpPr>
              <a:spLocks noChangeAspect="1" noChangeArrowheads="1"/>
            </p:cNvSpPr>
            <p:nvPr userDrawn="1"/>
          </p:nvSpPr>
          <p:spPr bwMode="auto">
            <a:xfrm>
              <a:off x="6574270"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1" name="Oval 23"/>
            <p:cNvSpPr>
              <a:spLocks noChangeAspect="1" noChangeArrowheads="1"/>
            </p:cNvSpPr>
            <p:nvPr userDrawn="1"/>
          </p:nvSpPr>
          <p:spPr bwMode="auto">
            <a:xfrm>
              <a:off x="2192650"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2" name="Oval 24"/>
            <p:cNvSpPr>
              <a:spLocks noChangeAspect="1" noChangeArrowheads="1"/>
            </p:cNvSpPr>
            <p:nvPr userDrawn="1"/>
          </p:nvSpPr>
          <p:spPr bwMode="auto">
            <a:xfrm>
              <a:off x="2304226"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3" name="Oval 25"/>
            <p:cNvSpPr>
              <a:spLocks noChangeAspect="1" noChangeArrowheads="1"/>
            </p:cNvSpPr>
            <p:nvPr userDrawn="1"/>
          </p:nvSpPr>
          <p:spPr bwMode="auto">
            <a:xfrm>
              <a:off x="2417310"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4" name="Oval 26"/>
            <p:cNvSpPr>
              <a:spLocks noChangeAspect="1" noChangeArrowheads="1"/>
            </p:cNvSpPr>
            <p:nvPr userDrawn="1"/>
          </p:nvSpPr>
          <p:spPr bwMode="auto">
            <a:xfrm>
              <a:off x="2528886"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5" name="Oval 27"/>
            <p:cNvSpPr>
              <a:spLocks noChangeAspect="1" noChangeArrowheads="1"/>
            </p:cNvSpPr>
            <p:nvPr userDrawn="1"/>
          </p:nvSpPr>
          <p:spPr bwMode="auto">
            <a:xfrm>
              <a:off x="264196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6" name="Oval 28"/>
            <p:cNvSpPr>
              <a:spLocks noChangeAspect="1" noChangeArrowheads="1"/>
            </p:cNvSpPr>
            <p:nvPr userDrawn="1"/>
          </p:nvSpPr>
          <p:spPr bwMode="auto">
            <a:xfrm>
              <a:off x="2866630"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7" name="Oval 29"/>
            <p:cNvSpPr>
              <a:spLocks noChangeAspect="1" noChangeArrowheads="1"/>
            </p:cNvSpPr>
            <p:nvPr userDrawn="1"/>
          </p:nvSpPr>
          <p:spPr bwMode="auto">
            <a:xfrm>
              <a:off x="2978206"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8" name="Oval 30"/>
            <p:cNvSpPr>
              <a:spLocks noChangeAspect="1" noChangeArrowheads="1"/>
            </p:cNvSpPr>
            <p:nvPr userDrawn="1"/>
          </p:nvSpPr>
          <p:spPr bwMode="auto">
            <a:xfrm>
              <a:off x="309128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9" name="Oval 31"/>
            <p:cNvSpPr>
              <a:spLocks noChangeAspect="1" noChangeArrowheads="1"/>
            </p:cNvSpPr>
            <p:nvPr userDrawn="1"/>
          </p:nvSpPr>
          <p:spPr bwMode="auto">
            <a:xfrm>
              <a:off x="3204373"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0" name="Oval 32"/>
            <p:cNvSpPr>
              <a:spLocks noChangeAspect="1" noChangeArrowheads="1"/>
            </p:cNvSpPr>
            <p:nvPr userDrawn="1"/>
          </p:nvSpPr>
          <p:spPr bwMode="auto">
            <a:xfrm>
              <a:off x="3315949"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1" name="Oval 33"/>
            <p:cNvSpPr>
              <a:spLocks noChangeAspect="1" noChangeArrowheads="1"/>
            </p:cNvSpPr>
            <p:nvPr userDrawn="1"/>
          </p:nvSpPr>
          <p:spPr bwMode="auto">
            <a:xfrm>
              <a:off x="3429033"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2" name="Oval 34"/>
            <p:cNvSpPr>
              <a:spLocks noChangeAspect="1" noChangeArrowheads="1"/>
            </p:cNvSpPr>
            <p:nvPr userDrawn="1"/>
          </p:nvSpPr>
          <p:spPr bwMode="auto">
            <a:xfrm>
              <a:off x="354060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3" name="Oval 35"/>
            <p:cNvSpPr>
              <a:spLocks noChangeAspect="1" noChangeArrowheads="1"/>
            </p:cNvSpPr>
            <p:nvPr userDrawn="1"/>
          </p:nvSpPr>
          <p:spPr bwMode="auto">
            <a:xfrm>
              <a:off x="3653693"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4" name="Oval 36"/>
            <p:cNvSpPr>
              <a:spLocks noChangeAspect="1" noChangeArrowheads="1"/>
            </p:cNvSpPr>
            <p:nvPr userDrawn="1"/>
          </p:nvSpPr>
          <p:spPr bwMode="auto">
            <a:xfrm>
              <a:off x="3765269"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5" name="Oval 37"/>
            <p:cNvSpPr>
              <a:spLocks noChangeAspect="1" noChangeArrowheads="1"/>
            </p:cNvSpPr>
            <p:nvPr userDrawn="1"/>
          </p:nvSpPr>
          <p:spPr bwMode="auto">
            <a:xfrm>
              <a:off x="3878352"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6" name="Oval 38"/>
            <p:cNvSpPr>
              <a:spLocks noChangeAspect="1" noChangeArrowheads="1"/>
            </p:cNvSpPr>
            <p:nvPr userDrawn="1"/>
          </p:nvSpPr>
          <p:spPr bwMode="auto">
            <a:xfrm>
              <a:off x="4663908"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7" name="Oval 39"/>
            <p:cNvSpPr>
              <a:spLocks noChangeAspect="1" noChangeArrowheads="1"/>
            </p:cNvSpPr>
            <p:nvPr userDrawn="1"/>
          </p:nvSpPr>
          <p:spPr bwMode="auto">
            <a:xfrm>
              <a:off x="4776992"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8" name="Oval 40"/>
            <p:cNvSpPr>
              <a:spLocks noChangeAspect="1" noChangeArrowheads="1"/>
            </p:cNvSpPr>
            <p:nvPr userDrawn="1"/>
          </p:nvSpPr>
          <p:spPr bwMode="auto">
            <a:xfrm>
              <a:off x="6462694"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9" name="Oval 41"/>
            <p:cNvSpPr>
              <a:spLocks noChangeAspect="1" noChangeArrowheads="1"/>
            </p:cNvSpPr>
            <p:nvPr userDrawn="1"/>
          </p:nvSpPr>
          <p:spPr bwMode="auto">
            <a:xfrm>
              <a:off x="6574270"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0" name="Oval 42"/>
            <p:cNvSpPr>
              <a:spLocks noChangeAspect="1" noChangeArrowheads="1"/>
            </p:cNvSpPr>
            <p:nvPr userDrawn="1"/>
          </p:nvSpPr>
          <p:spPr bwMode="auto">
            <a:xfrm>
              <a:off x="6687355"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1" name="Oval 43"/>
            <p:cNvSpPr>
              <a:spLocks noChangeAspect="1" noChangeArrowheads="1"/>
            </p:cNvSpPr>
            <p:nvPr userDrawn="1"/>
          </p:nvSpPr>
          <p:spPr bwMode="auto">
            <a:xfrm>
              <a:off x="1518671"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2" name="Oval 44"/>
            <p:cNvSpPr>
              <a:spLocks noChangeAspect="1" noChangeArrowheads="1"/>
            </p:cNvSpPr>
            <p:nvPr userDrawn="1"/>
          </p:nvSpPr>
          <p:spPr bwMode="auto">
            <a:xfrm>
              <a:off x="1630247"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3" name="Oval 45"/>
            <p:cNvSpPr>
              <a:spLocks noChangeAspect="1" noChangeArrowheads="1"/>
            </p:cNvSpPr>
            <p:nvPr userDrawn="1"/>
          </p:nvSpPr>
          <p:spPr bwMode="auto">
            <a:xfrm>
              <a:off x="1743330"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4" name="Oval 46"/>
            <p:cNvSpPr>
              <a:spLocks noChangeAspect="1" noChangeArrowheads="1"/>
            </p:cNvSpPr>
            <p:nvPr userDrawn="1"/>
          </p:nvSpPr>
          <p:spPr bwMode="auto">
            <a:xfrm>
              <a:off x="1854906"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5" name="Oval 47"/>
            <p:cNvSpPr>
              <a:spLocks noChangeAspect="1" noChangeArrowheads="1"/>
            </p:cNvSpPr>
            <p:nvPr userDrawn="1"/>
          </p:nvSpPr>
          <p:spPr bwMode="auto">
            <a:xfrm>
              <a:off x="196799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6" name="Oval 48"/>
            <p:cNvSpPr>
              <a:spLocks noChangeAspect="1" noChangeArrowheads="1"/>
            </p:cNvSpPr>
            <p:nvPr userDrawn="1"/>
          </p:nvSpPr>
          <p:spPr bwMode="auto">
            <a:xfrm>
              <a:off x="2192650"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7" name="Oval 49"/>
            <p:cNvSpPr>
              <a:spLocks noChangeAspect="1" noChangeArrowheads="1"/>
            </p:cNvSpPr>
            <p:nvPr userDrawn="1"/>
          </p:nvSpPr>
          <p:spPr bwMode="auto">
            <a:xfrm>
              <a:off x="2304226"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8" name="Oval 50"/>
            <p:cNvSpPr>
              <a:spLocks noChangeAspect="1" noChangeArrowheads="1"/>
            </p:cNvSpPr>
            <p:nvPr userDrawn="1"/>
          </p:nvSpPr>
          <p:spPr bwMode="auto">
            <a:xfrm>
              <a:off x="241731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9" name="Oval 51"/>
            <p:cNvSpPr>
              <a:spLocks noChangeAspect="1" noChangeArrowheads="1"/>
            </p:cNvSpPr>
            <p:nvPr userDrawn="1"/>
          </p:nvSpPr>
          <p:spPr bwMode="auto">
            <a:xfrm>
              <a:off x="2528886"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0" name="Oval 52"/>
            <p:cNvSpPr>
              <a:spLocks noChangeAspect="1" noChangeArrowheads="1"/>
            </p:cNvSpPr>
            <p:nvPr userDrawn="1"/>
          </p:nvSpPr>
          <p:spPr bwMode="auto">
            <a:xfrm>
              <a:off x="2753545"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1" name="Oval 53"/>
            <p:cNvSpPr>
              <a:spLocks noChangeAspect="1" noChangeArrowheads="1"/>
            </p:cNvSpPr>
            <p:nvPr userDrawn="1"/>
          </p:nvSpPr>
          <p:spPr bwMode="auto">
            <a:xfrm>
              <a:off x="286663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2" name="Oval 54"/>
            <p:cNvSpPr>
              <a:spLocks noChangeAspect="1" noChangeArrowheads="1"/>
            </p:cNvSpPr>
            <p:nvPr userDrawn="1"/>
          </p:nvSpPr>
          <p:spPr bwMode="auto">
            <a:xfrm>
              <a:off x="2978206"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3" name="Oval 55"/>
            <p:cNvSpPr>
              <a:spLocks noChangeAspect="1" noChangeArrowheads="1"/>
            </p:cNvSpPr>
            <p:nvPr userDrawn="1"/>
          </p:nvSpPr>
          <p:spPr bwMode="auto">
            <a:xfrm>
              <a:off x="3091289"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4" name="Oval 56"/>
            <p:cNvSpPr>
              <a:spLocks noChangeAspect="1" noChangeArrowheads="1"/>
            </p:cNvSpPr>
            <p:nvPr userDrawn="1"/>
          </p:nvSpPr>
          <p:spPr bwMode="auto">
            <a:xfrm>
              <a:off x="3204373"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5" name="Oval 57"/>
            <p:cNvSpPr>
              <a:spLocks noChangeAspect="1" noChangeArrowheads="1"/>
            </p:cNvSpPr>
            <p:nvPr userDrawn="1"/>
          </p:nvSpPr>
          <p:spPr bwMode="auto">
            <a:xfrm>
              <a:off x="3315949"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6" name="Oval 58"/>
            <p:cNvSpPr>
              <a:spLocks noChangeAspect="1" noChangeArrowheads="1"/>
            </p:cNvSpPr>
            <p:nvPr userDrawn="1"/>
          </p:nvSpPr>
          <p:spPr bwMode="auto">
            <a:xfrm>
              <a:off x="3429033"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7" name="Oval 59"/>
            <p:cNvSpPr>
              <a:spLocks noChangeAspect="1" noChangeArrowheads="1"/>
            </p:cNvSpPr>
            <p:nvPr userDrawn="1"/>
          </p:nvSpPr>
          <p:spPr bwMode="auto">
            <a:xfrm>
              <a:off x="3540609"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8" name="Oval 60"/>
            <p:cNvSpPr>
              <a:spLocks noChangeAspect="1" noChangeArrowheads="1"/>
            </p:cNvSpPr>
            <p:nvPr userDrawn="1"/>
          </p:nvSpPr>
          <p:spPr bwMode="auto">
            <a:xfrm>
              <a:off x="3653693"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9" name="Oval 61"/>
            <p:cNvSpPr>
              <a:spLocks noChangeAspect="1" noChangeArrowheads="1"/>
            </p:cNvSpPr>
            <p:nvPr userDrawn="1"/>
          </p:nvSpPr>
          <p:spPr bwMode="auto">
            <a:xfrm>
              <a:off x="3765269"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0" name="Oval 62"/>
            <p:cNvSpPr>
              <a:spLocks noChangeAspect="1" noChangeArrowheads="1"/>
            </p:cNvSpPr>
            <p:nvPr userDrawn="1"/>
          </p:nvSpPr>
          <p:spPr bwMode="auto">
            <a:xfrm>
              <a:off x="4663908"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1" name="Oval 63"/>
            <p:cNvSpPr>
              <a:spLocks noChangeAspect="1" noChangeArrowheads="1"/>
            </p:cNvSpPr>
            <p:nvPr userDrawn="1"/>
          </p:nvSpPr>
          <p:spPr bwMode="auto">
            <a:xfrm>
              <a:off x="6687355"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2" name="Oval 64"/>
            <p:cNvSpPr>
              <a:spLocks noChangeAspect="1" noChangeArrowheads="1"/>
            </p:cNvSpPr>
            <p:nvPr userDrawn="1"/>
          </p:nvSpPr>
          <p:spPr bwMode="auto">
            <a:xfrm>
              <a:off x="6798931"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3" name="Oval 65"/>
            <p:cNvSpPr>
              <a:spLocks noChangeAspect="1" noChangeArrowheads="1"/>
            </p:cNvSpPr>
            <p:nvPr userDrawn="1"/>
          </p:nvSpPr>
          <p:spPr bwMode="auto">
            <a:xfrm>
              <a:off x="140558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4" name="Oval 66"/>
            <p:cNvSpPr>
              <a:spLocks noChangeAspect="1" noChangeArrowheads="1"/>
            </p:cNvSpPr>
            <p:nvPr userDrawn="1"/>
          </p:nvSpPr>
          <p:spPr bwMode="auto">
            <a:xfrm>
              <a:off x="151867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5" name="Oval 67"/>
            <p:cNvSpPr>
              <a:spLocks noChangeAspect="1" noChangeArrowheads="1"/>
            </p:cNvSpPr>
            <p:nvPr userDrawn="1"/>
          </p:nvSpPr>
          <p:spPr bwMode="auto">
            <a:xfrm>
              <a:off x="1630247"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6" name="Oval 68"/>
            <p:cNvSpPr>
              <a:spLocks noChangeAspect="1" noChangeArrowheads="1"/>
            </p:cNvSpPr>
            <p:nvPr userDrawn="1"/>
          </p:nvSpPr>
          <p:spPr bwMode="auto">
            <a:xfrm>
              <a:off x="174333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7" name="Oval 69"/>
            <p:cNvSpPr>
              <a:spLocks noChangeAspect="1" noChangeArrowheads="1"/>
            </p:cNvSpPr>
            <p:nvPr userDrawn="1"/>
          </p:nvSpPr>
          <p:spPr bwMode="auto">
            <a:xfrm>
              <a:off x="185490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8" name="Oval 70"/>
            <p:cNvSpPr>
              <a:spLocks noChangeAspect="1" noChangeArrowheads="1"/>
            </p:cNvSpPr>
            <p:nvPr userDrawn="1"/>
          </p:nvSpPr>
          <p:spPr bwMode="auto">
            <a:xfrm>
              <a:off x="196799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9" name="Oval 71"/>
            <p:cNvSpPr>
              <a:spLocks noChangeAspect="1" noChangeArrowheads="1"/>
            </p:cNvSpPr>
            <p:nvPr userDrawn="1"/>
          </p:nvSpPr>
          <p:spPr bwMode="auto">
            <a:xfrm>
              <a:off x="2079566"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0" name="Oval 72"/>
            <p:cNvSpPr>
              <a:spLocks noChangeAspect="1" noChangeArrowheads="1"/>
            </p:cNvSpPr>
            <p:nvPr userDrawn="1"/>
          </p:nvSpPr>
          <p:spPr bwMode="auto">
            <a:xfrm>
              <a:off x="219265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1" name="Oval 73"/>
            <p:cNvSpPr>
              <a:spLocks noChangeAspect="1" noChangeArrowheads="1"/>
            </p:cNvSpPr>
            <p:nvPr userDrawn="1"/>
          </p:nvSpPr>
          <p:spPr bwMode="auto">
            <a:xfrm>
              <a:off x="230422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2" name="Oval 74"/>
            <p:cNvSpPr>
              <a:spLocks noChangeAspect="1" noChangeArrowheads="1"/>
            </p:cNvSpPr>
            <p:nvPr userDrawn="1"/>
          </p:nvSpPr>
          <p:spPr bwMode="auto">
            <a:xfrm>
              <a:off x="241731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3" name="Oval 75"/>
            <p:cNvSpPr>
              <a:spLocks noChangeAspect="1" noChangeArrowheads="1"/>
            </p:cNvSpPr>
            <p:nvPr userDrawn="1"/>
          </p:nvSpPr>
          <p:spPr bwMode="auto">
            <a:xfrm>
              <a:off x="2753545"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4" name="Oval 76"/>
            <p:cNvSpPr>
              <a:spLocks noChangeAspect="1" noChangeArrowheads="1"/>
            </p:cNvSpPr>
            <p:nvPr userDrawn="1"/>
          </p:nvSpPr>
          <p:spPr bwMode="auto">
            <a:xfrm>
              <a:off x="286663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5" name="Oval 77"/>
            <p:cNvSpPr>
              <a:spLocks noChangeAspect="1" noChangeArrowheads="1"/>
            </p:cNvSpPr>
            <p:nvPr userDrawn="1"/>
          </p:nvSpPr>
          <p:spPr bwMode="auto">
            <a:xfrm>
              <a:off x="2978206"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6" name="Oval 78"/>
            <p:cNvSpPr>
              <a:spLocks noChangeAspect="1" noChangeArrowheads="1"/>
            </p:cNvSpPr>
            <p:nvPr userDrawn="1"/>
          </p:nvSpPr>
          <p:spPr bwMode="auto">
            <a:xfrm>
              <a:off x="3091289"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7" name="Oval 79"/>
            <p:cNvSpPr>
              <a:spLocks noChangeAspect="1" noChangeArrowheads="1"/>
            </p:cNvSpPr>
            <p:nvPr userDrawn="1"/>
          </p:nvSpPr>
          <p:spPr bwMode="auto">
            <a:xfrm>
              <a:off x="3204373"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8" name="Oval 80"/>
            <p:cNvSpPr>
              <a:spLocks noChangeAspect="1" noChangeArrowheads="1"/>
            </p:cNvSpPr>
            <p:nvPr userDrawn="1"/>
          </p:nvSpPr>
          <p:spPr bwMode="auto">
            <a:xfrm>
              <a:off x="3315949"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9" name="Oval 81"/>
            <p:cNvSpPr>
              <a:spLocks noChangeAspect="1" noChangeArrowheads="1"/>
            </p:cNvSpPr>
            <p:nvPr userDrawn="1"/>
          </p:nvSpPr>
          <p:spPr bwMode="auto">
            <a:xfrm>
              <a:off x="3429033"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0" name="Oval 82"/>
            <p:cNvSpPr>
              <a:spLocks noChangeAspect="1" noChangeArrowheads="1"/>
            </p:cNvSpPr>
            <p:nvPr userDrawn="1"/>
          </p:nvSpPr>
          <p:spPr bwMode="auto">
            <a:xfrm>
              <a:off x="3540609"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1" name="Oval 83"/>
            <p:cNvSpPr>
              <a:spLocks noChangeAspect="1" noChangeArrowheads="1"/>
            </p:cNvSpPr>
            <p:nvPr userDrawn="1"/>
          </p:nvSpPr>
          <p:spPr bwMode="auto">
            <a:xfrm>
              <a:off x="3653693"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2" name="Oval 84"/>
            <p:cNvSpPr>
              <a:spLocks noChangeAspect="1" noChangeArrowheads="1"/>
            </p:cNvSpPr>
            <p:nvPr userDrawn="1"/>
          </p:nvSpPr>
          <p:spPr bwMode="auto">
            <a:xfrm>
              <a:off x="3765269"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3" name="Oval 85"/>
            <p:cNvSpPr>
              <a:spLocks noChangeAspect="1" noChangeArrowheads="1"/>
            </p:cNvSpPr>
            <p:nvPr userDrawn="1"/>
          </p:nvSpPr>
          <p:spPr bwMode="auto">
            <a:xfrm>
              <a:off x="5787207"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4" name="Oval 86"/>
            <p:cNvSpPr>
              <a:spLocks noChangeAspect="1" noChangeArrowheads="1"/>
            </p:cNvSpPr>
            <p:nvPr userDrawn="1"/>
          </p:nvSpPr>
          <p:spPr bwMode="auto">
            <a:xfrm>
              <a:off x="590029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5" name="Oval 87"/>
            <p:cNvSpPr>
              <a:spLocks noChangeAspect="1" noChangeArrowheads="1"/>
            </p:cNvSpPr>
            <p:nvPr userDrawn="1"/>
          </p:nvSpPr>
          <p:spPr bwMode="auto">
            <a:xfrm>
              <a:off x="657427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6" name="Oval 88"/>
            <p:cNvSpPr>
              <a:spLocks noChangeAspect="1" noChangeArrowheads="1"/>
            </p:cNvSpPr>
            <p:nvPr userDrawn="1"/>
          </p:nvSpPr>
          <p:spPr bwMode="auto">
            <a:xfrm>
              <a:off x="6687355"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7" name="Oval 89"/>
            <p:cNvSpPr>
              <a:spLocks noChangeAspect="1" noChangeArrowheads="1"/>
            </p:cNvSpPr>
            <p:nvPr userDrawn="1"/>
          </p:nvSpPr>
          <p:spPr bwMode="auto">
            <a:xfrm>
              <a:off x="679893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8" name="Oval 90"/>
            <p:cNvSpPr>
              <a:spLocks noChangeAspect="1" noChangeArrowheads="1"/>
            </p:cNvSpPr>
            <p:nvPr userDrawn="1"/>
          </p:nvSpPr>
          <p:spPr bwMode="auto">
            <a:xfrm>
              <a:off x="6912014"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9" name="Oval 91"/>
            <p:cNvSpPr>
              <a:spLocks noChangeAspect="1" noChangeArrowheads="1"/>
            </p:cNvSpPr>
            <p:nvPr userDrawn="1"/>
          </p:nvSpPr>
          <p:spPr bwMode="auto">
            <a:xfrm>
              <a:off x="7585994"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0" name="Oval 92"/>
            <p:cNvSpPr>
              <a:spLocks noChangeAspect="1" noChangeArrowheads="1"/>
            </p:cNvSpPr>
            <p:nvPr userDrawn="1"/>
          </p:nvSpPr>
          <p:spPr bwMode="auto">
            <a:xfrm>
              <a:off x="769757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1" name="Oval 93"/>
            <p:cNvSpPr>
              <a:spLocks noChangeAspect="1" noChangeArrowheads="1"/>
            </p:cNvSpPr>
            <p:nvPr userDrawn="1"/>
          </p:nvSpPr>
          <p:spPr bwMode="auto">
            <a:xfrm>
              <a:off x="7810653"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2" name="Oval 94"/>
            <p:cNvSpPr>
              <a:spLocks noChangeAspect="1" noChangeArrowheads="1"/>
            </p:cNvSpPr>
            <p:nvPr userDrawn="1"/>
          </p:nvSpPr>
          <p:spPr bwMode="auto">
            <a:xfrm>
              <a:off x="140558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3" name="Oval 95"/>
            <p:cNvSpPr>
              <a:spLocks noChangeAspect="1" noChangeArrowheads="1"/>
            </p:cNvSpPr>
            <p:nvPr userDrawn="1"/>
          </p:nvSpPr>
          <p:spPr bwMode="auto">
            <a:xfrm>
              <a:off x="151867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4" name="Oval 96"/>
            <p:cNvSpPr>
              <a:spLocks noChangeAspect="1" noChangeArrowheads="1"/>
            </p:cNvSpPr>
            <p:nvPr userDrawn="1"/>
          </p:nvSpPr>
          <p:spPr bwMode="auto">
            <a:xfrm>
              <a:off x="1630247"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5" name="Oval 97"/>
            <p:cNvSpPr>
              <a:spLocks noChangeAspect="1" noChangeArrowheads="1"/>
            </p:cNvSpPr>
            <p:nvPr userDrawn="1"/>
          </p:nvSpPr>
          <p:spPr bwMode="auto">
            <a:xfrm>
              <a:off x="174333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6" name="Oval 98"/>
            <p:cNvSpPr>
              <a:spLocks noChangeAspect="1" noChangeArrowheads="1"/>
            </p:cNvSpPr>
            <p:nvPr userDrawn="1"/>
          </p:nvSpPr>
          <p:spPr bwMode="auto">
            <a:xfrm>
              <a:off x="185490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7" name="Oval 99"/>
            <p:cNvSpPr>
              <a:spLocks noChangeAspect="1" noChangeArrowheads="1"/>
            </p:cNvSpPr>
            <p:nvPr userDrawn="1"/>
          </p:nvSpPr>
          <p:spPr bwMode="auto">
            <a:xfrm>
              <a:off x="196799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8" name="Oval 100"/>
            <p:cNvSpPr>
              <a:spLocks noChangeAspect="1" noChangeArrowheads="1"/>
            </p:cNvSpPr>
            <p:nvPr userDrawn="1"/>
          </p:nvSpPr>
          <p:spPr bwMode="auto">
            <a:xfrm>
              <a:off x="2079566"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9" name="Oval 101"/>
            <p:cNvSpPr>
              <a:spLocks noChangeAspect="1" noChangeArrowheads="1"/>
            </p:cNvSpPr>
            <p:nvPr userDrawn="1"/>
          </p:nvSpPr>
          <p:spPr bwMode="auto">
            <a:xfrm>
              <a:off x="219265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0" name="Oval 102"/>
            <p:cNvSpPr>
              <a:spLocks noChangeAspect="1" noChangeArrowheads="1"/>
            </p:cNvSpPr>
            <p:nvPr userDrawn="1"/>
          </p:nvSpPr>
          <p:spPr bwMode="auto">
            <a:xfrm>
              <a:off x="230422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1" name="Oval 103"/>
            <p:cNvSpPr>
              <a:spLocks noChangeAspect="1" noChangeArrowheads="1"/>
            </p:cNvSpPr>
            <p:nvPr userDrawn="1"/>
          </p:nvSpPr>
          <p:spPr bwMode="auto">
            <a:xfrm>
              <a:off x="241731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2" name="Oval 104"/>
            <p:cNvSpPr>
              <a:spLocks noChangeAspect="1" noChangeArrowheads="1"/>
            </p:cNvSpPr>
            <p:nvPr userDrawn="1"/>
          </p:nvSpPr>
          <p:spPr bwMode="auto">
            <a:xfrm>
              <a:off x="3091289"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3" name="Oval 105"/>
            <p:cNvSpPr>
              <a:spLocks noChangeAspect="1" noChangeArrowheads="1"/>
            </p:cNvSpPr>
            <p:nvPr userDrawn="1"/>
          </p:nvSpPr>
          <p:spPr bwMode="auto">
            <a:xfrm>
              <a:off x="3204373"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4" name="Oval 106"/>
            <p:cNvSpPr>
              <a:spLocks noChangeAspect="1" noChangeArrowheads="1"/>
            </p:cNvSpPr>
            <p:nvPr userDrawn="1"/>
          </p:nvSpPr>
          <p:spPr bwMode="auto">
            <a:xfrm>
              <a:off x="3315949"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5" name="Oval 107"/>
            <p:cNvSpPr>
              <a:spLocks noChangeAspect="1" noChangeArrowheads="1"/>
            </p:cNvSpPr>
            <p:nvPr userDrawn="1"/>
          </p:nvSpPr>
          <p:spPr bwMode="auto">
            <a:xfrm>
              <a:off x="3429033"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6" name="Oval 108"/>
            <p:cNvSpPr>
              <a:spLocks noChangeAspect="1" noChangeArrowheads="1"/>
            </p:cNvSpPr>
            <p:nvPr userDrawn="1"/>
          </p:nvSpPr>
          <p:spPr bwMode="auto">
            <a:xfrm>
              <a:off x="3540609"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7" name="Oval 109"/>
            <p:cNvSpPr>
              <a:spLocks noChangeAspect="1" noChangeArrowheads="1"/>
            </p:cNvSpPr>
            <p:nvPr userDrawn="1"/>
          </p:nvSpPr>
          <p:spPr bwMode="auto">
            <a:xfrm>
              <a:off x="3653693"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8" name="Oval 110"/>
            <p:cNvSpPr>
              <a:spLocks noChangeAspect="1" noChangeArrowheads="1"/>
            </p:cNvSpPr>
            <p:nvPr userDrawn="1"/>
          </p:nvSpPr>
          <p:spPr bwMode="auto">
            <a:xfrm>
              <a:off x="3765269"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9" name="Oval 111"/>
            <p:cNvSpPr>
              <a:spLocks noChangeAspect="1" noChangeArrowheads="1"/>
            </p:cNvSpPr>
            <p:nvPr userDrawn="1"/>
          </p:nvSpPr>
          <p:spPr bwMode="auto">
            <a:xfrm>
              <a:off x="5675631"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0" name="Oval 112"/>
            <p:cNvSpPr>
              <a:spLocks noChangeAspect="1" noChangeArrowheads="1"/>
            </p:cNvSpPr>
            <p:nvPr userDrawn="1"/>
          </p:nvSpPr>
          <p:spPr bwMode="auto">
            <a:xfrm>
              <a:off x="6238035"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1" name="Oval 113"/>
            <p:cNvSpPr>
              <a:spLocks noChangeAspect="1" noChangeArrowheads="1"/>
            </p:cNvSpPr>
            <p:nvPr userDrawn="1"/>
          </p:nvSpPr>
          <p:spPr bwMode="auto">
            <a:xfrm>
              <a:off x="634961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2" name="Oval 114"/>
            <p:cNvSpPr>
              <a:spLocks noChangeAspect="1" noChangeArrowheads="1"/>
            </p:cNvSpPr>
            <p:nvPr userDrawn="1"/>
          </p:nvSpPr>
          <p:spPr bwMode="auto">
            <a:xfrm>
              <a:off x="6462694"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3" name="Oval 115"/>
            <p:cNvSpPr>
              <a:spLocks noChangeAspect="1" noChangeArrowheads="1"/>
            </p:cNvSpPr>
            <p:nvPr userDrawn="1"/>
          </p:nvSpPr>
          <p:spPr bwMode="auto">
            <a:xfrm>
              <a:off x="657427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4" name="Oval 116"/>
            <p:cNvSpPr>
              <a:spLocks noChangeAspect="1" noChangeArrowheads="1"/>
            </p:cNvSpPr>
            <p:nvPr userDrawn="1"/>
          </p:nvSpPr>
          <p:spPr bwMode="auto">
            <a:xfrm>
              <a:off x="6687355"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5" name="Oval 117"/>
            <p:cNvSpPr>
              <a:spLocks noChangeAspect="1" noChangeArrowheads="1"/>
            </p:cNvSpPr>
            <p:nvPr userDrawn="1"/>
          </p:nvSpPr>
          <p:spPr bwMode="auto">
            <a:xfrm>
              <a:off x="679893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6" name="Oval 118"/>
            <p:cNvSpPr>
              <a:spLocks noChangeAspect="1" noChangeArrowheads="1"/>
            </p:cNvSpPr>
            <p:nvPr userDrawn="1"/>
          </p:nvSpPr>
          <p:spPr bwMode="auto">
            <a:xfrm>
              <a:off x="6912014"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7" name="Oval 119"/>
            <p:cNvSpPr>
              <a:spLocks noChangeAspect="1" noChangeArrowheads="1"/>
            </p:cNvSpPr>
            <p:nvPr userDrawn="1"/>
          </p:nvSpPr>
          <p:spPr bwMode="auto">
            <a:xfrm>
              <a:off x="702359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8" name="Oval 120"/>
            <p:cNvSpPr>
              <a:spLocks noChangeAspect="1" noChangeArrowheads="1"/>
            </p:cNvSpPr>
            <p:nvPr userDrawn="1"/>
          </p:nvSpPr>
          <p:spPr bwMode="auto">
            <a:xfrm>
              <a:off x="7136674"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9" name="Oval 121"/>
            <p:cNvSpPr>
              <a:spLocks noChangeAspect="1" noChangeArrowheads="1"/>
            </p:cNvSpPr>
            <p:nvPr userDrawn="1"/>
          </p:nvSpPr>
          <p:spPr bwMode="auto">
            <a:xfrm>
              <a:off x="724825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0" name="Oval 122"/>
            <p:cNvSpPr>
              <a:spLocks noChangeAspect="1" noChangeArrowheads="1"/>
            </p:cNvSpPr>
            <p:nvPr userDrawn="1"/>
          </p:nvSpPr>
          <p:spPr bwMode="auto">
            <a:xfrm>
              <a:off x="7585994"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1" name="Oval 123"/>
            <p:cNvSpPr>
              <a:spLocks noChangeAspect="1" noChangeArrowheads="1"/>
            </p:cNvSpPr>
            <p:nvPr userDrawn="1"/>
          </p:nvSpPr>
          <p:spPr bwMode="auto">
            <a:xfrm>
              <a:off x="140558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2" name="Oval 124"/>
            <p:cNvSpPr>
              <a:spLocks noChangeAspect="1" noChangeArrowheads="1"/>
            </p:cNvSpPr>
            <p:nvPr userDrawn="1"/>
          </p:nvSpPr>
          <p:spPr bwMode="auto">
            <a:xfrm>
              <a:off x="151867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3" name="Oval 125"/>
            <p:cNvSpPr>
              <a:spLocks noChangeAspect="1" noChangeArrowheads="1"/>
            </p:cNvSpPr>
            <p:nvPr userDrawn="1"/>
          </p:nvSpPr>
          <p:spPr bwMode="auto">
            <a:xfrm>
              <a:off x="1630247"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4" name="Oval 126"/>
            <p:cNvSpPr>
              <a:spLocks noChangeAspect="1" noChangeArrowheads="1"/>
            </p:cNvSpPr>
            <p:nvPr userDrawn="1"/>
          </p:nvSpPr>
          <p:spPr bwMode="auto">
            <a:xfrm>
              <a:off x="174333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5" name="Oval 127"/>
            <p:cNvSpPr>
              <a:spLocks noChangeAspect="1" noChangeArrowheads="1"/>
            </p:cNvSpPr>
            <p:nvPr userDrawn="1"/>
          </p:nvSpPr>
          <p:spPr bwMode="auto">
            <a:xfrm>
              <a:off x="185490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6" name="Oval 128"/>
            <p:cNvSpPr>
              <a:spLocks noChangeAspect="1" noChangeArrowheads="1"/>
            </p:cNvSpPr>
            <p:nvPr userDrawn="1"/>
          </p:nvSpPr>
          <p:spPr bwMode="auto">
            <a:xfrm>
              <a:off x="196799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7" name="Oval 129"/>
            <p:cNvSpPr>
              <a:spLocks noChangeAspect="1" noChangeArrowheads="1"/>
            </p:cNvSpPr>
            <p:nvPr userDrawn="1"/>
          </p:nvSpPr>
          <p:spPr bwMode="auto">
            <a:xfrm>
              <a:off x="2079566"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8" name="Oval 130"/>
            <p:cNvSpPr>
              <a:spLocks noChangeAspect="1" noChangeArrowheads="1"/>
            </p:cNvSpPr>
            <p:nvPr userDrawn="1"/>
          </p:nvSpPr>
          <p:spPr bwMode="auto">
            <a:xfrm>
              <a:off x="219265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9" name="Oval 131"/>
            <p:cNvSpPr>
              <a:spLocks noChangeAspect="1" noChangeArrowheads="1"/>
            </p:cNvSpPr>
            <p:nvPr userDrawn="1"/>
          </p:nvSpPr>
          <p:spPr bwMode="auto">
            <a:xfrm>
              <a:off x="230422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0" name="Oval 132"/>
            <p:cNvSpPr>
              <a:spLocks noChangeAspect="1" noChangeArrowheads="1"/>
            </p:cNvSpPr>
            <p:nvPr userDrawn="1"/>
          </p:nvSpPr>
          <p:spPr bwMode="auto">
            <a:xfrm>
              <a:off x="241731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1" name="Oval 133"/>
            <p:cNvSpPr>
              <a:spLocks noChangeAspect="1" noChangeArrowheads="1"/>
            </p:cNvSpPr>
            <p:nvPr userDrawn="1"/>
          </p:nvSpPr>
          <p:spPr bwMode="auto">
            <a:xfrm>
              <a:off x="2528886"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2" name="Oval 134"/>
            <p:cNvSpPr>
              <a:spLocks noChangeAspect="1" noChangeArrowheads="1"/>
            </p:cNvSpPr>
            <p:nvPr userDrawn="1"/>
          </p:nvSpPr>
          <p:spPr bwMode="auto">
            <a:xfrm>
              <a:off x="3091289"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3" name="Oval 135"/>
            <p:cNvSpPr>
              <a:spLocks noChangeAspect="1" noChangeArrowheads="1"/>
            </p:cNvSpPr>
            <p:nvPr userDrawn="1"/>
          </p:nvSpPr>
          <p:spPr bwMode="auto">
            <a:xfrm>
              <a:off x="3204373"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4" name="Oval 136"/>
            <p:cNvSpPr>
              <a:spLocks noChangeAspect="1" noChangeArrowheads="1"/>
            </p:cNvSpPr>
            <p:nvPr userDrawn="1"/>
          </p:nvSpPr>
          <p:spPr bwMode="auto">
            <a:xfrm>
              <a:off x="3315949"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5" name="Oval 137"/>
            <p:cNvSpPr>
              <a:spLocks noChangeAspect="1" noChangeArrowheads="1"/>
            </p:cNvSpPr>
            <p:nvPr userDrawn="1"/>
          </p:nvSpPr>
          <p:spPr bwMode="auto">
            <a:xfrm>
              <a:off x="3429033"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6" name="Oval 138"/>
            <p:cNvSpPr>
              <a:spLocks noChangeAspect="1" noChangeArrowheads="1"/>
            </p:cNvSpPr>
            <p:nvPr userDrawn="1"/>
          </p:nvSpPr>
          <p:spPr bwMode="auto">
            <a:xfrm>
              <a:off x="3540609"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7" name="Oval 139"/>
            <p:cNvSpPr>
              <a:spLocks noChangeAspect="1" noChangeArrowheads="1"/>
            </p:cNvSpPr>
            <p:nvPr userDrawn="1"/>
          </p:nvSpPr>
          <p:spPr bwMode="auto">
            <a:xfrm>
              <a:off x="3653693"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8" name="Oval 140"/>
            <p:cNvSpPr>
              <a:spLocks noChangeAspect="1" noChangeArrowheads="1"/>
            </p:cNvSpPr>
            <p:nvPr userDrawn="1"/>
          </p:nvSpPr>
          <p:spPr bwMode="auto">
            <a:xfrm>
              <a:off x="3765269"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9" name="Oval 141"/>
            <p:cNvSpPr>
              <a:spLocks noChangeAspect="1" noChangeArrowheads="1"/>
            </p:cNvSpPr>
            <p:nvPr userDrawn="1"/>
          </p:nvSpPr>
          <p:spPr bwMode="auto">
            <a:xfrm>
              <a:off x="4776992"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0" name="Oval 142"/>
            <p:cNvSpPr>
              <a:spLocks noChangeAspect="1" noChangeArrowheads="1"/>
            </p:cNvSpPr>
            <p:nvPr userDrawn="1"/>
          </p:nvSpPr>
          <p:spPr bwMode="auto">
            <a:xfrm>
              <a:off x="4888568"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1" name="Oval 143"/>
            <p:cNvSpPr>
              <a:spLocks noChangeAspect="1" noChangeArrowheads="1"/>
            </p:cNvSpPr>
            <p:nvPr userDrawn="1"/>
          </p:nvSpPr>
          <p:spPr bwMode="auto">
            <a:xfrm>
              <a:off x="5001652"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2" name="Oval 144"/>
            <p:cNvSpPr>
              <a:spLocks noChangeAspect="1" noChangeArrowheads="1"/>
            </p:cNvSpPr>
            <p:nvPr userDrawn="1"/>
          </p:nvSpPr>
          <p:spPr bwMode="auto">
            <a:xfrm>
              <a:off x="5562548"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3" name="Oval 145"/>
            <p:cNvSpPr>
              <a:spLocks noChangeAspect="1" noChangeArrowheads="1"/>
            </p:cNvSpPr>
            <p:nvPr userDrawn="1"/>
          </p:nvSpPr>
          <p:spPr bwMode="auto">
            <a:xfrm>
              <a:off x="6013375"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4" name="Oval 146"/>
            <p:cNvSpPr>
              <a:spLocks noChangeAspect="1" noChangeArrowheads="1"/>
            </p:cNvSpPr>
            <p:nvPr userDrawn="1"/>
          </p:nvSpPr>
          <p:spPr bwMode="auto">
            <a:xfrm>
              <a:off x="6124951"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5" name="Oval 147"/>
            <p:cNvSpPr>
              <a:spLocks noChangeAspect="1" noChangeArrowheads="1"/>
            </p:cNvSpPr>
            <p:nvPr userDrawn="1"/>
          </p:nvSpPr>
          <p:spPr bwMode="auto">
            <a:xfrm>
              <a:off x="6238035"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6" name="Oval 148"/>
            <p:cNvSpPr>
              <a:spLocks noChangeAspect="1" noChangeArrowheads="1"/>
            </p:cNvSpPr>
            <p:nvPr userDrawn="1"/>
          </p:nvSpPr>
          <p:spPr bwMode="auto">
            <a:xfrm>
              <a:off x="634961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7" name="Oval 149"/>
            <p:cNvSpPr>
              <a:spLocks noChangeAspect="1" noChangeArrowheads="1"/>
            </p:cNvSpPr>
            <p:nvPr userDrawn="1"/>
          </p:nvSpPr>
          <p:spPr bwMode="auto">
            <a:xfrm>
              <a:off x="646269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8" name="Oval 150"/>
            <p:cNvSpPr>
              <a:spLocks noChangeAspect="1" noChangeArrowheads="1"/>
            </p:cNvSpPr>
            <p:nvPr userDrawn="1"/>
          </p:nvSpPr>
          <p:spPr bwMode="auto">
            <a:xfrm>
              <a:off x="657427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9" name="Oval 151"/>
            <p:cNvSpPr>
              <a:spLocks noChangeAspect="1" noChangeArrowheads="1"/>
            </p:cNvSpPr>
            <p:nvPr userDrawn="1"/>
          </p:nvSpPr>
          <p:spPr bwMode="auto">
            <a:xfrm>
              <a:off x="6687355"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0" name="Oval 152"/>
            <p:cNvSpPr>
              <a:spLocks noChangeAspect="1" noChangeArrowheads="1"/>
            </p:cNvSpPr>
            <p:nvPr userDrawn="1"/>
          </p:nvSpPr>
          <p:spPr bwMode="auto">
            <a:xfrm>
              <a:off x="679893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1" name="Oval 153"/>
            <p:cNvSpPr>
              <a:spLocks noChangeAspect="1" noChangeArrowheads="1"/>
            </p:cNvSpPr>
            <p:nvPr userDrawn="1"/>
          </p:nvSpPr>
          <p:spPr bwMode="auto">
            <a:xfrm>
              <a:off x="691201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2" name="Oval 154"/>
            <p:cNvSpPr>
              <a:spLocks noChangeAspect="1" noChangeArrowheads="1"/>
            </p:cNvSpPr>
            <p:nvPr userDrawn="1"/>
          </p:nvSpPr>
          <p:spPr bwMode="auto">
            <a:xfrm>
              <a:off x="702359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3" name="Oval 155"/>
            <p:cNvSpPr>
              <a:spLocks noChangeAspect="1" noChangeArrowheads="1"/>
            </p:cNvSpPr>
            <p:nvPr userDrawn="1"/>
          </p:nvSpPr>
          <p:spPr bwMode="auto">
            <a:xfrm>
              <a:off x="7136674"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4" name="Oval 156"/>
            <p:cNvSpPr>
              <a:spLocks noChangeAspect="1" noChangeArrowheads="1"/>
            </p:cNvSpPr>
            <p:nvPr userDrawn="1"/>
          </p:nvSpPr>
          <p:spPr bwMode="auto">
            <a:xfrm>
              <a:off x="724825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5" name="Oval 157"/>
            <p:cNvSpPr>
              <a:spLocks noChangeAspect="1" noChangeArrowheads="1"/>
            </p:cNvSpPr>
            <p:nvPr userDrawn="1"/>
          </p:nvSpPr>
          <p:spPr bwMode="auto">
            <a:xfrm>
              <a:off x="736133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6" name="Oval 158"/>
            <p:cNvSpPr>
              <a:spLocks noChangeAspect="1" noChangeArrowheads="1"/>
            </p:cNvSpPr>
            <p:nvPr userDrawn="1"/>
          </p:nvSpPr>
          <p:spPr bwMode="auto">
            <a:xfrm>
              <a:off x="747291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7" name="Oval 159"/>
            <p:cNvSpPr>
              <a:spLocks noChangeAspect="1" noChangeArrowheads="1"/>
            </p:cNvSpPr>
            <p:nvPr userDrawn="1"/>
          </p:nvSpPr>
          <p:spPr bwMode="auto">
            <a:xfrm>
              <a:off x="7585994"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8" name="Oval 160"/>
            <p:cNvSpPr>
              <a:spLocks noChangeAspect="1" noChangeArrowheads="1"/>
            </p:cNvSpPr>
            <p:nvPr userDrawn="1"/>
          </p:nvSpPr>
          <p:spPr bwMode="auto">
            <a:xfrm>
              <a:off x="769757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9" name="Oval 161"/>
            <p:cNvSpPr>
              <a:spLocks noChangeAspect="1" noChangeArrowheads="1"/>
            </p:cNvSpPr>
            <p:nvPr userDrawn="1"/>
          </p:nvSpPr>
          <p:spPr bwMode="auto">
            <a:xfrm>
              <a:off x="7810653"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0" name="Oval 162"/>
            <p:cNvSpPr>
              <a:spLocks noChangeAspect="1" noChangeArrowheads="1"/>
            </p:cNvSpPr>
            <p:nvPr userDrawn="1"/>
          </p:nvSpPr>
          <p:spPr bwMode="auto">
            <a:xfrm>
              <a:off x="84469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1" name="Oval 163"/>
            <p:cNvSpPr>
              <a:spLocks noChangeAspect="1" noChangeArrowheads="1"/>
            </p:cNvSpPr>
            <p:nvPr userDrawn="1"/>
          </p:nvSpPr>
          <p:spPr bwMode="auto">
            <a:xfrm>
              <a:off x="95626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2" name="Oval 164"/>
            <p:cNvSpPr>
              <a:spLocks noChangeAspect="1" noChangeArrowheads="1"/>
            </p:cNvSpPr>
            <p:nvPr userDrawn="1"/>
          </p:nvSpPr>
          <p:spPr bwMode="auto">
            <a:xfrm>
              <a:off x="106935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3" name="Oval 165"/>
            <p:cNvSpPr>
              <a:spLocks noChangeAspect="1" noChangeArrowheads="1"/>
            </p:cNvSpPr>
            <p:nvPr userDrawn="1"/>
          </p:nvSpPr>
          <p:spPr bwMode="auto">
            <a:xfrm>
              <a:off x="118092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4" name="Oval 166"/>
            <p:cNvSpPr>
              <a:spLocks noChangeAspect="1" noChangeArrowheads="1"/>
            </p:cNvSpPr>
            <p:nvPr userDrawn="1"/>
          </p:nvSpPr>
          <p:spPr bwMode="auto">
            <a:xfrm>
              <a:off x="129401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5" name="Oval 167"/>
            <p:cNvSpPr>
              <a:spLocks noChangeAspect="1" noChangeArrowheads="1"/>
            </p:cNvSpPr>
            <p:nvPr userDrawn="1"/>
          </p:nvSpPr>
          <p:spPr bwMode="auto">
            <a:xfrm>
              <a:off x="140558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6" name="Oval 168"/>
            <p:cNvSpPr>
              <a:spLocks noChangeAspect="1" noChangeArrowheads="1"/>
            </p:cNvSpPr>
            <p:nvPr userDrawn="1"/>
          </p:nvSpPr>
          <p:spPr bwMode="auto">
            <a:xfrm>
              <a:off x="151867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7" name="Oval 169"/>
            <p:cNvSpPr>
              <a:spLocks noChangeAspect="1" noChangeArrowheads="1"/>
            </p:cNvSpPr>
            <p:nvPr userDrawn="1"/>
          </p:nvSpPr>
          <p:spPr bwMode="auto">
            <a:xfrm>
              <a:off x="163024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8" name="Oval 170"/>
            <p:cNvSpPr>
              <a:spLocks noChangeAspect="1" noChangeArrowheads="1"/>
            </p:cNvSpPr>
            <p:nvPr userDrawn="1"/>
          </p:nvSpPr>
          <p:spPr bwMode="auto">
            <a:xfrm>
              <a:off x="174333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9" name="Oval 171"/>
            <p:cNvSpPr>
              <a:spLocks noChangeAspect="1" noChangeArrowheads="1"/>
            </p:cNvSpPr>
            <p:nvPr userDrawn="1"/>
          </p:nvSpPr>
          <p:spPr bwMode="auto">
            <a:xfrm>
              <a:off x="185490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0" name="Oval 172"/>
            <p:cNvSpPr>
              <a:spLocks noChangeAspect="1" noChangeArrowheads="1"/>
            </p:cNvSpPr>
            <p:nvPr userDrawn="1"/>
          </p:nvSpPr>
          <p:spPr bwMode="auto">
            <a:xfrm>
              <a:off x="196799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1" name="Oval 173"/>
            <p:cNvSpPr>
              <a:spLocks noChangeAspect="1" noChangeArrowheads="1"/>
            </p:cNvSpPr>
            <p:nvPr userDrawn="1"/>
          </p:nvSpPr>
          <p:spPr bwMode="auto">
            <a:xfrm>
              <a:off x="2079566"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2" name="Oval 174"/>
            <p:cNvSpPr>
              <a:spLocks noChangeAspect="1" noChangeArrowheads="1"/>
            </p:cNvSpPr>
            <p:nvPr userDrawn="1"/>
          </p:nvSpPr>
          <p:spPr bwMode="auto">
            <a:xfrm>
              <a:off x="219265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3" name="Oval 175"/>
            <p:cNvSpPr>
              <a:spLocks noChangeAspect="1" noChangeArrowheads="1"/>
            </p:cNvSpPr>
            <p:nvPr userDrawn="1"/>
          </p:nvSpPr>
          <p:spPr bwMode="auto">
            <a:xfrm>
              <a:off x="230422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4" name="Oval 176"/>
            <p:cNvSpPr>
              <a:spLocks noChangeAspect="1" noChangeArrowheads="1"/>
            </p:cNvSpPr>
            <p:nvPr userDrawn="1"/>
          </p:nvSpPr>
          <p:spPr bwMode="auto">
            <a:xfrm>
              <a:off x="241731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5" name="Oval 177"/>
            <p:cNvSpPr>
              <a:spLocks noChangeAspect="1" noChangeArrowheads="1"/>
            </p:cNvSpPr>
            <p:nvPr userDrawn="1"/>
          </p:nvSpPr>
          <p:spPr bwMode="auto">
            <a:xfrm>
              <a:off x="2528886"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6" name="Oval 178"/>
            <p:cNvSpPr>
              <a:spLocks noChangeAspect="1" noChangeArrowheads="1"/>
            </p:cNvSpPr>
            <p:nvPr userDrawn="1"/>
          </p:nvSpPr>
          <p:spPr bwMode="auto">
            <a:xfrm>
              <a:off x="264196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7" name="Oval 179"/>
            <p:cNvSpPr>
              <a:spLocks noChangeAspect="1" noChangeArrowheads="1"/>
            </p:cNvSpPr>
            <p:nvPr userDrawn="1"/>
          </p:nvSpPr>
          <p:spPr bwMode="auto">
            <a:xfrm>
              <a:off x="2753545"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8" name="Oval 180"/>
            <p:cNvSpPr>
              <a:spLocks noChangeAspect="1" noChangeArrowheads="1"/>
            </p:cNvSpPr>
            <p:nvPr userDrawn="1"/>
          </p:nvSpPr>
          <p:spPr bwMode="auto">
            <a:xfrm>
              <a:off x="320437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9" name="Oval 181"/>
            <p:cNvSpPr>
              <a:spLocks noChangeAspect="1" noChangeArrowheads="1"/>
            </p:cNvSpPr>
            <p:nvPr userDrawn="1"/>
          </p:nvSpPr>
          <p:spPr bwMode="auto">
            <a:xfrm>
              <a:off x="3315949"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0" name="Oval 182"/>
            <p:cNvSpPr>
              <a:spLocks noChangeAspect="1" noChangeArrowheads="1"/>
            </p:cNvSpPr>
            <p:nvPr userDrawn="1"/>
          </p:nvSpPr>
          <p:spPr bwMode="auto">
            <a:xfrm>
              <a:off x="342903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1" name="Oval 183"/>
            <p:cNvSpPr>
              <a:spLocks noChangeAspect="1" noChangeArrowheads="1"/>
            </p:cNvSpPr>
            <p:nvPr userDrawn="1"/>
          </p:nvSpPr>
          <p:spPr bwMode="auto">
            <a:xfrm>
              <a:off x="354060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2" name="Oval 184"/>
            <p:cNvSpPr>
              <a:spLocks noChangeAspect="1" noChangeArrowheads="1"/>
            </p:cNvSpPr>
            <p:nvPr userDrawn="1"/>
          </p:nvSpPr>
          <p:spPr bwMode="auto">
            <a:xfrm>
              <a:off x="365369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3" name="Oval 185"/>
            <p:cNvSpPr>
              <a:spLocks noChangeAspect="1" noChangeArrowheads="1"/>
            </p:cNvSpPr>
            <p:nvPr userDrawn="1"/>
          </p:nvSpPr>
          <p:spPr bwMode="auto">
            <a:xfrm>
              <a:off x="466390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4" name="Oval 186"/>
            <p:cNvSpPr>
              <a:spLocks noChangeAspect="1" noChangeArrowheads="1"/>
            </p:cNvSpPr>
            <p:nvPr userDrawn="1"/>
          </p:nvSpPr>
          <p:spPr bwMode="auto">
            <a:xfrm>
              <a:off x="4776992"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5" name="Oval 187"/>
            <p:cNvSpPr>
              <a:spLocks noChangeAspect="1" noChangeArrowheads="1"/>
            </p:cNvSpPr>
            <p:nvPr userDrawn="1"/>
          </p:nvSpPr>
          <p:spPr bwMode="auto">
            <a:xfrm>
              <a:off x="4888568"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6" name="Oval 188"/>
            <p:cNvSpPr>
              <a:spLocks noChangeAspect="1" noChangeArrowheads="1"/>
            </p:cNvSpPr>
            <p:nvPr userDrawn="1"/>
          </p:nvSpPr>
          <p:spPr bwMode="auto">
            <a:xfrm>
              <a:off x="5001652"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7" name="Oval 189"/>
            <p:cNvSpPr>
              <a:spLocks noChangeAspect="1" noChangeArrowheads="1"/>
            </p:cNvSpPr>
            <p:nvPr userDrawn="1"/>
          </p:nvSpPr>
          <p:spPr bwMode="auto">
            <a:xfrm>
              <a:off x="511322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8" name="Oval 190"/>
            <p:cNvSpPr>
              <a:spLocks noChangeAspect="1" noChangeArrowheads="1"/>
            </p:cNvSpPr>
            <p:nvPr userDrawn="1"/>
          </p:nvSpPr>
          <p:spPr bwMode="auto">
            <a:xfrm>
              <a:off x="556254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9" name="Oval 191"/>
            <p:cNvSpPr>
              <a:spLocks noChangeAspect="1" noChangeArrowheads="1"/>
            </p:cNvSpPr>
            <p:nvPr userDrawn="1"/>
          </p:nvSpPr>
          <p:spPr bwMode="auto">
            <a:xfrm>
              <a:off x="567563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0" name="Oval 192"/>
            <p:cNvSpPr>
              <a:spLocks noChangeAspect="1" noChangeArrowheads="1"/>
            </p:cNvSpPr>
            <p:nvPr userDrawn="1"/>
          </p:nvSpPr>
          <p:spPr bwMode="auto">
            <a:xfrm>
              <a:off x="578720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1" name="Oval 193"/>
            <p:cNvSpPr>
              <a:spLocks noChangeAspect="1" noChangeArrowheads="1"/>
            </p:cNvSpPr>
            <p:nvPr userDrawn="1"/>
          </p:nvSpPr>
          <p:spPr bwMode="auto">
            <a:xfrm>
              <a:off x="590029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2" name="Oval 194"/>
            <p:cNvSpPr>
              <a:spLocks noChangeAspect="1" noChangeArrowheads="1"/>
            </p:cNvSpPr>
            <p:nvPr userDrawn="1"/>
          </p:nvSpPr>
          <p:spPr bwMode="auto">
            <a:xfrm>
              <a:off x="6013375"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3" name="Oval 195"/>
            <p:cNvSpPr>
              <a:spLocks noChangeAspect="1" noChangeArrowheads="1"/>
            </p:cNvSpPr>
            <p:nvPr userDrawn="1"/>
          </p:nvSpPr>
          <p:spPr bwMode="auto">
            <a:xfrm>
              <a:off x="612495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4" name="Oval 196"/>
            <p:cNvSpPr>
              <a:spLocks noChangeAspect="1" noChangeArrowheads="1"/>
            </p:cNvSpPr>
            <p:nvPr userDrawn="1"/>
          </p:nvSpPr>
          <p:spPr bwMode="auto">
            <a:xfrm>
              <a:off x="6238035"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5" name="Oval 197"/>
            <p:cNvSpPr>
              <a:spLocks noChangeAspect="1" noChangeArrowheads="1"/>
            </p:cNvSpPr>
            <p:nvPr userDrawn="1"/>
          </p:nvSpPr>
          <p:spPr bwMode="auto">
            <a:xfrm>
              <a:off x="634961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6" name="Oval 198"/>
            <p:cNvSpPr>
              <a:spLocks noChangeAspect="1" noChangeArrowheads="1"/>
            </p:cNvSpPr>
            <p:nvPr userDrawn="1"/>
          </p:nvSpPr>
          <p:spPr bwMode="auto">
            <a:xfrm>
              <a:off x="646269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7" name="Oval 199"/>
            <p:cNvSpPr>
              <a:spLocks noChangeAspect="1" noChangeArrowheads="1"/>
            </p:cNvSpPr>
            <p:nvPr userDrawn="1"/>
          </p:nvSpPr>
          <p:spPr bwMode="auto">
            <a:xfrm>
              <a:off x="657427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8" name="Oval 200"/>
            <p:cNvSpPr>
              <a:spLocks noChangeAspect="1" noChangeArrowheads="1"/>
            </p:cNvSpPr>
            <p:nvPr userDrawn="1"/>
          </p:nvSpPr>
          <p:spPr bwMode="auto">
            <a:xfrm>
              <a:off x="6687355"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9" name="Oval 201"/>
            <p:cNvSpPr>
              <a:spLocks noChangeAspect="1" noChangeArrowheads="1"/>
            </p:cNvSpPr>
            <p:nvPr userDrawn="1"/>
          </p:nvSpPr>
          <p:spPr bwMode="auto">
            <a:xfrm>
              <a:off x="679893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40" name="Oval 202"/>
            <p:cNvSpPr>
              <a:spLocks noChangeAspect="1" noChangeArrowheads="1"/>
            </p:cNvSpPr>
            <p:nvPr userDrawn="1"/>
          </p:nvSpPr>
          <p:spPr bwMode="auto">
            <a:xfrm>
              <a:off x="691201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41" name="Oval 203"/>
            <p:cNvSpPr>
              <a:spLocks noChangeAspect="1" noChangeArrowheads="1"/>
            </p:cNvSpPr>
            <p:nvPr userDrawn="1"/>
          </p:nvSpPr>
          <p:spPr bwMode="auto">
            <a:xfrm>
              <a:off x="702359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42" name="Oval 204"/>
            <p:cNvSpPr>
              <a:spLocks noChangeAspect="1" noChangeArrowheads="1"/>
            </p:cNvSpPr>
            <p:nvPr userDrawn="1"/>
          </p:nvSpPr>
          <p:spPr bwMode="auto">
            <a:xfrm>
              <a:off x="713667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43" name="Oval 205"/>
            <p:cNvSpPr>
              <a:spLocks noChangeAspect="1" noChangeArrowheads="1"/>
            </p:cNvSpPr>
            <p:nvPr userDrawn="1"/>
          </p:nvSpPr>
          <p:spPr bwMode="auto">
            <a:xfrm>
              <a:off x="724825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44" name="Oval 206"/>
            <p:cNvSpPr>
              <a:spLocks noChangeAspect="1" noChangeArrowheads="1"/>
            </p:cNvSpPr>
            <p:nvPr userDrawn="1"/>
          </p:nvSpPr>
          <p:spPr bwMode="auto">
            <a:xfrm>
              <a:off x="736133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45" name="Oval 207"/>
            <p:cNvSpPr>
              <a:spLocks noChangeAspect="1" noChangeArrowheads="1"/>
            </p:cNvSpPr>
            <p:nvPr userDrawn="1"/>
          </p:nvSpPr>
          <p:spPr bwMode="auto">
            <a:xfrm>
              <a:off x="747291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46" name="Oval 208"/>
            <p:cNvSpPr>
              <a:spLocks noChangeAspect="1" noChangeArrowheads="1"/>
            </p:cNvSpPr>
            <p:nvPr userDrawn="1"/>
          </p:nvSpPr>
          <p:spPr bwMode="auto">
            <a:xfrm>
              <a:off x="758599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47" name="Oval 209"/>
            <p:cNvSpPr>
              <a:spLocks noChangeAspect="1" noChangeArrowheads="1"/>
            </p:cNvSpPr>
            <p:nvPr userDrawn="1"/>
          </p:nvSpPr>
          <p:spPr bwMode="auto">
            <a:xfrm>
              <a:off x="769757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48" name="Oval 210"/>
            <p:cNvSpPr>
              <a:spLocks noChangeAspect="1" noChangeArrowheads="1"/>
            </p:cNvSpPr>
            <p:nvPr userDrawn="1"/>
          </p:nvSpPr>
          <p:spPr bwMode="auto">
            <a:xfrm>
              <a:off x="781065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49" name="Oval 211"/>
            <p:cNvSpPr>
              <a:spLocks noChangeAspect="1" noChangeArrowheads="1"/>
            </p:cNvSpPr>
            <p:nvPr userDrawn="1"/>
          </p:nvSpPr>
          <p:spPr bwMode="auto">
            <a:xfrm>
              <a:off x="792222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50" name="Oval 212"/>
            <p:cNvSpPr>
              <a:spLocks noChangeAspect="1" noChangeArrowheads="1"/>
            </p:cNvSpPr>
            <p:nvPr userDrawn="1"/>
          </p:nvSpPr>
          <p:spPr bwMode="auto">
            <a:xfrm>
              <a:off x="803531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51" name="Oval 213"/>
            <p:cNvSpPr>
              <a:spLocks noChangeAspect="1" noChangeArrowheads="1"/>
            </p:cNvSpPr>
            <p:nvPr userDrawn="1"/>
          </p:nvSpPr>
          <p:spPr bwMode="auto">
            <a:xfrm>
              <a:off x="814689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52" name="Oval 214"/>
            <p:cNvSpPr>
              <a:spLocks noChangeAspect="1" noChangeArrowheads="1"/>
            </p:cNvSpPr>
            <p:nvPr userDrawn="1"/>
          </p:nvSpPr>
          <p:spPr bwMode="auto">
            <a:xfrm>
              <a:off x="825997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53" name="Oval 215"/>
            <p:cNvSpPr>
              <a:spLocks noChangeAspect="1" noChangeArrowheads="1"/>
            </p:cNvSpPr>
            <p:nvPr userDrawn="1"/>
          </p:nvSpPr>
          <p:spPr bwMode="auto">
            <a:xfrm>
              <a:off x="837154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54" name="Oval 216"/>
            <p:cNvSpPr>
              <a:spLocks noChangeAspect="1" noChangeArrowheads="1"/>
            </p:cNvSpPr>
            <p:nvPr userDrawn="1"/>
          </p:nvSpPr>
          <p:spPr bwMode="auto">
            <a:xfrm>
              <a:off x="848463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55" name="Oval 217"/>
            <p:cNvSpPr>
              <a:spLocks noChangeAspect="1" noChangeArrowheads="1"/>
            </p:cNvSpPr>
            <p:nvPr userDrawn="1"/>
          </p:nvSpPr>
          <p:spPr bwMode="auto">
            <a:xfrm>
              <a:off x="8596209"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56" name="Oval 218"/>
            <p:cNvSpPr>
              <a:spLocks noChangeAspect="1" noChangeArrowheads="1"/>
            </p:cNvSpPr>
            <p:nvPr userDrawn="1"/>
          </p:nvSpPr>
          <p:spPr bwMode="auto">
            <a:xfrm>
              <a:off x="50694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57" name="Oval 219"/>
            <p:cNvSpPr>
              <a:spLocks noChangeAspect="1" noChangeArrowheads="1"/>
            </p:cNvSpPr>
            <p:nvPr userDrawn="1"/>
          </p:nvSpPr>
          <p:spPr bwMode="auto">
            <a:xfrm>
              <a:off x="62003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58" name="Oval 220"/>
            <p:cNvSpPr>
              <a:spLocks noChangeAspect="1" noChangeArrowheads="1"/>
            </p:cNvSpPr>
            <p:nvPr userDrawn="1"/>
          </p:nvSpPr>
          <p:spPr bwMode="auto">
            <a:xfrm>
              <a:off x="73160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59" name="Oval 221"/>
            <p:cNvSpPr>
              <a:spLocks noChangeAspect="1" noChangeArrowheads="1"/>
            </p:cNvSpPr>
            <p:nvPr userDrawn="1"/>
          </p:nvSpPr>
          <p:spPr bwMode="auto">
            <a:xfrm>
              <a:off x="84469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60" name="Oval 222"/>
            <p:cNvSpPr>
              <a:spLocks noChangeAspect="1" noChangeArrowheads="1"/>
            </p:cNvSpPr>
            <p:nvPr userDrawn="1"/>
          </p:nvSpPr>
          <p:spPr bwMode="auto">
            <a:xfrm>
              <a:off x="95626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61" name="Oval 223"/>
            <p:cNvSpPr>
              <a:spLocks noChangeAspect="1" noChangeArrowheads="1"/>
            </p:cNvSpPr>
            <p:nvPr userDrawn="1"/>
          </p:nvSpPr>
          <p:spPr bwMode="auto">
            <a:xfrm>
              <a:off x="106935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62" name="Oval 224"/>
            <p:cNvSpPr>
              <a:spLocks noChangeAspect="1" noChangeArrowheads="1"/>
            </p:cNvSpPr>
            <p:nvPr userDrawn="1"/>
          </p:nvSpPr>
          <p:spPr bwMode="auto">
            <a:xfrm>
              <a:off x="118092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63" name="Oval 225"/>
            <p:cNvSpPr>
              <a:spLocks noChangeAspect="1" noChangeArrowheads="1"/>
            </p:cNvSpPr>
            <p:nvPr userDrawn="1"/>
          </p:nvSpPr>
          <p:spPr bwMode="auto">
            <a:xfrm>
              <a:off x="129401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64" name="Oval 226"/>
            <p:cNvSpPr>
              <a:spLocks noChangeAspect="1" noChangeArrowheads="1"/>
            </p:cNvSpPr>
            <p:nvPr userDrawn="1"/>
          </p:nvSpPr>
          <p:spPr bwMode="auto">
            <a:xfrm>
              <a:off x="140558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65" name="Oval 227"/>
            <p:cNvSpPr>
              <a:spLocks noChangeAspect="1" noChangeArrowheads="1"/>
            </p:cNvSpPr>
            <p:nvPr userDrawn="1"/>
          </p:nvSpPr>
          <p:spPr bwMode="auto">
            <a:xfrm>
              <a:off x="151867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66" name="Oval 228"/>
            <p:cNvSpPr>
              <a:spLocks noChangeAspect="1" noChangeArrowheads="1"/>
            </p:cNvSpPr>
            <p:nvPr userDrawn="1"/>
          </p:nvSpPr>
          <p:spPr bwMode="auto">
            <a:xfrm>
              <a:off x="163024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67" name="Oval 229"/>
            <p:cNvSpPr>
              <a:spLocks noChangeAspect="1" noChangeArrowheads="1"/>
            </p:cNvSpPr>
            <p:nvPr userDrawn="1"/>
          </p:nvSpPr>
          <p:spPr bwMode="auto">
            <a:xfrm>
              <a:off x="174333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68" name="Oval 230"/>
            <p:cNvSpPr>
              <a:spLocks noChangeAspect="1" noChangeArrowheads="1"/>
            </p:cNvSpPr>
            <p:nvPr userDrawn="1"/>
          </p:nvSpPr>
          <p:spPr bwMode="auto">
            <a:xfrm>
              <a:off x="185490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69" name="Oval 231"/>
            <p:cNvSpPr>
              <a:spLocks noChangeAspect="1" noChangeArrowheads="1"/>
            </p:cNvSpPr>
            <p:nvPr userDrawn="1"/>
          </p:nvSpPr>
          <p:spPr bwMode="auto">
            <a:xfrm>
              <a:off x="196799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70" name="Oval 232"/>
            <p:cNvSpPr>
              <a:spLocks noChangeAspect="1" noChangeArrowheads="1"/>
            </p:cNvSpPr>
            <p:nvPr userDrawn="1"/>
          </p:nvSpPr>
          <p:spPr bwMode="auto">
            <a:xfrm>
              <a:off x="2079566"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71" name="Oval 233"/>
            <p:cNvSpPr>
              <a:spLocks noChangeAspect="1" noChangeArrowheads="1"/>
            </p:cNvSpPr>
            <p:nvPr userDrawn="1"/>
          </p:nvSpPr>
          <p:spPr bwMode="auto">
            <a:xfrm>
              <a:off x="219265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72" name="Oval 234"/>
            <p:cNvSpPr>
              <a:spLocks noChangeAspect="1" noChangeArrowheads="1"/>
            </p:cNvSpPr>
            <p:nvPr userDrawn="1"/>
          </p:nvSpPr>
          <p:spPr bwMode="auto">
            <a:xfrm>
              <a:off x="230422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73" name="Oval 235"/>
            <p:cNvSpPr>
              <a:spLocks noChangeAspect="1" noChangeArrowheads="1"/>
            </p:cNvSpPr>
            <p:nvPr userDrawn="1"/>
          </p:nvSpPr>
          <p:spPr bwMode="auto">
            <a:xfrm>
              <a:off x="2528886"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74" name="Oval 236"/>
            <p:cNvSpPr>
              <a:spLocks noChangeAspect="1" noChangeArrowheads="1"/>
            </p:cNvSpPr>
            <p:nvPr userDrawn="1"/>
          </p:nvSpPr>
          <p:spPr bwMode="auto">
            <a:xfrm>
              <a:off x="264196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75" name="Oval 237"/>
            <p:cNvSpPr>
              <a:spLocks noChangeAspect="1" noChangeArrowheads="1"/>
            </p:cNvSpPr>
            <p:nvPr userDrawn="1"/>
          </p:nvSpPr>
          <p:spPr bwMode="auto">
            <a:xfrm>
              <a:off x="2753545"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76" name="Oval 238"/>
            <p:cNvSpPr>
              <a:spLocks noChangeAspect="1" noChangeArrowheads="1"/>
            </p:cNvSpPr>
            <p:nvPr userDrawn="1"/>
          </p:nvSpPr>
          <p:spPr bwMode="auto">
            <a:xfrm>
              <a:off x="3204373"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77" name="Oval 239"/>
            <p:cNvSpPr>
              <a:spLocks noChangeAspect="1" noChangeArrowheads="1"/>
            </p:cNvSpPr>
            <p:nvPr userDrawn="1"/>
          </p:nvSpPr>
          <p:spPr bwMode="auto">
            <a:xfrm>
              <a:off x="3315949"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78" name="Oval 240"/>
            <p:cNvSpPr>
              <a:spLocks noChangeAspect="1" noChangeArrowheads="1"/>
            </p:cNvSpPr>
            <p:nvPr userDrawn="1"/>
          </p:nvSpPr>
          <p:spPr bwMode="auto">
            <a:xfrm>
              <a:off x="342903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79" name="Oval 241"/>
            <p:cNvSpPr>
              <a:spLocks noChangeAspect="1" noChangeArrowheads="1"/>
            </p:cNvSpPr>
            <p:nvPr userDrawn="1"/>
          </p:nvSpPr>
          <p:spPr bwMode="auto">
            <a:xfrm>
              <a:off x="3878352"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80" name="Oval 242"/>
            <p:cNvSpPr>
              <a:spLocks noChangeAspect="1" noChangeArrowheads="1"/>
            </p:cNvSpPr>
            <p:nvPr userDrawn="1"/>
          </p:nvSpPr>
          <p:spPr bwMode="auto">
            <a:xfrm>
              <a:off x="466390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81" name="Oval 243"/>
            <p:cNvSpPr>
              <a:spLocks noChangeAspect="1" noChangeArrowheads="1"/>
            </p:cNvSpPr>
            <p:nvPr userDrawn="1"/>
          </p:nvSpPr>
          <p:spPr bwMode="auto">
            <a:xfrm>
              <a:off x="4776992"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82" name="Oval 244"/>
            <p:cNvSpPr>
              <a:spLocks noChangeAspect="1" noChangeArrowheads="1"/>
            </p:cNvSpPr>
            <p:nvPr userDrawn="1"/>
          </p:nvSpPr>
          <p:spPr bwMode="auto">
            <a:xfrm>
              <a:off x="4888568"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83" name="Oval 245"/>
            <p:cNvSpPr>
              <a:spLocks noChangeAspect="1" noChangeArrowheads="1"/>
            </p:cNvSpPr>
            <p:nvPr userDrawn="1"/>
          </p:nvSpPr>
          <p:spPr bwMode="auto">
            <a:xfrm>
              <a:off x="5001652"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84" name="Oval 246"/>
            <p:cNvSpPr>
              <a:spLocks noChangeAspect="1" noChangeArrowheads="1"/>
            </p:cNvSpPr>
            <p:nvPr userDrawn="1"/>
          </p:nvSpPr>
          <p:spPr bwMode="auto">
            <a:xfrm>
              <a:off x="511322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85" name="Oval 247"/>
            <p:cNvSpPr>
              <a:spLocks noChangeAspect="1" noChangeArrowheads="1"/>
            </p:cNvSpPr>
            <p:nvPr userDrawn="1"/>
          </p:nvSpPr>
          <p:spPr bwMode="auto">
            <a:xfrm>
              <a:off x="522631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86" name="Oval 248"/>
            <p:cNvSpPr>
              <a:spLocks noChangeAspect="1" noChangeArrowheads="1"/>
            </p:cNvSpPr>
            <p:nvPr userDrawn="1"/>
          </p:nvSpPr>
          <p:spPr bwMode="auto">
            <a:xfrm>
              <a:off x="533788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87" name="Oval 249"/>
            <p:cNvSpPr>
              <a:spLocks noChangeAspect="1" noChangeArrowheads="1"/>
            </p:cNvSpPr>
            <p:nvPr userDrawn="1"/>
          </p:nvSpPr>
          <p:spPr bwMode="auto">
            <a:xfrm>
              <a:off x="5450972"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88" name="Oval 250"/>
            <p:cNvSpPr>
              <a:spLocks noChangeAspect="1" noChangeArrowheads="1"/>
            </p:cNvSpPr>
            <p:nvPr userDrawn="1"/>
          </p:nvSpPr>
          <p:spPr bwMode="auto">
            <a:xfrm>
              <a:off x="556254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89" name="Oval 251"/>
            <p:cNvSpPr>
              <a:spLocks noChangeAspect="1" noChangeArrowheads="1"/>
            </p:cNvSpPr>
            <p:nvPr userDrawn="1"/>
          </p:nvSpPr>
          <p:spPr bwMode="auto">
            <a:xfrm>
              <a:off x="567563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90" name="Oval 252"/>
            <p:cNvSpPr>
              <a:spLocks noChangeAspect="1" noChangeArrowheads="1"/>
            </p:cNvSpPr>
            <p:nvPr userDrawn="1"/>
          </p:nvSpPr>
          <p:spPr bwMode="auto">
            <a:xfrm>
              <a:off x="578720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91" name="Oval 253"/>
            <p:cNvSpPr>
              <a:spLocks noChangeAspect="1" noChangeArrowheads="1"/>
            </p:cNvSpPr>
            <p:nvPr userDrawn="1"/>
          </p:nvSpPr>
          <p:spPr bwMode="auto">
            <a:xfrm>
              <a:off x="590029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92" name="Oval 254"/>
            <p:cNvSpPr>
              <a:spLocks noChangeAspect="1" noChangeArrowheads="1"/>
            </p:cNvSpPr>
            <p:nvPr userDrawn="1"/>
          </p:nvSpPr>
          <p:spPr bwMode="auto">
            <a:xfrm>
              <a:off x="6013375"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93" name="Oval 255"/>
            <p:cNvSpPr>
              <a:spLocks noChangeAspect="1" noChangeArrowheads="1"/>
            </p:cNvSpPr>
            <p:nvPr userDrawn="1"/>
          </p:nvSpPr>
          <p:spPr bwMode="auto">
            <a:xfrm>
              <a:off x="612495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94" name="Oval 256"/>
            <p:cNvSpPr>
              <a:spLocks noChangeAspect="1" noChangeArrowheads="1"/>
            </p:cNvSpPr>
            <p:nvPr userDrawn="1"/>
          </p:nvSpPr>
          <p:spPr bwMode="auto">
            <a:xfrm>
              <a:off x="6238035"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95" name="Oval 257"/>
            <p:cNvSpPr>
              <a:spLocks noChangeAspect="1" noChangeArrowheads="1"/>
            </p:cNvSpPr>
            <p:nvPr userDrawn="1"/>
          </p:nvSpPr>
          <p:spPr bwMode="auto">
            <a:xfrm>
              <a:off x="634961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96" name="Oval 258"/>
            <p:cNvSpPr>
              <a:spLocks noChangeAspect="1" noChangeArrowheads="1"/>
            </p:cNvSpPr>
            <p:nvPr userDrawn="1"/>
          </p:nvSpPr>
          <p:spPr bwMode="auto">
            <a:xfrm>
              <a:off x="646269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97" name="Oval 259"/>
            <p:cNvSpPr>
              <a:spLocks noChangeAspect="1" noChangeArrowheads="1"/>
            </p:cNvSpPr>
            <p:nvPr userDrawn="1"/>
          </p:nvSpPr>
          <p:spPr bwMode="auto">
            <a:xfrm>
              <a:off x="657427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98" name="Oval 260"/>
            <p:cNvSpPr>
              <a:spLocks noChangeAspect="1" noChangeArrowheads="1"/>
            </p:cNvSpPr>
            <p:nvPr userDrawn="1"/>
          </p:nvSpPr>
          <p:spPr bwMode="auto">
            <a:xfrm>
              <a:off x="6687355"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99" name="Oval 261"/>
            <p:cNvSpPr>
              <a:spLocks noChangeAspect="1" noChangeArrowheads="1"/>
            </p:cNvSpPr>
            <p:nvPr userDrawn="1"/>
          </p:nvSpPr>
          <p:spPr bwMode="auto">
            <a:xfrm>
              <a:off x="679893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00" name="Oval 262"/>
            <p:cNvSpPr>
              <a:spLocks noChangeAspect="1" noChangeArrowheads="1"/>
            </p:cNvSpPr>
            <p:nvPr userDrawn="1"/>
          </p:nvSpPr>
          <p:spPr bwMode="auto">
            <a:xfrm>
              <a:off x="691201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01" name="Oval 263"/>
            <p:cNvSpPr>
              <a:spLocks noChangeAspect="1" noChangeArrowheads="1"/>
            </p:cNvSpPr>
            <p:nvPr userDrawn="1"/>
          </p:nvSpPr>
          <p:spPr bwMode="auto">
            <a:xfrm>
              <a:off x="702359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02" name="Oval 264"/>
            <p:cNvSpPr>
              <a:spLocks noChangeAspect="1" noChangeArrowheads="1"/>
            </p:cNvSpPr>
            <p:nvPr userDrawn="1"/>
          </p:nvSpPr>
          <p:spPr bwMode="auto">
            <a:xfrm>
              <a:off x="713667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03" name="Oval 265"/>
            <p:cNvSpPr>
              <a:spLocks noChangeAspect="1" noChangeArrowheads="1"/>
            </p:cNvSpPr>
            <p:nvPr userDrawn="1"/>
          </p:nvSpPr>
          <p:spPr bwMode="auto">
            <a:xfrm>
              <a:off x="724825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04" name="Oval 266"/>
            <p:cNvSpPr>
              <a:spLocks noChangeAspect="1" noChangeArrowheads="1"/>
            </p:cNvSpPr>
            <p:nvPr userDrawn="1"/>
          </p:nvSpPr>
          <p:spPr bwMode="auto">
            <a:xfrm>
              <a:off x="736133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05" name="Oval 267"/>
            <p:cNvSpPr>
              <a:spLocks noChangeAspect="1" noChangeArrowheads="1"/>
            </p:cNvSpPr>
            <p:nvPr userDrawn="1"/>
          </p:nvSpPr>
          <p:spPr bwMode="auto">
            <a:xfrm>
              <a:off x="747291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06" name="Oval 268"/>
            <p:cNvSpPr>
              <a:spLocks noChangeAspect="1" noChangeArrowheads="1"/>
            </p:cNvSpPr>
            <p:nvPr userDrawn="1"/>
          </p:nvSpPr>
          <p:spPr bwMode="auto">
            <a:xfrm>
              <a:off x="758599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07" name="Oval 269"/>
            <p:cNvSpPr>
              <a:spLocks noChangeAspect="1" noChangeArrowheads="1"/>
            </p:cNvSpPr>
            <p:nvPr userDrawn="1"/>
          </p:nvSpPr>
          <p:spPr bwMode="auto">
            <a:xfrm>
              <a:off x="769757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08" name="Oval 270"/>
            <p:cNvSpPr>
              <a:spLocks noChangeAspect="1" noChangeArrowheads="1"/>
            </p:cNvSpPr>
            <p:nvPr userDrawn="1"/>
          </p:nvSpPr>
          <p:spPr bwMode="auto">
            <a:xfrm>
              <a:off x="781065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09" name="Oval 271"/>
            <p:cNvSpPr>
              <a:spLocks noChangeAspect="1" noChangeArrowheads="1"/>
            </p:cNvSpPr>
            <p:nvPr userDrawn="1"/>
          </p:nvSpPr>
          <p:spPr bwMode="auto">
            <a:xfrm>
              <a:off x="792222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10" name="Oval 272"/>
            <p:cNvSpPr>
              <a:spLocks noChangeAspect="1" noChangeArrowheads="1"/>
            </p:cNvSpPr>
            <p:nvPr userDrawn="1"/>
          </p:nvSpPr>
          <p:spPr bwMode="auto">
            <a:xfrm>
              <a:off x="803531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11" name="Oval 273"/>
            <p:cNvSpPr>
              <a:spLocks noChangeAspect="1" noChangeArrowheads="1"/>
            </p:cNvSpPr>
            <p:nvPr userDrawn="1"/>
          </p:nvSpPr>
          <p:spPr bwMode="auto">
            <a:xfrm>
              <a:off x="814689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12" name="Oval 274"/>
            <p:cNvSpPr>
              <a:spLocks noChangeAspect="1" noChangeArrowheads="1"/>
            </p:cNvSpPr>
            <p:nvPr userDrawn="1"/>
          </p:nvSpPr>
          <p:spPr bwMode="auto">
            <a:xfrm>
              <a:off x="825997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13" name="Oval 275"/>
            <p:cNvSpPr>
              <a:spLocks noChangeAspect="1" noChangeArrowheads="1"/>
            </p:cNvSpPr>
            <p:nvPr userDrawn="1"/>
          </p:nvSpPr>
          <p:spPr bwMode="auto">
            <a:xfrm>
              <a:off x="837154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14" name="Oval 276"/>
            <p:cNvSpPr>
              <a:spLocks noChangeAspect="1" noChangeArrowheads="1"/>
            </p:cNvSpPr>
            <p:nvPr userDrawn="1"/>
          </p:nvSpPr>
          <p:spPr bwMode="auto">
            <a:xfrm>
              <a:off x="8484633"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15" name="Oval 277"/>
            <p:cNvSpPr>
              <a:spLocks noChangeAspect="1" noChangeArrowheads="1"/>
            </p:cNvSpPr>
            <p:nvPr userDrawn="1"/>
          </p:nvSpPr>
          <p:spPr bwMode="auto">
            <a:xfrm>
              <a:off x="8596209"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16" name="Oval 278"/>
            <p:cNvSpPr>
              <a:spLocks noChangeAspect="1" noChangeArrowheads="1"/>
            </p:cNvSpPr>
            <p:nvPr userDrawn="1"/>
          </p:nvSpPr>
          <p:spPr bwMode="auto">
            <a:xfrm>
              <a:off x="870929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17" name="Oval 279"/>
            <p:cNvSpPr>
              <a:spLocks noChangeAspect="1" noChangeArrowheads="1"/>
            </p:cNvSpPr>
            <p:nvPr userDrawn="1"/>
          </p:nvSpPr>
          <p:spPr bwMode="auto">
            <a:xfrm>
              <a:off x="50694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18" name="Oval 280"/>
            <p:cNvSpPr>
              <a:spLocks noChangeAspect="1" noChangeArrowheads="1"/>
            </p:cNvSpPr>
            <p:nvPr userDrawn="1"/>
          </p:nvSpPr>
          <p:spPr bwMode="auto">
            <a:xfrm>
              <a:off x="62003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19" name="Oval 281"/>
            <p:cNvSpPr>
              <a:spLocks noChangeAspect="1" noChangeArrowheads="1"/>
            </p:cNvSpPr>
            <p:nvPr userDrawn="1"/>
          </p:nvSpPr>
          <p:spPr bwMode="auto">
            <a:xfrm>
              <a:off x="73160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20" name="Oval 282"/>
            <p:cNvSpPr>
              <a:spLocks noChangeAspect="1" noChangeArrowheads="1"/>
            </p:cNvSpPr>
            <p:nvPr userDrawn="1"/>
          </p:nvSpPr>
          <p:spPr bwMode="auto">
            <a:xfrm>
              <a:off x="84469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21" name="Oval 283"/>
            <p:cNvSpPr>
              <a:spLocks noChangeAspect="1" noChangeArrowheads="1"/>
            </p:cNvSpPr>
            <p:nvPr userDrawn="1"/>
          </p:nvSpPr>
          <p:spPr bwMode="auto">
            <a:xfrm>
              <a:off x="95626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22" name="Oval 284"/>
            <p:cNvSpPr>
              <a:spLocks noChangeAspect="1" noChangeArrowheads="1"/>
            </p:cNvSpPr>
            <p:nvPr userDrawn="1"/>
          </p:nvSpPr>
          <p:spPr bwMode="auto">
            <a:xfrm>
              <a:off x="106935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23" name="Oval 285"/>
            <p:cNvSpPr>
              <a:spLocks noChangeAspect="1" noChangeArrowheads="1"/>
            </p:cNvSpPr>
            <p:nvPr userDrawn="1"/>
          </p:nvSpPr>
          <p:spPr bwMode="auto">
            <a:xfrm>
              <a:off x="118092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24" name="Oval 286"/>
            <p:cNvSpPr>
              <a:spLocks noChangeAspect="1" noChangeArrowheads="1"/>
            </p:cNvSpPr>
            <p:nvPr userDrawn="1"/>
          </p:nvSpPr>
          <p:spPr bwMode="auto">
            <a:xfrm>
              <a:off x="129401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25" name="Oval 287"/>
            <p:cNvSpPr>
              <a:spLocks noChangeAspect="1" noChangeArrowheads="1"/>
            </p:cNvSpPr>
            <p:nvPr userDrawn="1"/>
          </p:nvSpPr>
          <p:spPr bwMode="auto">
            <a:xfrm>
              <a:off x="140558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26" name="Oval 288"/>
            <p:cNvSpPr>
              <a:spLocks noChangeAspect="1" noChangeArrowheads="1"/>
            </p:cNvSpPr>
            <p:nvPr userDrawn="1"/>
          </p:nvSpPr>
          <p:spPr bwMode="auto">
            <a:xfrm>
              <a:off x="151867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27" name="Oval 289"/>
            <p:cNvSpPr>
              <a:spLocks noChangeAspect="1" noChangeArrowheads="1"/>
            </p:cNvSpPr>
            <p:nvPr userDrawn="1"/>
          </p:nvSpPr>
          <p:spPr bwMode="auto">
            <a:xfrm>
              <a:off x="163024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28" name="Oval 290"/>
            <p:cNvSpPr>
              <a:spLocks noChangeAspect="1" noChangeArrowheads="1"/>
            </p:cNvSpPr>
            <p:nvPr userDrawn="1"/>
          </p:nvSpPr>
          <p:spPr bwMode="auto">
            <a:xfrm>
              <a:off x="174333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29" name="Oval 291"/>
            <p:cNvSpPr>
              <a:spLocks noChangeAspect="1" noChangeArrowheads="1"/>
            </p:cNvSpPr>
            <p:nvPr userDrawn="1"/>
          </p:nvSpPr>
          <p:spPr bwMode="auto">
            <a:xfrm>
              <a:off x="185490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30" name="Oval 292"/>
            <p:cNvSpPr>
              <a:spLocks noChangeAspect="1" noChangeArrowheads="1"/>
            </p:cNvSpPr>
            <p:nvPr userDrawn="1"/>
          </p:nvSpPr>
          <p:spPr bwMode="auto">
            <a:xfrm>
              <a:off x="196799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31" name="Oval 293"/>
            <p:cNvSpPr>
              <a:spLocks noChangeAspect="1" noChangeArrowheads="1"/>
            </p:cNvSpPr>
            <p:nvPr userDrawn="1"/>
          </p:nvSpPr>
          <p:spPr bwMode="auto">
            <a:xfrm>
              <a:off x="2079566"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32" name="Oval 294"/>
            <p:cNvSpPr>
              <a:spLocks noChangeAspect="1" noChangeArrowheads="1"/>
            </p:cNvSpPr>
            <p:nvPr userDrawn="1"/>
          </p:nvSpPr>
          <p:spPr bwMode="auto">
            <a:xfrm>
              <a:off x="219265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33" name="Oval 295"/>
            <p:cNvSpPr>
              <a:spLocks noChangeAspect="1" noChangeArrowheads="1"/>
            </p:cNvSpPr>
            <p:nvPr userDrawn="1"/>
          </p:nvSpPr>
          <p:spPr bwMode="auto">
            <a:xfrm>
              <a:off x="230422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34" name="Oval 296"/>
            <p:cNvSpPr>
              <a:spLocks noChangeAspect="1" noChangeArrowheads="1"/>
            </p:cNvSpPr>
            <p:nvPr userDrawn="1"/>
          </p:nvSpPr>
          <p:spPr bwMode="auto">
            <a:xfrm>
              <a:off x="264196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35" name="Oval 297"/>
            <p:cNvSpPr>
              <a:spLocks noChangeAspect="1" noChangeArrowheads="1"/>
            </p:cNvSpPr>
            <p:nvPr userDrawn="1"/>
          </p:nvSpPr>
          <p:spPr bwMode="auto">
            <a:xfrm>
              <a:off x="2753545"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36" name="Oval 298"/>
            <p:cNvSpPr>
              <a:spLocks noChangeAspect="1" noChangeArrowheads="1"/>
            </p:cNvSpPr>
            <p:nvPr userDrawn="1"/>
          </p:nvSpPr>
          <p:spPr bwMode="auto">
            <a:xfrm>
              <a:off x="3204373"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37" name="Oval 299"/>
            <p:cNvSpPr>
              <a:spLocks noChangeAspect="1" noChangeArrowheads="1"/>
            </p:cNvSpPr>
            <p:nvPr userDrawn="1"/>
          </p:nvSpPr>
          <p:spPr bwMode="auto">
            <a:xfrm>
              <a:off x="3315949"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38" name="Oval 300"/>
            <p:cNvSpPr>
              <a:spLocks noChangeAspect="1" noChangeArrowheads="1"/>
            </p:cNvSpPr>
            <p:nvPr userDrawn="1"/>
          </p:nvSpPr>
          <p:spPr bwMode="auto">
            <a:xfrm>
              <a:off x="3878352"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39" name="Oval 301"/>
            <p:cNvSpPr>
              <a:spLocks noChangeAspect="1" noChangeArrowheads="1"/>
            </p:cNvSpPr>
            <p:nvPr userDrawn="1"/>
          </p:nvSpPr>
          <p:spPr bwMode="auto">
            <a:xfrm>
              <a:off x="3989928"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40" name="Oval 302"/>
            <p:cNvSpPr>
              <a:spLocks noChangeAspect="1" noChangeArrowheads="1"/>
            </p:cNvSpPr>
            <p:nvPr userDrawn="1"/>
          </p:nvSpPr>
          <p:spPr bwMode="auto">
            <a:xfrm>
              <a:off x="455233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41" name="Oval 303"/>
            <p:cNvSpPr>
              <a:spLocks noChangeAspect="1" noChangeArrowheads="1"/>
            </p:cNvSpPr>
            <p:nvPr userDrawn="1"/>
          </p:nvSpPr>
          <p:spPr bwMode="auto">
            <a:xfrm>
              <a:off x="466390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42" name="Oval 304"/>
            <p:cNvSpPr>
              <a:spLocks noChangeAspect="1" noChangeArrowheads="1"/>
            </p:cNvSpPr>
            <p:nvPr userDrawn="1"/>
          </p:nvSpPr>
          <p:spPr bwMode="auto">
            <a:xfrm>
              <a:off x="4776992"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43" name="Oval 305"/>
            <p:cNvSpPr>
              <a:spLocks noChangeAspect="1" noChangeArrowheads="1"/>
            </p:cNvSpPr>
            <p:nvPr userDrawn="1"/>
          </p:nvSpPr>
          <p:spPr bwMode="auto">
            <a:xfrm>
              <a:off x="4888568"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44" name="Oval 306"/>
            <p:cNvSpPr>
              <a:spLocks noChangeAspect="1" noChangeArrowheads="1"/>
            </p:cNvSpPr>
            <p:nvPr userDrawn="1"/>
          </p:nvSpPr>
          <p:spPr bwMode="auto">
            <a:xfrm>
              <a:off x="500165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45" name="Oval 307"/>
            <p:cNvSpPr>
              <a:spLocks noChangeAspect="1" noChangeArrowheads="1"/>
            </p:cNvSpPr>
            <p:nvPr userDrawn="1"/>
          </p:nvSpPr>
          <p:spPr bwMode="auto">
            <a:xfrm>
              <a:off x="511322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46" name="Oval 308"/>
            <p:cNvSpPr>
              <a:spLocks noChangeAspect="1" noChangeArrowheads="1"/>
            </p:cNvSpPr>
            <p:nvPr userDrawn="1"/>
          </p:nvSpPr>
          <p:spPr bwMode="auto">
            <a:xfrm>
              <a:off x="522631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47" name="Oval 309"/>
            <p:cNvSpPr>
              <a:spLocks noChangeAspect="1" noChangeArrowheads="1"/>
            </p:cNvSpPr>
            <p:nvPr userDrawn="1"/>
          </p:nvSpPr>
          <p:spPr bwMode="auto">
            <a:xfrm>
              <a:off x="533788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48" name="Oval 310"/>
            <p:cNvSpPr>
              <a:spLocks noChangeAspect="1" noChangeArrowheads="1"/>
            </p:cNvSpPr>
            <p:nvPr userDrawn="1"/>
          </p:nvSpPr>
          <p:spPr bwMode="auto">
            <a:xfrm>
              <a:off x="545097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49" name="Oval 311"/>
            <p:cNvSpPr>
              <a:spLocks noChangeAspect="1" noChangeArrowheads="1"/>
            </p:cNvSpPr>
            <p:nvPr userDrawn="1"/>
          </p:nvSpPr>
          <p:spPr bwMode="auto">
            <a:xfrm>
              <a:off x="556254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50" name="Oval 312"/>
            <p:cNvSpPr>
              <a:spLocks noChangeAspect="1" noChangeArrowheads="1"/>
            </p:cNvSpPr>
            <p:nvPr userDrawn="1"/>
          </p:nvSpPr>
          <p:spPr bwMode="auto">
            <a:xfrm>
              <a:off x="567563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51" name="Oval 313"/>
            <p:cNvSpPr>
              <a:spLocks noChangeAspect="1" noChangeArrowheads="1"/>
            </p:cNvSpPr>
            <p:nvPr userDrawn="1"/>
          </p:nvSpPr>
          <p:spPr bwMode="auto">
            <a:xfrm>
              <a:off x="578720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52" name="Oval 314"/>
            <p:cNvSpPr>
              <a:spLocks noChangeAspect="1" noChangeArrowheads="1"/>
            </p:cNvSpPr>
            <p:nvPr userDrawn="1"/>
          </p:nvSpPr>
          <p:spPr bwMode="auto">
            <a:xfrm>
              <a:off x="590029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53" name="Oval 315"/>
            <p:cNvSpPr>
              <a:spLocks noChangeAspect="1" noChangeArrowheads="1"/>
            </p:cNvSpPr>
            <p:nvPr userDrawn="1"/>
          </p:nvSpPr>
          <p:spPr bwMode="auto">
            <a:xfrm>
              <a:off x="6013375"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54" name="Oval 316"/>
            <p:cNvSpPr>
              <a:spLocks noChangeAspect="1" noChangeArrowheads="1"/>
            </p:cNvSpPr>
            <p:nvPr userDrawn="1"/>
          </p:nvSpPr>
          <p:spPr bwMode="auto">
            <a:xfrm>
              <a:off x="612495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55" name="Oval 317"/>
            <p:cNvSpPr>
              <a:spLocks noChangeAspect="1" noChangeArrowheads="1"/>
            </p:cNvSpPr>
            <p:nvPr userDrawn="1"/>
          </p:nvSpPr>
          <p:spPr bwMode="auto">
            <a:xfrm>
              <a:off x="6238035"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56" name="Oval 318"/>
            <p:cNvSpPr>
              <a:spLocks noChangeAspect="1" noChangeArrowheads="1"/>
            </p:cNvSpPr>
            <p:nvPr userDrawn="1"/>
          </p:nvSpPr>
          <p:spPr bwMode="auto">
            <a:xfrm>
              <a:off x="634961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57" name="Oval 319"/>
            <p:cNvSpPr>
              <a:spLocks noChangeAspect="1" noChangeArrowheads="1"/>
            </p:cNvSpPr>
            <p:nvPr userDrawn="1"/>
          </p:nvSpPr>
          <p:spPr bwMode="auto">
            <a:xfrm>
              <a:off x="646269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58" name="Oval 320"/>
            <p:cNvSpPr>
              <a:spLocks noChangeAspect="1" noChangeArrowheads="1"/>
            </p:cNvSpPr>
            <p:nvPr userDrawn="1"/>
          </p:nvSpPr>
          <p:spPr bwMode="auto">
            <a:xfrm>
              <a:off x="657427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59" name="Oval 321"/>
            <p:cNvSpPr>
              <a:spLocks noChangeAspect="1" noChangeArrowheads="1"/>
            </p:cNvSpPr>
            <p:nvPr userDrawn="1"/>
          </p:nvSpPr>
          <p:spPr bwMode="auto">
            <a:xfrm>
              <a:off x="6687355"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60" name="Oval 322"/>
            <p:cNvSpPr>
              <a:spLocks noChangeAspect="1" noChangeArrowheads="1"/>
            </p:cNvSpPr>
            <p:nvPr userDrawn="1"/>
          </p:nvSpPr>
          <p:spPr bwMode="auto">
            <a:xfrm>
              <a:off x="679893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61" name="Oval 323"/>
            <p:cNvSpPr>
              <a:spLocks noChangeAspect="1" noChangeArrowheads="1"/>
            </p:cNvSpPr>
            <p:nvPr userDrawn="1"/>
          </p:nvSpPr>
          <p:spPr bwMode="auto">
            <a:xfrm>
              <a:off x="691201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62" name="Oval 324"/>
            <p:cNvSpPr>
              <a:spLocks noChangeAspect="1" noChangeArrowheads="1"/>
            </p:cNvSpPr>
            <p:nvPr userDrawn="1"/>
          </p:nvSpPr>
          <p:spPr bwMode="auto">
            <a:xfrm>
              <a:off x="702359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63" name="Oval 325"/>
            <p:cNvSpPr>
              <a:spLocks noChangeAspect="1" noChangeArrowheads="1"/>
            </p:cNvSpPr>
            <p:nvPr userDrawn="1"/>
          </p:nvSpPr>
          <p:spPr bwMode="auto">
            <a:xfrm>
              <a:off x="713667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64" name="Oval 326"/>
            <p:cNvSpPr>
              <a:spLocks noChangeAspect="1" noChangeArrowheads="1"/>
            </p:cNvSpPr>
            <p:nvPr userDrawn="1"/>
          </p:nvSpPr>
          <p:spPr bwMode="auto">
            <a:xfrm>
              <a:off x="724825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65" name="Oval 327"/>
            <p:cNvSpPr>
              <a:spLocks noChangeAspect="1" noChangeArrowheads="1"/>
            </p:cNvSpPr>
            <p:nvPr userDrawn="1"/>
          </p:nvSpPr>
          <p:spPr bwMode="auto">
            <a:xfrm>
              <a:off x="736133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66" name="Oval 328"/>
            <p:cNvSpPr>
              <a:spLocks noChangeAspect="1" noChangeArrowheads="1"/>
            </p:cNvSpPr>
            <p:nvPr userDrawn="1"/>
          </p:nvSpPr>
          <p:spPr bwMode="auto">
            <a:xfrm>
              <a:off x="747291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67" name="Oval 329"/>
            <p:cNvSpPr>
              <a:spLocks noChangeAspect="1" noChangeArrowheads="1"/>
            </p:cNvSpPr>
            <p:nvPr userDrawn="1"/>
          </p:nvSpPr>
          <p:spPr bwMode="auto">
            <a:xfrm>
              <a:off x="758599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68" name="Oval 330"/>
            <p:cNvSpPr>
              <a:spLocks noChangeAspect="1" noChangeArrowheads="1"/>
            </p:cNvSpPr>
            <p:nvPr userDrawn="1"/>
          </p:nvSpPr>
          <p:spPr bwMode="auto">
            <a:xfrm>
              <a:off x="769757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69" name="Oval 331"/>
            <p:cNvSpPr>
              <a:spLocks noChangeAspect="1" noChangeArrowheads="1"/>
            </p:cNvSpPr>
            <p:nvPr userDrawn="1"/>
          </p:nvSpPr>
          <p:spPr bwMode="auto">
            <a:xfrm>
              <a:off x="7810653"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70" name="Oval 332"/>
            <p:cNvSpPr>
              <a:spLocks noChangeAspect="1" noChangeArrowheads="1"/>
            </p:cNvSpPr>
            <p:nvPr userDrawn="1"/>
          </p:nvSpPr>
          <p:spPr bwMode="auto">
            <a:xfrm>
              <a:off x="792222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71" name="Oval 333"/>
            <p:cNvSpPr>
              <a:spLocks noChangeAspect="1" noChangeArrowheads="1"/>
            </p:cNvSpPr>
            <p:nvPr userDrawn="1"/>
          </p:nvSpPr>
          <p:spPr bwMode="auto">
            <a:xfrm>
              <a:off x="803531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72" name="Oval 334"/>
            <p:cNvSpPr>
              <a:spLocks noChangeAspect="1" noChangeArrowheads="1"/>
            </p:cNvSpPr>
            <p:nvPr userDrawn="1"/>
          </p:nvSpPr>
          <p:spPr bwMode="auto">
            <a:xfrm>
              <a:off x="814689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73" name="Oval 335"/>
            <p:cNvSpPr>
              <a:spLocks noChangeAspect="1" noChangeArrowheads="1"/>
            </p:cNvSpPr>
            <p:nvPr userDrawn="1"/>
          </p:nvSpPr>
          <p:spPr bwMode="auto">
            <a:xfrm>
              <a:off x="8259973"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74" name="Oval 336"/>
            <p:cNvSpPr>
              <a:spLocks noChangeAspect="1" noChangeArrowheads="1"/>
            </p:cNvSpPr>
            <p:nvPr userDrawn="1"/>
          </p:nvSpPr>
          <p:spPr bwMode="auto">
            <a:xfrm>
              <a:off x="837154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75" name="Oval 337"/>
            <p:cNvSpPr>
              <a:spLocks noChangeAspect="1" noChangeArrowheads="1"/>
            </p:cNvSpPr>
            <p:nvPr userDrawn="1"/>
          </p:nvSpPr>
          <p:spPr bwMode="auto">
            <a:xfrm>
              <a:off x="8484633"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76" name="Oval 338"/>
            <p:cNvSpPr>
              <a:spLocks noChangeAspect="1" noChangeArrowheads="1"/>
            </p:cNvSpPr>
            <p:nvPr userDrawn="1"/>
          </p:nvSpPr>
          <p:spPr bwMode="auto">
            <a:xfrm>
              <a:off x="39537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77" name="Oval 339"/>
            <p:cNvSpPr>
              <a:spLocks noChangeAspect="1" noChangeArrowheads="1"/>
            </p:cNvSpPr>
            <p:nvPr userDrawn="1"/>
          </p:nvSpPr>
          <p:spPr bwMode="auto">
            <a:xfrm>
              <a:off x="50694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78" name="Oval 340"/>
            <p:cNvSpPr>
              <a:spLocks noChangeAspect="1" noChangeArrowheads="1"/>
            </p:cNvSpPr>
            <p:nvPr userDrawn="1"/>
          </p:nvSpPr>
          <p:spPr bwMode="auto">
            <a:xfrm>
              <a:off x="62003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79" name="Oval 341"/>
            <p:cNvSpPr>
              <a:spLocks noChangeAspect="1" noChangeArrowheads="1"/>
            </p:cNvSpPr>
            <p:nvPr userDrawn="1"/>
          </p:nvSpPr>
          <p:spPr bwMode="auto">
            <a:xfrm>
              <a:off x="73160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80" name="Oval 342"/>
            <p:cNvSpPr>
              <a:spLocks noChangeAspect="1" noChangeArrowheads="1"/>
            </p:cNvSpPr>
            <p:nvPr userDrawn="1"/>
          </p:nvSpPr>
          <p:spPr bwMode="auto">
            <a:xfrm>
              <a:off x="84469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81" name="Oval 343"/>
            <p:cNvSpPr>
              <a:spLocks noChangeAspect="1" noChangeArrowheads="1"/>
            </p:cNvSpPr>
            <p:nvPr userDrawn="1"/>
          </p:nvSpPr>
          <p:spPr bwMode="auto">
            <a:xfrm>
              <a:off x="95626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82" name="Oval 344"/>
            <p:cNvSpPr>
              <a:spLocks noChangeAspect="1" noChangeArrowheads="1"/>
            </p:cNvSpPr>
            <p:nvPr userDrawn="1"/>
          </p:nvSpPr>
          <p:spPr bwMode="auto">
            <a:xfrm>
              <a:off x="106935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83" name="Oval 345"/>
            <p:cNvSpPr>
              <a:spLocks noChangeAspect="1" noChangeArrowheads="1"/>
            </p:cNvSpPr>
            <p:nvPr userDrawn="1"/>
          </p:nvSpPr>
          <p:spPr bwMode="auto">
            <a:xfrm>
              <a:off x="118092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84" name="Oval 346"/>
            <p:cNvSpPr>
              <a:spLocks noChangeAspect="1" noChangeArrowheads="1"/>
            </p:cNvSpPr>
            <p:nvPr userDrawn="1"/>
          </p:nvSpPr>
          <p:spPr bwMode="auto">
            <a:xfrm>
              <a:off x="129401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85" name="Oval 347"/>
            <p:cNvSpPr>
              <a:spLocks noChangeAspect="1" noChangeArrowheads="1"/>
            </p:cNvSpPr>
            <p:nvPr userDrawn="1"/>
          </p:nvSpPr>
          <p:spPr bwMode="auto">
            <a:xfrm>
              <a:off x="1405586"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86" name="Oval 348"/>
            <p:cNvSpPr>
              <a:spLocks noChangeAspect="1" noChangeArrowheads="1"/>
            </p:cNvSpPr>
            <p:nvPr userDrawn="1"/>
          </p:nvSpPr>
          <p:spPr bwMode="auto">
            <a:xfrm>
              <a:off x="151867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87" name="Oval 349"/>
            <p:cNvSpPr>
              <a:spLocks noChangeAspect="1" noChangeArrowheads="1"/>
            </p:cNvSpPr>
            <p:nvPr userDrawn="1"/>
          </p:nvSpPr>
          <p:spPr bwMode="auto">
            <a:xfrm>
              <a:off x="163024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88" name="Oval 350"/>
            <p:cNvSpPr>
              <a:spLocks noChangeAspect="1" noChangeArrowheads="1"/>
            </p:cNvSpPr>
            <p:nvPr userDrawn="1"/>
          </p:nvSpPr>
          <p:spPr bwMode="auto">
            <a:xfrm>
              <a:off x="174333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89" name="Oval 351"/>
            <p:cNvSpPr>
              <a:spLocks noChangeAspect="1" noChangeArrowheads="1"/>
            </p:cNvSpPr>
            <p:nvPr userDrawn="1"/>
          </p:nvSpPr>
          <p:spPr bwMode="auto">
            <a:xfrm>
              <a:off x="1854906"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90" name="Oval 352"/>
            <p:cNvSpPr>
              <a:spLocks noChangeAspect="1" noChangeArrowheads="1"/>
            </p:cNvSpPr>
            <p:nvPr userDrawn="1"/>
          </p:nvSpPr>
          <p:spPr bwMode="auto">
            <a:xfrm>
              <a:off x="196799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91" name="Oval 353"/>
            <p:cNvSpPr>
              <a:spLocks noChangeAspect="1" noChangeArrowheads="1"/>
            </p:cNvSpPr>
            <p:nvPr userDrawn="1"/>
          </p:nvSpPr>
          <p:spPr bwMode="auto">
            <a:xfrm>
              <a:off x="2079566"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92" name="Oval 354"/>
            <p:cNvSpPr>
              <a:spLocks noChangeAspect="1" noChangeArrowheads="1"/>
            </p:cNvSpPr>
            <p:nvPr userDrawn="1"/>
          </p:nvSpPr>
          <p:spPr bwMode="auto">
            <a:xfrm>
              <a:off x="2528886"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93" name="Oval 355"/>
            <p:cNvSpPr>
              <a:spLocks noChangeAspect="1" noChangeArrowheads="1"/>
            </p:cNvSpPr>
            <p:nvPr userDrawn="1"/>
          </p:nvSpPr>
          <p:spPr bwMode="auto">
            <a:xfrm>
              <a:off x="3315949"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94" name="Oval 356"/>
            <p:cNvSpPr>
              <a:spLocks noChangeAspect="1" noChangeArrowheads="1"/>
            </p:cNvSpPr>
            <p:nvPr userDrawn="1"/>
          </p:nvSpPr>
          <p:spPr bwMode="auto">
            <a:xfrm>
              <a:off x="3765269"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95" name="Oval 357"/>
            <p:cNvSpPr>
              <a:spLocks noChangeAspect="1" noChangeArrowheads="1"/>
            </p:cNvSpPr>
            <p:nvPr userDrawn="1"/>
          </p:nvSpPr>
          <p:spPr bwMode="auto">
            <a:xfrm>
              <a:off x="4439248"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96" name="Oval 358"/>
            <p:cNvSpPr>
              <a:spLocks noChangeAspect="1" noChangeArrowheads="1"/>
            </p:cNvSpPr>
            <p:nvPr userDrawn="1"/>
          </p:nvSpPr>
          <p:spPr bwMode="auto">
            <a:xfrm>
              <a:off x="455233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97" name="Oval 359"/>
            <p:cNvSpPr>
              <a:spLocks noChangeAspect="1" noChangeArrowheads="1"/>
            </p:cNvSpPr>
            <p:nvPr userDrawn="1"/>
          </p:nvSpPr>
          <p:spPr bwMode="auto">
            <a:xfrm>
              <a:off x="4663908" y="2074514"/>
              <a:ext cx="85943" cy="85943"/>
            </a:xfrm>
            <a:prstGeom prst="ellipse">
              <a:avLst/>
            </a:prstGeom>
            <a:grpFill/>
            <a:ln>
              <a:noFill/>
            </a:ln>
            <a:effectLst/>
          </p:spPr>
          <p:txBody>
            <a:bodyPr wrap="none" anchor="ctr"/>
            <a:lstStyle/>
            <a:p>
              <a:pPr defTabSz="1218987"/>
              <a:endParaRPr lang="en-US" sz="2400" dirty="0">
                <a:solidFill>
                  <a:srgbClr val="292929"/>
                </a:solidFill>
              </a:endParaRPr>
            </a:p>
          </p:txBody>
        </p:sp>
        <p:sp>
          <p:nvSpPr>
            <p:cNvPr id="398" name="Oval 360"/>
            <p:cNvSpPr>
              <a:spLocks noChangeAspect="1" noChangeArrowheads="1"/>
            </p:cNvSpPr>
            <p:nvPr userDrawn="1"/>
          </p:nvSpPr>
          <p:spPr bwMode="auto">
            <a:xfrm>
              <a:off x="4888568"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99" name="Oval 361"/>
            <p:cNvSpPr>
              <a:spLocks noChangeAspect="1" noChangeArrowheads="1"/>
            </p:cNvSpPr>
            <p:nvPr userDrawn="1"/>
          </p:nvSpPr>
          <p:spPr bwMode="auto">
            <a:xfrm>
              <a:off x="500165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00" name="Oval 362"/>
            <p:cNvSpPr>
              <a:spLocks noChangeAspect="1" noChangeArrowheads="1"/>
            </p:cNvSpPr>
            <p:nvPr userDrawn="1"/>
          </p:nvSpPr>
          <p:spPr bwMode="auto">
            <a:xfrm>
              <a:off x="5113228"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01" name="Oval 363"/>
            <p:cNvSpPr>
              <a:spLocks noChangeAspect="1" noChangeArrowheads="1"/>
            </p:cNvSpPr>
            <p:nvPr userDrawn="1"/>
          </p:nvSpPr>
          <p:spPr bwMode="auto">
            <a:xfrm>
              <a:off x="5226311" y="2074514"/>
              <a:ext cx="85944" cy="85943"/>
            </a:xfrm>
            <a:prstGeom prst="ellipse">
              <a:avLst/>
            </a:prstGeom>
            <a:grpFill/>
            <a:ln>
              <a:noFill/>
            </a:ln>
            <a:effectLst/>
          </p:spPr>
          <p:txBody>
            <a:bodyPr wrap="none" anchor="ctr"/>
            <a:lstStyle/>
            <a:p>
              <a:pPr defTabSz="1218987"/>
              <a:endParaRPr lang="en-US" sz="2400">
                <a:solidFill>
                  <a:srgbClr val="292929"/>
                </a:solidFill>
              </a:endParaRPr>
            </a:p>
          </p:txBody>
        </p:sp>
        <p:sp>
          <p:nvSpPr>
            <p:cNvPr id="402" name="Oval 364"/>
            <p:cNvSpPr>
              <a:spLocks noChangeAspect="1" noChangeArrowheads="1"/>
            </p:cNvSpPr>
            <p:nvPr userDrawn="1"/>
          </p:nvSpPr>
          <p:spPr bwMode="auto">
            <a:xfrm>
              <a:off x="533788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03" name="Oval 365"/>
            <p:cNvSpPr>
              <a:spLocks noChangeAspect="1" noChangeArrowheads="1"/>
            </p:cNvSpPr>
            <p:nvPr userDrawn="1"/>
          </p:nvSpPr>
          <p:spPr bwMode="auto">
            <a:xfrm>
              <a:off x="545097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04" name="Oval 366"/>
            <p:cNvSpPr>
              <a:spLocks noChangeAspect="1" noChangeArrowheads="1"/>
            </p:cNvSpPr>
            <p:nvPr userDrawn="1"/>
          </p:nvSpPr>
          <p:spPr bwMode="auto">
            <a:xfrm>
              <a:off x="5562548"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05" name="Oval 367"/>
            <p:cNvSpPr>
              <a:spLocks noChangeAspect="1" noChangeArrowheads="1"/>
            </p:cNvSpPr>
            <p:nvPr userDrawn="1"/>
          </p:nvSpPr>
          <p:spPr bwMode="auto">
            <a:xfrm>
              <a:off x="567563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06" name="Oval 368"/>
            <p:cNvSpPr>
              <a:spLocks noChangeAspect="1" noChangeArrowheads="1"/>
            </p:cNvSpPr>
            <p:nvPr userDrawn="1"/>
          </p:nvSpPr>
          <p:spPr bwMode="auto">
            <a:xfrm>
              <a:off x="578720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07" name="Oval 369"/>
            <p:cNvSpPr>
              <a:spLocks noChangeAspect="1" noChangeArrowheads="1"/>
            </p:cNvSpPr>
            <p:nvPr userDrawn="1"/>
          </p:nvSpPr>
          <p:spPr bwMode="auto">
            <a:xfrm>
              <a:off x="590029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08" name="Oval 370"/>
            <p:cNvSpPr>
              <a:spLocks noChangeAspect="1" noChangeArrowheads="1"/>
            </p:cNvSpPr>
            <p:nvPr userDrawn="1"/>
          </p:nvSpPr>
          <p:spPr bwMode="auto">
            <a:xfrm>
              <a:off x="6013375"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09" name="Oval 371"/>
            <p:cNvSpPr>
              <a:spLocks noChangeAspect="1" noChangeArrowheads="1"/>
            </p:cNvSpPr>
            <p:nvPr userDrawn="1"/>
          </p:nvSpPr>
          <p:spPr bwMode="auto">
            <a:xfrm>
              <a:off x="612495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10" name="Oval 372"/>
            <p:cNvSpPr>
              <a:spLocks noChangeAspect="1" noChangeArrowheads="1"/>
            </p:cNvSpPr>
            <p:nvPr userDrawn="1"/>
          </p:nvSpPr>
          <p:spPr bwMode="auto">
            <a:xfrm>
              <a:off x="6238035"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11" name="Oval 373"/>
            <p:cNvSpPr>
              <a:spLocks noChangeAspect="1" noChangeArrowheads="1"/>
            </p:cNvSpPr>
            <p:nvPr userDrawn="1"/>
          </p:nvSpPr>
          <p:spPr bwMode="auto">
            <a:xfrm>
              <a:off x="634961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12" name="Oval 374"/>
            <p:cNvSpPr>
              <a:spLocks noChangeAspect="1" noChangeArrowheads="1"/>
            </p:cNvSpPr>
            <p:nvPr userDrawn="1"/>
          </p:nvSpPr>
          <p:spPr bwMode="auto">
            <a:xfrm>
              <a:off x="646269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13" name="Oval 375"/>
            <p:cNvSpPr>
              <a:spLocks noChangeAspect="1" noChangeArrowheads="1"/>
            </p:cNvSpPr>
            <p:nvPr userDrawn="1"/>
          </p:nvSpPr>
          <p:spPr bwMode="auto">
            <a:xfrm>
              <a:off x="657427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14" name="Oval 376"/>
            <p:cNvSpPr>
              <a:spLocks noChangeAspect="1" noChangeArrowheads="1"/>
            </p:cNvSpPr>
            <p:nvPr userDrawn="1"/>
          </p:nvSpPr>
          <p:spPr bwMode="auto">
            <a:xfrm>
              <a:off x="6687355"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15" name="Oval 377"/>
            <p:cNvSpPr>
              <a:spLocks noChangeAspect="1" noChangeArrowheads="1"/>
            </p:cNvSpPr>
            <p:nvPr userDrawn="1"/>
          </p:nvSpPr>
          <p:spPr bwMode="auto">
            <a:xfrm>
              <a:off x="679893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16" name="Oval 378"/>
            <p:cNvSpPr>
              <a:spLocks noChangeAspect="1" noChangeArrowheads="1"/>
            </p:cNvSpPr>
            <p:nvPr userDrawn="1"/>
          </p:nvSpPr>
          <p:spPr bwMode="auto">
            <a:xfrm>
              <a:off x="691201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17" name="Oval 379"/>
            <p:cNvSpPr>
              <a:spLocks noChangeAspect="1" noChangeArrowheads="1"/>
            </p:cNvSpPr>
            <p:nvPr userDrawn="1"/>
          </p:nvSpPr>
          <p:spPr bwMode="auto">
            <a:xfrm>
              <a:off x="702359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18" name="Oval 380"/>
            <p:cNvSpPr>
              <a:spLocks noChangeAspect="1" noChangeArrowheads="1"/>
            </p:cNvSpPr>
            <p:nvPr userDrawn="1"/>
          </p:nvSpPr>
          <p:spPr bwMode="auto">
            <a:xfrm>
              <a:off x="713667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19" name="Oval 381"/>
            <p:cNvSpPr>
              <a:spLocks noChangeAspect="1" noChangeArrowheads="1"/>
            </p:cNvSpPr>
            <p:nvPr userDrawn="1"/>
          </p:nvSpPr>
          <p:spPr bwMode="auto">
            <a:xfrm>
              <a:off x="724825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20" name="Oval 382"/>
            <p:cNvSpPr>
              <a:spLocks noChangeAspect="1" noChangeArrowheads="1"/>
            </p:cNvSpPr>
            <p:nvPr userDrawn="1"/>
          </p:nvSpPr>
          <p:spPr bwMode="auto">
            <a:xfrm>
              <a:off x="736133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21" name="Oval 383"/>
            <p:cNvSpPr>
              <a:spLocks noChangeAspect="1" noChangeArrowheads="1"/>
            </p:cNvSpPr>
            <p:nvPr userDrawn="1"/>
          </p:nvSpPr>
          <p:spPr bwMode="auto">
            <a:xfrm>
              <a:off x="747291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22" name="Oval 384"/>
            <p:cNvSpPr>
              <a:spLocks noChangeAspect="1" noChangeArrowheads="1"/>
            </p:cNvSpPr>
            <p:nvPr userDrawn="1"/>
          </p:nvSpPr>
          <p:spPr bwMode="auto">
            <a:xfrm>
              <a:off x="758599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23" name="Oval 385"/>
            <p:cNvSpPr>
              <a:spLocks noChangeAspect="1" noChangeArrowheads="1"/>
            </p:cNvSpPr>
            <p:nvPr userDrawn="1"/>
          </p:nvSpPr>
          <p:spPr bwMode="auto">
            <a:xfrm>
              <a:off x="769757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24" name="Oval 386"/>
            <p:cNvSpPr>
              <a:spLocks noChangeAspect="1" noChangeArrowheads="1"/>
            </p:cNvSpPr>
            <p:nvPr userDrawn="1"/>
          </p:nvSpPr>
          <p:spPr bwMode="auto">
            <a:xfrm>
              <a:off x="7810653"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25" name="Oval 387"/>
            <p:cNvSpPr>
              <a:spLocks noChangeAspect="1" noChangeArrowheads="1"/>
            </p:cNvSpPr>
            <p:nvPr userDrawn="1"/>
          </p:nvSpPr>
          <p:spPr bwMode="auto">
            <a:xfrm>
              <a:off x="7922229"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26" name="Oval 388"/>
            <p:cNvSpPr>
              <a:spLocks noChangeAspect="1" noChangeArrowheads="1"/>
            </p:cNvSpPr>
            <p:nvPr userDrawn="1"/>
          </p:nvSpPr>
          <p:spPr bwMode="auto">
            <a:xfrm>
              <a:off x="803531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27" name="Oval 389"/>
            <p:cNvSpPr>
              <a:spLocks noChangeAspect="1" noChangeArrowheads="1"/>
            </p:cNvSpPr>
            <p:nvPr userDrawn="1"/>
          </p:nvSpPr>
          <p:spPr bwMode="auto">
            <a:xfrm>
              <a:off x="814689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28" name="Oval 390"/>
            <p:cNvSpPr>
              <a:spLocks noChangeAspect="1" noChangeArrowheads="1"/>
            </p:cNvSpPr>
            <p:nvPr userDrawn="1"/>
          </p:nvSpPr>
          <p:spPr bwMode="auto">
            <a:xfrm>
              <a:off x="8259973"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29" name="Oval 391"/>
            <p:cNvSpPr>
              <a:spLocks noChangeAspect="1" noChangeArrowheads="1"/>
            </p:cNvSpPr>
            <p:nvPr userDrawn="1"/>
          </p:nvSpPr>
          <p:spPr bwMode="auto">
            <a:xfrm>
              <a:off x="8371549"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30" name="Oval 392"/>
            <p:cNvSpPr>
              <a:spLocks noChangeAspect="1" noChangeArrowheads="1"/>
            </p:cNvSpPr>
            <p:nvPr userDrawn="1"/>
          </p:nvSpPr>
          <p:spPr bwMode="auto">
            <a:xfrm>
              <a:off x="39537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31" name="Oval 393"/>
            <p:cNvSpPr>
              <a:spLocks noChangeAspect="1" noChangeArrowheads="1"/>
            </p:cNvSpPr>
            <p:nvPr userDrawn="1"/>
          </p:nvSpPr>
          <p:spPr bwMode="auto">
            <a:xfrm>
              <a:off x="50694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32" name="Oval 394"/>
            <p:cNvSpPr>
              <a:spLocks noChangeAspect="1" noChangeArrowheads="1"/>
            </p:cNvSpPr>
            <p:nvPr userDrawn="1"/>
          </p:nvSpPr>
          <p:spPr bwMode="auto">
            <a:xfrm>
              <a:off x="62003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33" name="Oval 395"/>
            <p:cNvSpPr>
              <a:spLocks noChangeAspect="1" noChangeArrowheads="1"/>
            </p:cNvSpPr>
            <p:nvPr userDrawn="1"/>
          </p:nvSpPr>
          <p:spPr bwMode="auto">
            <a:xfrm>
              <a:off x="73160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34" name="Oval 396"/>
            <p:cNvSpPr>
              <a:spLocks noChangeAspect="1" noChangeArrowheads="1"/>
            </p:cNvSpPr>
            <p:nvPr userDrawn="1"/>
          </p:nvSpPr>
          <p:spPr bwMode="auto">
            <a:xfrm>
              <a:off x="118092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35" name="Oval 397"/>
            <p:cNvSpPr>
              <a:spLocks noChangeAspect="1" noChangeArrowheads="1"/>
            </p:cNvSpPr>
            <p:nvPr userDrawn="1"/>
          </p:nvSpPr>
          <p:spPr bwMode="auto">
            <a:xfrm>
              <a:off x="129401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36" name="Oval 398"/>
            <p:cNvSpPr>
              <a:spLocks noChangeAspect="1" noChangeArrowheads="1"/>
            </p:cNvSpPr>
            <p:nvPr userDrawn="1"/>
          </p:nvSpPr>
          <p:spPr bwMode="auto">
            <a:xfrm>
              <a:off x="1405586"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37" name="Oval 399"/>
            <p:cNvSpPr>
              <a:spLocks noChangeAspect="1" noChangeArrowheads="1"/>
            </p:cNvSpPr>
            <p:nvPr userDrawn="1"/>
          </p:nvSpPr>
          <p:spPr bwMode="auto">
            <a:xfrm>
              <a:off x="151867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38" name="Oval 400"/>
            <p:cNvSpPr>
              <a:spLocks noChangeAspect="1" noChangeArrowheads="1"/>
            </p:cNvSpPr>
            <p:nvPr userDrawn="1"/>
          </p:nvSpPr>
          <p:spPr bwMode="auto">
            <a:xfrm>
              <a:off x="163024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39" name="Oval 401"/>
            <p:cNvSpPr>
              <a:spLocks noChangeAspect="1" noChangeArrowheads="1"/>
            </p:cNvSpPr>
            <p:nvPr userDrawn="1"/>
          </p:nvSpPr>
          <p:spPr bwMode="auto">
            <a:xfrm>
              <a:off x="174333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40" name="Oval 402"/>
            <p:cNvSpPr>
              <a:spLocks noChangeAspect="1" noChangeArrowheads="1"/>
            </p:cNvSpPr>
            <p:nvPr userDrawn="1"/>
          </p:nvSpPr>
          <p:spPr bwMode="auto">
            <a:xfrm>
              <a:off x="1854906"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41" name="Oval 403"/>
            <p:cNvSpPr>
              <a:spLocks noChangeAspect="1" noChangeArrowheads="1"/>
            </p:cNvSpPr>
            <p:nvPr userDrawn="1"/>
          </p:nvSpPr>
          <p:spPr bwMode="auto">
            <a:xfrm>
              <a:off x="196799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42" name="Oval 404"/>
            <p:cNvSpPr>
              <a:spLocks noChangeAspect="1" noChangeArrowheads="1"/>
            </p:cNvSpPr>
            <p:nvPr userDrawn="1"/>
          </p:nvSpPr>
          <p:spPr bwMode="auto">
            <a:xfrm>
              <a:off x="2079566"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43" name="Oval 405"/>
            <p:cNvSpPr>
              <a:spLocks noChangeAspect="1" noChangeArrowheads="1"/>
            </p:cNvSpPr>
            <p:nvPr userDrawn="1"/>
          </p:nvSpPr>
          <p:spPr bwMode="auto">
            <a:xfrm>
              <a:off x="2528886"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44" name="Oval 406"/>
            <p:cNvSpPr>
              <a:spLocks noChangeAspect="1" noChangeArrowheads="1"/>
            </p:cNvSpPr>
            <p:nvPr userDrawn="1"/>
          </p:nvSpPr>
          <p:spPr bwMode="auto">
            <a:xfrm>
              <a:off x="2641969"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45" name="Oval 407"/>
            <p:cNvSpPr>
              <a:spLocks noChangeAspect="1" noChangeArrowheads="1"/>
            </p:cNvSpPr>
            <p:nvPr userDrawn="1"/>
          </p:nvSpPr>
          <p:spPr bwMode="auto">
            <a:xfrm>
              <a:off x="2753545"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46" name="Oval 408"/>
            <p:cNvSpPr>
              <a:spLocks noChangeAspect="1" noChangeArrowheads="1"/>
            </p:cNvSpPr>
            <p:nvPr userDrawn="1"/>
          </p:nvSpPr>
          <p:spPr bwMode="auto">
            <a:xfrm>
              <a:off x="4214589" y="2178551"/>
              <a:ext cx="85943" cy="85944"/>
            </a:xfrm>
            <a:prstGeom prst="ellipse">
              <a:avLst/>
            </a:prstGeom>
            <a:grpFill/>
            <a:ln>
              <a:noFill/>
            </a:ln>
            <a:effectLst/>
          </p:spPr>
          <p:txBody>
            <a:bodyPr wrap="none" anchor="ctr"/>
            <a:lstStyle/>
            <a:p>
              <a:pPr defTabSz="1218987"/>
              <a:endParaRPr lang="en-US" sz="2400" dirty="0">
                <a:solidFill>
                  <a:srgbClr val="292929"/>
                </a:solidFill>
              </a:endParaRPr>
            </a:p>
          </p:txBody>
        </p:sp>
        <p:sp>
          <p:nvSpPr>
            <p:cNvPr id="447" name="Oval 409"/>
            <p:cNvSpPr>
              <a:spLocks noChangeAspect="1" noChangeArrowheads="1"/>
            </p:cNvSpPr>
            <p:nvPr userDrawn="1"/>
          </p:nvSpPr>
          <p:spPr bwMode="auto">
            <a:xfrm>
              <a:off x="4439248"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48" name="Oval 410"/>
            <p:cNvSpPr>
              <a:spLocks noChangeAspect="1" noChangeArrowheads="1"/>
            </p:cNvSpPr>
            <p:nvPr userDrawn="1"/>
          </p:nvSpPr>
          <p:spPr bwMode="auto">
            <a:xfrm>
              <a:off x="455233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49" name="Oval 411"/>
            <p:cNvSpPr>
              <a:spLocks noChangeAspect="1" noChangeArrowheads="1"/>
            </p:cNvSpPr>
            <p:nvPr userDrawn="1"/>
          </p:nvSpPr>
          <p:spPr bwMode="auto">
            <a:xfrm>
              <a:off x="466390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50" name="Oval 412"/>
            <p:cNvSpPr>
              <a:spLocks noChangeAspect="1" noChangeArrowheads="1"/>
            </p:cNvSpPr>
            <p:nvPr userDrawn="1"/>
          </p:nvSpPr>
          <p:spPr bwMode="auto">
            <a:xfrm>
              <a:off x="4888568"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51" name="Oval 413"/>
            <p:cNvSpPr>
              <a:spLocks noChangeAspect="1" noChangeArrowheads="1"/>
            </p:cNvSpPr>
            <p:nvPr userDrawn="1"/>
          </p:nvSpPr>
          <p:spPr bwMode="auto">
            <a:xfrm>
              <a:off x="500165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52" name="Oval 414"/>
            <p:cNvSpPr>
              <a:spLocks noChangeAspect="1" noChangeArrowheads="1"/>
            </p:cNvSpPr>
            <p:nvPr userDrawn="1"/>
          </p:nvSpPr>
          <p:spPr bwMode="auto">
            <a:xfrm>
              <a:off x="511322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53" name="Oval 415"/>
            <p:cNvSpPr>
              <a:spLocks noChangeAspect="1" noChangeArrowheads="1"/>
            </p:cNvSpPr>
            <p:nvPr userDrawn="1"/>
          </p:nvSpPr>
          <p:spPr bwMode="auto">
            <a:xfrm>
              <a:off x="522631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54" name="Oval 416"/>
            <p:cNvSpPr>
              <a:spLocks noChangeAspect="1" noChangeArrowheads="1"/>
            </p:cNvSpPr>
            <p:nvPr userDrawn="1"/>
          </p:nvSpPr>
          <p:spPr bwMode="auto">
            <a:xfrm>
              <a:off x="533788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55" name="Oval 417"/>
            <p:cNvSpPr>
              <a:spLocks noChangeAspect="1" noChangeArrowheads="1"/>
            </p:cNvSpPr>
            <p:nvPr userDrawn="1"/>
          </p:nvSpPr>
          <p:spPr bwMode="auto">
            <a:xfrm>
              <a:off x="545097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56" name="Oval 418"/>
            <p:cNvSpPr>
              <a:spLocks noChangeAspect="1" noChangeArrowheads="1"/>
            </p:cNvSpPr>
            <p:nvPr userDrawn="1"/>
          </p:nvSpPr>
          <p:spPr bwMode="auto">
            <a:xfrm>
              <a:off x="556254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57" name="Oval 419"/>
            <p:cNvSpPr>
              <a:spLocks noChangeAspect="1" noChangeArrowheads="1"/>
            </p:cNvSpPr>
            <p:nvPr userDrawn="1"/>
          </p:nvSpPr>
          <p:spPr bwMode="auto">
            <a:xfrm>
              <a:off x="567563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58" name="Oval 420"/>
            <p:cNvSpPr>
              <a:spLocks noChangeAspect="1" noChangeArrowheads="1"/>
            </p:cNvSpPr>
            <p:nvPr userDrawn="1"/>
          </p:nvSpPr>
          <p:spPr bwMode="auto">
            <a:xfrm>
              <a:off x="578720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59" name="Oval 421"/>
            <p:cNvSpPr>
              <a:spLocks noChangeAspect="1" noChangeArrowheads="1"/>
            </p:cNvSpPr>
            <p:nvPr userDrawn="1"/>
          </p:nvSpPr>
          <p:spPr bwMode="auto">
            <a:xfrm>
              <a:off x="590029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60" name="Oval 422"/>
            <p:cNvSpPr>
              <a:spLocks noChangeAspect="1" noChangeArrowheads="1"/>
            </p:cNvSpPr>
            <p:nvPr userDrawn="1"/>
          </p:nvSpPr>
          <p:spPr bwMode="auto">
            <a:xfrm>
              <a:off x="6013375"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61" name="Oval 423"/>
            <p:cNvSpPr>
              <a:spLocks noChangeAspect="1" noChangeArrowheads="1"/>
            </p:cNvSpPr>
            <p:nvPr userDrawn="1"/>
          </p:nvSpPr>
          <p:spPr bwMode="auto">
            <a:xfrm>
              <a:off x="612495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62" name="Oval 424"/>
            <p:cNvSpPr>
              <a:spLocks noChangeAspect="1" noChangeArrowheads="1"/>
            </p:cNvSpPr>
            <p:nvPr userDrawn="1"/>
          </p:nvSpPr>
          <p:spPr bwMode="auto">
            <a:xfrm>
              <a:off x="6238035"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63" name="Oval 425"/>
            <p:cNvSpPr>
              <a:spLocks noChangeAspect="1" noChangeArrowheads="1"/>
            </p:cNvSpPr>
            <p:nvPr userDrawn="1"/>
          </p:nvSpPr>
          <p:spPr bwMode="auto">
            <a:xfrm>
              <a:off x="634961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64" name="Oval 426"/>
            <p:cNvSpPr>
              <a:spLocks noChangeAspect="1" noChangeArrowheads="1"/>
            </p:cNvSpPr>
            <p:nvPr userDrawn="1"/>
          </p:nvSpPr>
          <p:spPr bwMode="auto">
            <a:xfrm>
              <a:off x="646269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65" name="Oval 427"/>
            <p:cNvSpPr>
              <a:spLocks noChangeAspect="1" noChangeArrowheads="1"/>
            </p:cNvSpPr>
            <p:nvPr userDrawn="1"/>
          </p:nvSpPr>
          <p:spPr bwMode="auto">
            <a:xfrm>
              <a:off x="657427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66" name="Oval 428"/>
            <p:cNvSpPr>
              <a:spLocks noChangeAspect="1" noChangeArrowheads="1"/>
            </p:cNvSpPr>
            <p:nvPr userDrawn="1"/>
          </p:nvSpPr>
          <p:spPr bwMode="auto">
            <a:xfrm>
              <a:off x="6687355"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67" name="Oval 429"/>
            <p:cNvSpPr>
              <a:spLocks noChangeAspect="1" noChangeArrowheads="1"/>
            </p:cNvSpPr>
            <p:nvPr userDrawn="1"/>
          </p:nvSpPr>
          <p:spPr bwMode="auto">
            <a:xfrm>
              <a:off x="679893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68" name="Oval 430"/>
            <p:cNvSpPr>
              <a:spLocks noChangeAspect="1" noChangeArrowheads="1"/>
            </p:cNvSpPr>
            <p:nvPr userDrawn="1"/>
          </p:nvSpPr>
          <p:spPr bwMode="auto">
            <a:xfrm>
              <a:off x="691201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69" name="Oval 431"/>
            <p:cNvSpPr>
              <a:spLocks noChangeAspect="1" noChangeArrowheads="1"/>
            </p:cNvSpPr>
            <p:nvPr userDrawn="1"/>
          </p:nvSpPr>
          <p:spPr bwMode="auto">
            <a:xfrm>
              <a:off x="702359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70" name="Oval 432"/>
            <p:cNvSpPr>
              <a:spLocks noChangeAspect="1" noChangeArrowheads="1"/>
            </p:cNvSpPr>
            <p:nvPr userDrawn="1"/>
          </p:nvSpPr>
          <p:spPr bwMode="auto">
            <a:xfrm>
              <a:off x="713667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71" name="Oval 433"/>
            <p:cNvSpPr>
              <a:spLocks noChangeAspect="1" noChangeArrowheads="1"/>
            </p:cNvSpPr>
            <p:nvPr userDrawn="1"/>
          </p:nvSpPr>
          <p:spPr bwMode="auto">
            <a:xfrm>
              <a:off x="724825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72" name="Oval 434"/>
            <p:cNvSpPr>
              <a:spLocks noChangeAspect="1" noChangeArrowheads="1"/>
            </p:cNvSpPr>
            <p:nvPr userDrawn="1"/>
          </p:nvSpPr>
          <p:spPr bwMode="auto">
            <a:xfrm>
              <a:off x="736133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73" name="Oval 435"/>
            <p:cNvSpPr>
              <a:spLocks noChangeAspect="1" noChangeArrowheads="1"/>
            </p:cNvSpPr>
            <p:nvPr userDrawn="1"/>
          </p:nvSpPr>
          <p:spPr bwMode="auto">
            <a:xfrm>
              <a:off x="747291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74" name="Oval 436"/>
            <p:cNvSpPr>
              <a:spLocks noChangeAspect="1" noChangeArrowheads="1"/>
            </p:cNvSpPr>
            <p:nvPr userDrawn="1"/>
          </p:nvSpPr>
          <p:spPr bwMode="auto">
            <a:xfrm>
              <a:off x="758599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75" name="Oval 437"/>
            <p:cNvSpPr>
              <a:spLocks noChangeAspect="1" noChangeArrowheads="1"/>
            </p:cNvSpPr>
            <p:nvPr userDrawn="1"/>
          </p:nvSpPr>
          <p:spPr bwMode="auto">
            <a:xfrm>
              <a:off x="803531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76" name="Oval 438"/>
            <p:cNvSpPr>
              <a:spLocks noChangeAspect="1" noChangeArrowheads="1"/>
            </p:cNvSpPr>
            <p:nvPr userDrawn="1"/>
          </p:nvSpPr>
          <p:spPr bwMode="auto">
            <a:xfrm>
              <a:off x="814689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77" name="Oval 439"/>
            <p:cNvSpPr>
              <a:spLocks noChangeAspect="1" noChangeArrowheads="1"/>
            </p:cNvSpPr>
            <p:nvPr userDrawn="1"/>
          </p:nvSpPr>
          <p:spPr bwMode="auto">
            <a:xfrm>
              <a:off x="50694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78" name="Oval 440"/>
            <p:cNvSpPr>
              <a:spLocks noChangeAspect="1" noChangeArrowheads="1"/>
            </p:cNvSpPr>
            <p:nvPr userDrawn="1"/>
          </p:nvSpPr>
          <p:spPr bwMode="auto">
            <a:xfrm>
              <a:off x="62003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79" name="Oval 441"/>
            <p:cNvSpPr>
              <a:spLocks noChangeAspect="1" noChangeArrowheads="1"/>
            </p:cNvSpPr>
            <p:nvPr userDrawn="1"/>
          </p:nvSpPr>
          <p:spPr bwMode="auto">
            <a:xfrm>
              <a:off x="73160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80" name="Oval 442"/>
            <p:cNvSpPr>
              <a:spLocks noChangeAspect="1" noChangeArrowheads="1"/>
            </p:cNvSpPr>
            <p:nvPr userDrawn="1"/>
          </p:nvSpPr>
          <p:spPr bwMode="auto">
            <a:xfrm>
              <a:off x="1180927"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81" name="Oval 443"/>
            <p:cNvSpPr>
              <a:spLocks noChangeAspect="1" noChangeArrowheads="1"/>
            </p:cNvSpPr>
            <p:nvPr userDrawn="1"/>
          </p:nvSpPr>
          <p:spPr bwMode="auto">
            <a:xfrm>
              <a:off x="129401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82" name="Oval 444"/>
            <p:cNvSpPr>
              <a:spLocks noChangeAspect="1" noChangeArrowheads="1"/>
            </p:cNvSpPr>
            <p:nvPr userDrawn="1"/>
          </p:nvSpPr>
          <p:spPr bwMode="auto">
            <a:xfrm>
              <a:off x="1405586"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83" name="Oval 445"/>
            <p:cNvSpPr>
              <a:spLocks noChangeAspect="1" noChangeArrowheads="1"/>
            </p:cNvSpPr>
            <p:nvPr userDrawn="1"/>
          </p:nvSpPr>
          <p:spPr bwMode="auto">
            <a:xfrm>
              <a:off x="151867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84" name="Oval 446"/>
            <p:cNvSpPr>
              <a:spLocks noChangeAspect="1" noChangeArrowheads="1"/>
            </p:cNvSpPr>
            <p:nvPr userDrawn="1"/>
          </p:nvSpPr>
          <p:spPr bwMode="auto">
            <a:xfrm>
              <a:off x="1630247"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85" name="Oval 447"/>
            <p:cNvSpPr>
              <a:spLocks noChangeAspect="1" noChangeArrowheads="1"/>
            </p:cNvSpPr>
            <p:nvPr userDrawn="1"/>
          </p:nvSpPr>
          <p:spPr bwMode="auto">
            <a:xfrm>
              <a:off x="174333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86" name="Oval 448"/>
            <p:cNvSpPr>
              <a:spLocks noChangeAspect="1" noChangeArrowheads="1"/>
            </p:cNvSpPr>
            <p:nvPr userDrawn="1"/>
          </p:nvSpPr>
          <p:spPr bwMode="auto">
            <a:xfrm>
              <a:off x="1854906"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87" name="Oval 449"/>
            <p:cNvSpPr>
              <a:spLocks noChangeAspect="1" noChangeArrowheads="1"/>
            </p:cNvSpPr>
            <p:nvPr userDrawn="1"/>
          </p:nvSpPr>
          <p:spPr bwMode="auto">
            <a:xfrm>
              <a:off x="196799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88" name="Oval 450"/>
            <p:cNvSpPr>
              <a:spLocks noChangeAspect="1" noChangeArrowheads="1"/>
            </p:cNvSpPr>
            <p:nvPr userDrawn="1"/>
          </p:nvSpPr>
          <p:spPr bwMode="auto">
            <a:xfrm>
              <a:off x="2079566"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89" name="Oval 451"/>
            <p:cNvSpPr>
              <a:spLocks noChangeAspect="1" noChangeArrowheads="1"/>
            </p:cNvSpPr>
            <p:nvPr userDrawn="1"/>
          </p:nvSpPr>
          <p:spPr bwMode="auto">
            <a:xfrm>
              <a:off x="219265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90" name="Oval 452"/>
            <p:cNvSpPr>
              <a:spLocks noChangeAspect="1" noChangeArrowheads="1"/>
            </p:cNvSpPr>
            <p:nvPr userDrawn="1"/>
          </p:nvSpPr>
          <p:spPr bwMode="auto">
            <a:xfrm>
              <a:off x="2528886"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91" name="Oval 453"/>
            <p:cNvSpPr>
              <a:spLocks noChangeAspect="1" noChangeArrowheads="1"/>
            </p:cNvSpPr>
            <p:nvPr userDrawn="1"/>
          </p:nvSpPr>
          <p:spPr bwMode="auto">
            <a:xfrm>
              <a:off x="2641969"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92" name="Oval 454"/>
            <p:cNvSpPr>
              <a:spLocks noChangeAspect="1" noChangeArrowheads="1"/>
            </p:cNvSpPr>
            <p:nvPr userDrawn="1"/>
          </p:nvSpPr>
          <p:spPr bwMode="auto">
            <a:xfrm>
              <a:off x="2753545"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93" name="Oval 455"/>
            <p:cNvSpPr>
              <a:spLocks noChangeAspect="1" noChangeArrowheads="1"/>
            </p:cNvSpPr>
            <p:nvPr userDrawn="1"/>
          </p:nvSpPr>
          <p:spPr bwMode="auto">
            <a:xfrm>
              <a:off x="286663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94" name="Oval 456"/>
            <p:cNvSpPr>
              <a:spLocks noChangeAspect="1" noChangeArrowheads="1"/>
            </p:cNvSpPr>
            <p:nvPr userDrawn="1"/>
          </p:nvSpPr>
          <p:spPr bwMode="auto">
            <a:xfrm>
              <a:off x="4214589"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95" name="Oval 457"/>
            <p:cNvSpPr>
              <a:spLocks noChangeAspect="1" noChangeArrowheads="1"/>
            </p:cNvSpPr>
            <p:nvPr userDrawn="1"/>
          </p:nvSpPr>
          <p:spPr bwMode="auto">
            <a:xfrm>
              <a:off x="455233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96" name="Oval 458"/>
            <p:cNvSpPr>
              <a:spLocks noChangeAspect="1" noChangeArrowheads="1"/>
            </p:cNvSpPr>
            <p:nvPr userDrawn="1"/>
          </p:nvSpPr>
          <p:spPr bwMode="auto">
            <a:xfrm>
              <a:off x="4888568"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97" name="Oval 459"/>
            <p:cNvSpPr>
              <a:spLocks noChangeAspect="1" noChangeArrowheads="1"/>
            </p:cNvSpPr>
            <p:nvPr userDrawn="1"/>
          </p:nvSpPr>
          <p:spPr bwMode="auto">
            <a:xfrm>
              <a:off x="500165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98" name="Oval 460"/>
            <p:cNvSpPr>
              <a:spLocks noChangeAspect="1" noChangeArrowheads="1"/>
            </p:cNvSpPr>
            <p:nvPr userDrawn="1"/>
          </p:nvSpPr>
          <p:spPr bwMode="auto">
            <a:xfrm>
              <a:off x="5113228"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99" name="Oval 461"/>
            <p:cNvSpPr>
              <a:spLocks noChangeAspect="1" noChangeArrowheads="1"/>
            </p:cNvSpPr>
            <p:nvPr userDrawn="1"/>
          </p:nvSpPr>
          <p:spPr bwMode="auto">
            <a:xfrm>
              <a:off x="522631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00" name="Oval 462"/>
            <p:cNvSpPr>
              <a:spLocks noChangeAspect="1" noChangeArrowheads="1"/>
            </p:cNvSpPr>
            <p:nvPr userDrawn="1"/>
          </p:nvSpPr>
          <p:spPr bwMode="auto">
            <a:xfrm>
              <a:off x="533788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01" name="Oval 463"/>
            <p:cNvSpPr>
              <a:spLocks noChangeAspect="1" noChangeArrowheads="1"/>
            </p:cNvSpPr>
            <p:nvPr userDrawn="1"/>
          </p:nvSpPr>
          <p:spPr bwMode="auto">
            <a:xfrm>
              <a:off x="545097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02" name="Oval 464"/>
            <p:cNvSpPr>
              <a:spLocks noChangeAspect="1" noChangeArrowheads="1"/>
            </p:cNvSpPr>
            <p:nvPr userDrawn="1"/>
          </p:nvSpPr>
          <p:spPr bwMode="auto">
            <a:xfrm>
              <a:off x="5562548"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03" name="Oval 465"/>
            <p:cNvSpPr>
              <a:spLocks noChangeAspect="1" noChangeArrowheads="1"/>
            </p:cNvSpPr>
            <p:nvPr userDrawn="1"/>
          </p:nvSpPr>
          <p:spPr bwMode="auto">
            <a:xfrm>
              <a:off x="567563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04" name="Oval 466"/>
            <p:cNvSpPr>
              <a:spLocks noChangeAspect="1" noChangeArrowheads="1"/>
            </p:cNvSpPr>
            <p:nvPr userDrawn="1"/>
          </p:nvSpPr>
          <p:spPr bwMode="auto">
            <a:xfrm>
              <a:off x="578720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05" name="Oval 467"/>
            <p:cNvSpPr>
              <a:spLocks noChangeAspect="1" noChangeArrowheads="1"/>
            </p:cNvSpPr>
            <p:nvPr userDrawn="1"/>
          </p:nvSpPr>
          <p:spPr bwMode="auto">
            <a:xfrm>
              <a:off x="590029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06" name="Oval 468"/>
            <p:cNvSpPr>
              <a:spLocks noChangeAspect="1" noChangeArrowheads="1"/>
            </p:cNvSpPr>
            <p:nvPr userDrawn="1"/>
          </p:nvSpPr>
          <p:spPr bwMode="auto">
            <a:xfrm>
              <a:off x="6013375"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07" name="Oval 469"/>
            <p:cNvSpPr>
              <a:spLocks noChangeAspect="1" noChangeArrowheads="1"/>
            </p:cNvSpPr>
            <p:nvPr userDrawn="1"/>
          </p:nvSpPr>
          <p:spPr bwMode="auto">
            <a:xfrm>
              <a:off x="612495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08" name="Oval 470"/>
            <p:cNvSpPr>
              <a:spLocks noChangeAspect="1" noChangeArrowheads="1"/>
            </p:cNvSpPr>
            <p:nvPr userDrawn="1"/>
          </p:nvSpPr>
          <p:spPr bwMode="auto">
            <a:xfrm>
              <a:off x="6238035"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09" name="Oval 471"/>
            <p:cNvSpPr>
              <a:spLocks noChangeAspect="1" noChangeArrowheads="1"/>
            </p:cNvSpPr>
            <p:nvPr userDrawn="1"/>
          </p:nvSpPr>
          <p:spPr bwMode="auto">
            <a:xfrm>
              <a:off x="634961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10" name="Oval 472"/>
            <p:cNvSpPr>
              <a:spLocks noChangeAspect="1" noChangeArrowheads="1"/>
            </p:cNvSpPr>
            <p:nvPr userDrawn="1"/>
          </p:nvSpPr>
          <p:spPr bwMode="auto">
            <a:xfrm>
              <a:off x="646269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11" name="Oval 473"/>
            <p:cNvSpPr>
              <a:spLocks noChangeAspect="1" noChangeArrowheads="1"/>
            </p:cNvSpPr>
            <p:nvPr userDrawn="1"/>
          </p:nvSpPr>
          <p:spPr bwMode="auto">
            <a:xfrm>
              <a:off x="657427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12" name="Oval 474"/>
            <p:cNvSpPr>
              <a:spLocks noChangeAspect="1" noChangeArrowheads="1"/>
            </p:cNvSpPr>
            <p:nvPr userDrawn="1"/>
          </p:nvSpPr>
          <p:spPr bwMode="auto">
            <a:xfrm>
              <a:off x="6687355"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13" name="Oval 475"/>
            <p:cNvSpPr>
              <a:spLocks noChangeAspect="1" noChangeArrowheads="1"/>
            </p:cNvSpPr>
            <p:nvPr userDrawn="1"/>
          </p:nvSpPr>
          <p:spPr bwMode="auto">
            <a:xfrm>
              <a:off x="679893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14" name="Oval 476"/>
            <p:cNvSpPr>
              <a:spLocks noChangeAspect="1" noChangeArrowheads="1"/>
            </p:cNvSpPr>
            <p:nvPr userDrawn="1"/>
          </p:nvSpPr>
          <p:spPr bwMode="auto">
            <a:xfrm>
              <a:off x="691201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15" name="Oval 477"/>
            <p:cNvSpPr>
              <a:spLocks noChangeAspect="1" noChangeArrowheads="1"/>
            </p:cNvSpPr>
            <p:nvPr userDrawn="1"/>
          </p:nvSpPr>
          <p:spPr bwMode="auto">
            <a:xfrm>
              <a:off x="702359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16" name="Oval 478"/>
            <p:cNvSpPr>
              <a:spLocks noChangeAspect="1" noChangeArrowheads="1"/>
            </p:cNvSpPr>
            <p:nvPr userDrawn="1"/>
          </p:nvSpPr>
          <p:spPr bwMode="auto">
            <a:xfrm>
              <a:off x="7136674"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17" name="Oval 479"/>
            <p:cNvSpPr>
              <a:spLocks noChangeAspect="1" noChangeArrowheads="1"/>
            </p:cNvSpPr>
            <p:nvPr userDrawn="1"/>
          </p:nvSpPr>
          <p:spPr bwMode="auto">
            <a:xfrm>
              <a:off x="724825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18" name="Oval 480"/>
            <p:cNvSpPr>
              <a:spLocks noChangeAspect="1" noChangeArrowheads="1"/>
            </p:cNvSpPr>
            <p:nvPr userDrawn="1"/>
          </p:nvSpPr>
          <p:spPr bwMode="auto">
            <a:xfrm>
              <a:off x="736133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19" name="Oval 481"/>
            <p:cNvSpPr>
              <a:spLocks noChangeAspect="1" noChangeArrowheads="1"/>
            </p:cNvSpPr>
            <p:nvPr userDrawn="1"/>
          </p:nvSpPr>
          <p:spPr bwMode="auto">
            <a:xfrm>
              <a:off x="747291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20" name="Oval 482"/>
            <p:cNvSpPr>
              <a:spLocks noChangeAspect="1" noChangeArrowheads="1"/>
            </p:cNvSpPr>
            <p:nvPr userDrawn="1"/>
          </p:nvSpPr>
          <p:spPr bwMode="auto">
            <a:xfrm>
              <a:off x="8035314"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21" name="Oval 483"/>
            <p:cNvSpPr>
              <a:spLocks noChangeAspect="1" noChangeArrowheads="1"/>
            </p:cNvSpPr>
            <p:nvPr userDrawn="1"/>
          </p:nvSpPr>
          <p:spPr bwMode="auto">
            <a:xfrm>
              <a:off x="814689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22" name="Oval 484"/>
            <p:cNvSpPr>
              <a:spLocks noChangeAspect="1" noChangeArrowheads="1"/>
            </p:cNvSpPr>
            <p:nvPr userDrawn="1"/>
          </p:nvSpPr>
          <p:spPr bwMode="auto">
            <a:xfrm>
              <a:off x="50694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23" name="Oval 485"/>
            <p:cNvSpPr>
              <a:spLocks noChangeAspect="1" noChangeArrowheads="1"/>
            </p:cNvSpPr>
            <p:nvPr userDrawn="1"/>
          </p:nvSpPr>
          <p:spPr bwMode="auto">
            <a:xfrm>
              <a:off x="1180927"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24" name="Oval 486"/>
            <p:cNvSpPr>
              <a:spLocks noChangeAspect="1" noChangeArrowheads="1"/>
            </p:cNvSpPr>
            <p:nvPr userDrawn="1"/>
          </p:nvSpPr>
          <p:spPr bwMode="auto">
            <a:xfrm>
              <a:off x="129401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25" name="Oval 487"/>
            <p:cNvSpPr>
              <a:spLocks noChangeAspect="1" noChangeArrowheads="1"/>
            </p:cNvSpPr>
            <p:nvPr userDrawn="1"/>
          </p:nvSpPr>
          <p:spPr bwMode="auto">
            <a:xfrm>
              <a:off x="140558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26" name="Oval 488"/>
            <p:cNvSpPr>
              <a:spLocks noChangeAspect="1" noChangeArrowheads="1"/>
            </p:cNvSpPr>
            <p:nvPr userDrawn="1"/>
          </p:nvSpPr>
          <p:spPr bwMode="auto">
            <a:xfrm>
              <a:off x="151867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27" name="Oval 489"/>
            <p:cNvSpPr>
              <a:spLocks noChangeAspect="1" noChangeArrowheads="1"/>
            </p:cNvSpPr>
            <p:nvPr userDrawn="1"/>
          </p:nvSpPr>
          <p:spPr bwMode="auto">
            <a:xfrm>
              <a:off x="1630247"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28" name="Oval 490"/>
            <p:cNvSpPr>
              <a:spLocks noChangeAspect="1" noChangeArrowheads="1"/>
            </p:cNvSpPr>
            <p:nvPr userDrawn="1"/>
          </p:nvSpPr>
          <p:spPr bwMode="auto">
            <a:xfrm>
              <a:off x="174333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29" name="Oval 491"/>
            <p:cNvSpPr>
              <a:spLocks noChangeAspect="1" noChangeArrowheads="1"/>
            </p:cNvSpPr>
            <p:nvPr userDrawn="1"/>
          </p:nvSpPr>
          <p:spPr bwMode="auto">
            <a:xfrm>
              <a:off x="185490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30" name="Oval 492"/>
            <p:cNvSpPr>
              <a:spLocks noChangeAspect="1" noChangeArrowheads="1"/>
            </p:cNvSpPr>
            <p:nvPr userDrawn="1"/>
          </p:nvSpPr>
          <p:spPr bwMode="auto">
            <a:xfrm>
              <a:off x="196799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31" name="Oval 493"/>
            <p:cNvSpPr>
              <a:spLocks noChangeAspect="1" noChangeArrowheads="1"/>
            </p:cNvSpPr>
            <p:nvPr userDrawn="1"/>
          </p:nvSpPr>
          <p:spPr bwMode="auto">
            <a:xfrm>
              <a:off x="207956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32" name="Oval 494"/>
            <p:cNvSpPr>
              <a:spLocks noChangeAspect="1" noChangeArrowheads="1"/>
            </p:cNvSpPr>
            <p:nvPr userDrawn="1"/>
          </p:nvSpPr>
          <p:spPr bwMode="auto">
            <a:xfrm>
              <a:off x="219265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33" name="Oval 495"/>
            <p:cNvSpPr>
              <a:spLocks noChangeAspect="1" noChangeArrowheads="1"/>
            </p:cNvSpPr>
            <p:nvPr userDrawn="1"/>
          </p:nvSpPr>
          <p:spPr bwMode="auto">
            <a:xfrm>
              <a:off x="230422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34" name="Oval 496"/>
            <p:cNvSpPr>
              <a:spLocks noChangeAspect="1" noChangeArrowheads="1"/>
            </p:cNvSpPr>
            <p:nvPr userDrawn="1"/>
          </p:nvSpPr>
          <p:spPr bwMode="auto">
            <a:xfrm>
              <a:off x="241731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35" name="Oval 497"/>
            <p:cNvSpPr>
              <a:spLocks noChangeAspect="1" noChangeArrowheads="1"/>
            </p:cNvSpPr>
            <p:nvPr userDrawn="1"/>
          </p:nvSpPr>
          <p:spPr bwMode="auto">
            <a:xfrm>
              <a:off x="252888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36" name="Oval 498"/>
            <p:cNvSpPr>
              <a:spLocks noChangeAspect="1" noChangeArrowheads="1"/>
            </p:cNvSpPr>
            <p:nvPr userDrawn="1"/>
          </p:nvSpPr>
          <p:spPr bwMode="auto">
            <a:xfrm>
              <a:off x="2641969"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37" name="Oval 499"/>
            <p:cNvSpPr>
              <a:spLocks noChangeAspect="1" noChangeArrowheads="1"/>
            </p:cNvSpPr>
            <p:nvPr userDrawn="1"/>
          </p:nvSpPr>
          <p:spPr bwMode="auto">
            <a:xfrm>
              <a:off x="2753545"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38" name="Oval 500"/>
            <p:cNvSpPr>
              <a:spLocks noChangeAspect="1" noChangeArrowheads="1"/>
            </p:cNvSpPr>
            <p:nvPr userDrawn="1"/>
          </p:nvSpPr>
          <p:spPr bwMode="auto">
            <a:xfrm>
              <a:off x="286663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39" name="Oval 501"/>
            <p:cNvSpPr>
              <a:spLocks noChangeAspect="1" noChangeArrowheads="1"/>
            </p:cNvSpPr>
            <p:nvPr userDrawn="1"/>
          </p:nvSpPr>
          <p:spPr bwMode="auto">
            <a:xfrm>
              <a:off x="297820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40" name="Oval 502"/>
            <p:cNvSpPr>
              <a:spLocks noChangeAspect="1" noChangeArrowheads="1"/>
            </p:cNvSpPr>
            <p:nvPr userDrawn="1"/>
          </p:nvSpPr>
          <p:spPr bwMode="auto">
            <a:xfrm>
              <a:off x="4103013"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41" name="Oval 503"/>
            <p:cNvSpPr>
              <a:spLocks noChangeAspect="1" noChangeArrowheads="1"/>
            </p:cNvSpPr>
            <p:nvPr userDrawn="1"/>
          </p:nvSpPr>
          <p:spPr bwMode="auto">
            <a:xfrm>
              <a:off x="4214589"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42" name="Oval 504"/>
            <p:cNvSpPr>
              <a:spLocks noChangeAspect="1" noChangeArrowheads="1"/>
            </p:cNvSpPr>
            <p:nvPr userDrawn="1"/>
          </p:nvSpPr>
          <p:spPr bwMode="auto">
            <a:xfrm>
              <a:off x="4327672"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43" name="Oval 505"/>
            <p:cNvSpPr>
              <a:spLocks noChangeAspect="1" noChangeArrowheads="1"/>
            </p:cNvSpPr>
            <p:nvPr userDrawn="1"/>
          </p:nvSpPr>
          <p:spPr bwMode="auto">
            <a:xfrm>
              <a:off x="4439248"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44" name="Oval 506"/>
            <p:cNvSpPr>
              <a:spLocks noChangeAspect="1" noChangeArrowheads="1"/>
            </p:cNvSpPr>
            <p:nvPr userDrawn="1"/>
          </p:nvSpPr>
          <p:spPr bwMode="auto">
            <a:xfrm>
              <a:off x="455233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45" name="Oval 507"/>
            <p:cNvSpPr>
              <a:spLocks noChangeAspect="1" noChangeArrowheads="1"/>
            </p:cNvSpPr>
            <p:nvPr userDrawn="1"/>
          </p:nvSpPr>
          <p:spPr bwMode="auto">
            <a:xfrm>
              <a:off x="466390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46" name="Oval 508"/>
            <p:cNvSpPr>
              <a:spLocks noChangeAspect="1" noChangeArrowheads="1"/>
            </p:cNvSpPr>
            <p:nvPr userDrawn="1"/>
          </p:nvSpPr>
          <p:spPr bwMode="auto">
            <a:xfrm>
              <a:off x="4776992"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47" name="Oval 509"/>
            <p:cNvSpPr>
              <a:spLocks noChangeAspect="1" noChangeArrowheads="1"/>
            </p:cNvSpPr>
            <p:nvPr userDrawn="1"/>
          </p:nvSpPr>
          <p:spPr bwMode="auto">
            <a:xfrm>
              <a:off x="4888568" y="2385118"/>
              <a:ext cx="85944" cy="85943"/>
            </a:xfrm>
            <a:prstGeom prst="ellipse">
              <a:avLst/>
            </a:prstGeom>
            <a:grpFill/>
            <a:ln>
              <a:noFill/>
            </a:ln>
            <a:effectLst/>
          </p:spPr>
          <p:txBody>
            <a:bodyPr wrap="none" anchor="ctr"/>
            <a:lstStyle/>
            <a:p>
              <a:pPr defTabSz="1218987"/>
              <a:endParaRPr lang="en-US" sz="2400">
                <a:solidFill>
                  <a:srgbClr val="292929"/>
                </a:solidFill>
              </a:endParaRPr>
            </a:p>
          </p:txBody>
        </p:sp>
        <p:sp>
          <p:nvSpPr>
            <p:cNvPr id="548" name="Oval 510"/>
            <p:cNvSpPr>
              <a:spLocks noChangeAspect="1" noChangeArrowheads="1"/>
            </p:cNvSpPr>
            <p:nvPr userDrawn="1"/>
          </p:nvSpPr>
          <p:spPr bwMode="auto">
            <a:xfrm>
              <a:off x="500165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49" name="Oval 511"/>
            <p:cNvSpPr>
              <a:spLocks noChangeAspect="1" noChangeArrowheads="1"/>
            </p:cNvSpPr>
            <p:nvPr userDrawn="1"/>
          </p:nvSpPr>
          <p:spPr bwMode="auto">
            <a:xfrm>
              <a:off x="511322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50" name="Oval 512"/>
            <p:cNvSpPr>
              <a:spLocks noChangeAspect="1" noChangeArrowheads="1"/>
            </p:cNvSpPr>
            <p:nvPr userDrawn="1"/>
          </p:nvSpPr>
          <p:spPr bwMode="auto">
            <a:xfrm>
              <a:off x="522631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51" name="Oval 513"/>
            <p:cNvSpPr>
              <a:spLocks noChangeAspect="1" noChangeArrowheads="1"/>
            </p:cNvSpPr>
            <p:nvPr userDrawn="1"/>
          </p:nvSpPr>
          <p:spPr bwMode="auto">
            <a:xfrm>
              <a:off x="5337887"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52" name="Oval 514"/>
            <p:cNvSpPr>
              <a:spLocks noChangeAspect="1" noChangeArrowheads="1"/>
            </p:cNvSpPr>
            <p:nvPr userDrawn="1"/>
          </p:nvSpPr>
          <p:spPr bwMode="auto">
            <a:xfrm>
              <a:off x="545097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53" name="Oval 515"/>
            <p:cNvSpPr>
              <a:spLocks noChangeAspect="1" noChangeArrowheads="1"/>
            </p:cNvSpPr>
            <p:nvPr userDrawn="1"/>
          </p:nvSpPr>
          <p:spPr bwMode="auto">
            <a:xfrm>
              <a:off x="556254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54" name="Oval 516"/>
            <p:cNvSpPr>
              <a:spLocks noChangeAspect="1" noChangeArrowheads="1"/>
            </p:cNvSpPr>
            <p:nvPr userDrawn="1"/>
          </p:nvSpPr>
          <p:spPr bwMode="auto">
            <a:xfrm>
              <a:off x="567563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55" name="Oval 517"/>
            <p:cNvSpPr>
              <a:spLocks noChangeAspect="1" noChangeArrowheads="1"/>
            </p:cNvSpPr>
            <p:nvPr userDrawn="1"/>
          </p:nvSpPr>
          <p:spPr bwMode="auto">
            <a:xfrm>
              <a:off x="5787207"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56" name="Oval 518"/>
            <p:cNvSpPr>
              <a:spLocks noChangeAspect="1" noChangeArrowheads="1"/>
            </p:cNvSpPr>
            <p:nvPr userDrawn="1"/>
          </p:nvSpPr>
          <p:spPr bwMode="auto">
            <a:xfrm>
              <a:off x="590029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57" name="Oval 519"/>
            <p:cNvSpPr>
              <a:spLocks noChangeAspect="1" noChangeArrowheads="1"/>
            </p:cNvSpPr>
            <p:nvPr userDrawn="1"/>
          </p:nvSpPr>
          <p:spPr bwMode="auto">
            <a:xfrm>
              <a:off x="6013375"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58" name="Oval 520"/>
            <p:cNvSpPr>
              <a:spLocks noChangeAspect="1" noChangeArrowheads="1"/>
            </p:cNvSpPr>
            <p:nvPr userDrawn="1"/>
          </p:nvSpPr>
          <p:spPr bwMode="auto">
            <a:xfrm>
              <a:off x="612495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59" name="Oval 521"/>
            <p:cNvSpPr>
              <a:spLocks noChangeAspect="1" noChangeArrowheads="1"/>
            </p:cNvSpPr>
            <p:nvPr userDrawn="1"/>
          </p:nvSpPr>
          <p:spPr bwMode="auto">
            <a:xfrm>
              <a:off x="6238035"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60" name="Oval 522"/>
            <p:cNvSpPr>
              <a:spLocks noChangeAspect="1" noChangeArrowheads="1"/>
            </p:cNvSpPr>
            <p:nvPr userDrawn="1"/>
          </p:nvSpPr>
          <p:spPr bwMode="auto">
            <a:xfrm>
              <a:off x="634961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61" name="Oval 523"/>
            <p:cNvSpPr>
              <a:spLocks noChangeAspect="1" noChangeArrowheads="1"/>
            </p:cNvSpPr>
            <p:nvPr userDrawn="1"/>
          </p:nvSpPr>
          <p:spPr bwMode="auto">
            <a:xfrm>
              <a:off x="646269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62" name="Oval 524"/>
            <p:cNvSpPr>
              <a:spLocks noChangeAspect="1" noChangeArrowheads="1"/>
            </p:cNvSpPr>
            <p:nvPr userDrawn="1"/>
          </p:nvSpPr>
          <p:spPr bwMode="auto">
            <a:xfrm>
              <a:off x="657427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63" name="Oval 525"/>
            <p:cNvSpPr>
              <a:spLocks noChangeAspect="1" noChangeArrowheads="1"/>
            </p:cNvSpPr>
            <p:nvPr userDrawn="1"/>
          </p:nvSpPr>
          <p:spPr bwMode="auto">
            <a:xfrm>
              <a:off x="6687355"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64" name="Oval 526"/>
            <p:cNvSpPr>
              <a:spLocks noChangeAspect="1" noChangeArrowheads="1"/>
            </p:cNvSpPr>
            <p:nvPr userDrawn="1"/>
          </p:nvSpPr>
          <p:spPr bwMode="auto">
            <a:xfrm>
              <a:off x="679893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65" name="Oval 527"/>
            <p:cNvSpPr>
              <a:spLocks noChangeAspect="1" noChangeArrowheads="1"/>
            </p:cNvSpPr>
            <p:nvPr userDrawn="1"/>
          </p:nvSpPr>
          <p:spPr bwMode="auto">
            <a:xfrm>
              <a:off x="691201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66" name="Oval 528"/>
            <p:cNvSpPr>
              <a:spLocks noChangeAspect="1" noChangeArrowheads="1"/>
            </p:cNvSpPr>
            <p:nvPr userDrawn="1"/>
          </p:nvSpPr>
          <p:spPr bwMode="auto">
            <a:xfrm>
              <a:off x="702359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67" name="Oval 529"/>
            <p:cNvSpPr>
              <a:spLocks noChangeAspect="1" noChangeArrowheads="1"/>
            </p:cNvSpPr>
            <p:nvPr userDrawn="1"/>
          </p:nvSpPr>
          <p:spPr bwMode="auto">
            <a:xfrm>
              <a:off x="713667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68" name="Oval 530"/>
            <p:cNvSpPr>
              <a:spLocks noChangeAspect="1" noChangeArrowheads="1"/>
            </p:cNvSpPr>
            <p:nvPr userDrawn="1"/>
          </p:nvSpPr>
          <p:spPr bwMode="auto">
            <a:xfrm>
              <a:off x="724825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69" name="Oval 531"/>
            <p:cNvSpPr>
              <a:spLocks noChangeAspect="1" noChangeArrowheads="1"/>
            </p:cNvSpPr>
            <p:nvPr userDrawn="1"/>
          </p:nvSpPr>
          <p:spPr bwMode="auto">
            <a:xfrm>
              <a:off x="736133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70" name="Oval 532"/>
            <p:cNvSpPr>
              <a:spLocks noChangeAspect="1" noChangeArrowheads="1"/>
            </p:cNvSpPr>
            <p:nvPr userDrawn="1"/>
          </p:nvSpPr>
          <p:spPr bwMode="auto">
            <a:xfrm>
              <a:off x="747291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71" name="Oval 533"/>
            <p:cNvSpPr>
              <a:spLocks noChangeAspect="1" noChangeArrowheads="1"/>
            </p:cNvSpPr>
            <p:nvPr userDrawn="1"/>
          </p:nvSpPr>
          <p:spPr bwMode="auto">
            <a:xfrm>
              <a:off x="758599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72" name="Oval 534"/>
            <p:cNvSpPr>
              <a:spLocks noChangeAspect="1" noChangeArrowheads="1"/>
            </p:cNvSpPr>
            <p:nvPr userDrawn="1"/>
          </p:nvSpPr>
          <p:spPr bwMode="auto">
            <a:xfrm>
              <a:off x="769757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73" name="Oval 535"/>
            <p:cNvSpPr>
              <a:spLocks noChangeAspect="1" noChangeArrowheads="1"/>
            </p:cNvSpPr>
            <p:nvPr userDrawn="1"/>
          </p:nvSpPr>
          <p:spPr bwMode="auto">
            <a:xfrm>
              <a:off x="803531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74" name="Oval 536"/>
            <p:cNvSpPr>
              <a:spLocks noChangeAspect="1" noChangeArrowheads="1"/>
            </p:cNvSpPr>
            <p:nvPr userDrawn="1"/>
          </p:nvSpPr>
          <p:spPr bwMode="auto">
            <a:xfrm>
              <a:off x="140558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75" name="Oval 537"/>
            <p:cNvSpPr>
              <a:spLocks noChangeAspect="1" noChangeArrowheads="1"/>
            </p:cNvSpPr>
            <p:nvPr userDrawn="1"/>
          </p:nvSpPr>
          <p:spPr bwMode="auto">
            <a:xfrm>
              <a:off x="151867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76" name="Oval 538"/>
            <p:cNvSpPr>
              <a:spLocks noChangeAspect="1" noChangeArrowheads="1"/>
            </p:cNvSpPr>
            <p:nvPr userDrawn="1"/>
          </p:nvSpPr>
          <p:spPr bwMode="auto">
            <a:xfrm>
              <a:off x="1630247"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77" name="Oval 539"/>
            <p:cNvSpPr>
              <a:spLocks noChangeAspect="1" noChangeArrowheads="1"/>
            </p:cNvSpPr>
            <p:nvPr userDrawn="1"/>
          </p:nvSpPr>
          <p:spPr bwMode="auto">
            <a:xfrm>
              <a:off x="174333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78" name="Oval 540"/>
            <p:cNvSpPr>
              <a:spLocks noChangeAspect="1" noChangeArrowheads="1"/>
            </p:cNvSpPr>
            <p:nvPr userDrawn="1"/>
          </p:nvSpPr>
          <p:spPr bwMode="auto">
            <a:xfrm>
              <a:off x="185490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79" name="Oval 541"/>
            <p:cNvSpPr>
              <a:spLocks noChangeAspect="1" noChangeArrowheads="1"/>
            </p:cNvSpPr>
            <p:nvPr userDrawn="1"/>
          </p:nvSpPr>
          <p:spPr bwMode="auto">
            <a:xfrm>
              <a:off x="196799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80" name="Oval 542"/>
            <p:cNvSpPr>
              <a:spLocks noChangeAspect="1" noChangeArrowheads="1"/>
            </p:cNvSpPr>
            <p:nvPr userDrawn="1"/>
          </p:nvSpPr>
          <p:spPr bwMode="auto">
            <a:xfrm>
              <a:off x="207956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81" name="Oval 543"/>
            <p:cNvSpPr>
              <a:spLocks noChangeAspect="1" noChangeArrowheads="1"/>
            </p:cNvSpPr>
            <p:nvPr userDrawn="1"/>
          </p:nvSpPr>
          <p:spPr bwMode="auto">
            <a:xfrm>
              <a:off x="219265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82" name="Oval 544"/>
            <p:cNvSpPr>
              <a:spLocks noChangeAspect="1" noChangeArrowheads="1"/>
            </p:cNvSpPr>
            <p:nvPr userDrawn="1"/>
          </p:nvSpPr>
          <p:spPr bwMode="auto">
            <a:xfrm>
              <a:off x="230422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83" name="Oval 545"/>
            <p:cNvSpPr>
              <a:spLocks noChangeAspect="1" noChangeArrowheads="1"/>
            </p:cNvSpPr>
            <p:nvPr userDrawn="1"/>
          </p:nvSpPr>
          <p:spPr bwMode="auto">
            <a:xfrm>
              <a:off x="241731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84" name="Oval 546"/>
            <p:cNvSpPr>
              <a:spLocks noChangeAspect="1" noChangeArrowheads="1"/>
            </p:cNvSpPr>
            <p:nvPr userDrawn="1"/>
          </p:nvSpPr>
          <p:spPr bwMode="auto">
            <a:xfrm>
              <a:off x="252888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85" name="Oval 547"/>
            <p:cNvSpPr>
              <a:spLocks noChangeAspect="1" noChangeArrowheads="1"/>
            </p:cNvSpPr>
            <p:nvPr userDrawn="1"/>
          </p:nvSpPr>
          <p:spPr bwMode="auto">
            <a:xfrm>
              <a:off x="2641969"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86" name="Oval 548"/>
            <p:cNvSpPr>
              <a:spLocks noChangeAspect="1" noChangeArrowheads="1"/>
            </p:cNvSpPr>
            <p:nvPr userDrawn="1"/>
          </p:nvSpPr>
          <p:spPr bwMode="auto">
            <a:xfrm>
              <a:off x="2753545"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87" name="Oval 549"/>
            <p:cNvSpPr>
              <a:spLocks noChangeAspect="1" noChangeArrowheads="1"/>
            </p:cNvSpPr>
            <p:nvPr userDrawn="1"/>
          </p:nvSpPr>
          <p:spPr bwMode="auto">
            <a:xfrm>
              <a:off x="286663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88" name="Oval 550"/>
            <p:cNvSpPr>
              <a:spLocks noChangeAspect="1" noChangeArrowheads="1"/>
            </p:cNvSpPr>
            <p:nvPr userDrawn="1"/>
          </p:nvSpPr>
          <p:spPr bwMode="auto">
            <a:xfrm>
              <a:off x="297820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89" name="Oval 551"/>
            <p:cNvSpPr>
              <a:spLocks noChangeAspect="1" noChangeArrowheads="1"/>
            </p:cNvSpPr>
            <p:nvPr userDrawn="1"/>
          </p:nvSpPr>
          <p:spPr bwMode="auto">
            <a:xfrm>
              <a:off x="4214589"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90" name="Oval 552"/>
            <p:cNvSpPr>
              <a:spLocks noChangeAspect="1" noChangeArrowheads="1"/>
            </p:cNvSpPr>
            <p:nvPr userDrawn="1"/>
          </p:nvSpPr>
          <p:spPr bwMode="auto">
            <a:xfrm>
              <a:off x="4327672" y="2489154"/>
              <a:ext cx="85944" cy="85944"/>
            </a:xfrm>
            <a:prstGeom prst="ellipse">
              <a:avLst/>
            </a:prstGeom>
            <a:grpFill/>
            <a:ln>
              <a:noFill/>
            </a:ln>
            <a:effectLst/>
          </p:spPr>
          <p:txBody>
            <a:bodyPr wrap="none" anchor="ctr"/>
            <a:lstStyle/>
            <a:p>
              <a:pPr defTabSz="1218987"/>
              <a:endParaRPr lang="en-US" sz="2400">
                <a:solidFill>
                  <a:srgbClr val="292929"/>
                </a:solidFill>
              </a:endParaRPr>
            </a:p>
          </p:txBody>
        </p:sp>
        <p:sp>
          <p:nvSpPr>
            <p:cNvPr id="591" name="Oval 553"/>
            <p:cNvSpPr>
              <a:spLocks noChangeAspect="1" noChangeArrowheads="1"/>
            </p:cNvSpPr>
            <p:nvPr userDrawn="1"/>
          </p:nvSpPr>
          <p:spPr bwMode="auto">
            <a:xfrm>
              <a:off x="4439248"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92" name="Oval 554"/>
            <p:cNvSpPr>
              <a:spLocks noChangeAspect="1" noChangeArrowheads="1"/>
            </p:cNvSpPr>
            <p:nvPr userDrawn="1"/>
          </p:nvSpPr>
          <p:spPr bwMode="auto">
            <a:xfrm>
              <a:off x="455233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93" name="Oval 555"/>
            <p:cNvSpPr>
              <a:spLocks noChangeAspect="1" noChangeArrowheads="1"/>
            </p:cNvSpPr>
            <p:nvPr userDrawn="1"/>
          </p:nvSpPr>
          <p:spPr bwMode="auto">
            <a:xfrm>
              <a:off x="466390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94" name="Oval 556"/>
            <p:cNvSpPr>
              <a:spLocks noChangeAspect="1" noChangeArrowheads="1"/>
            </p:cNvSpPr>
            <p:nvPr userDrawn="1"/>
          </p:nvSpPr>
          <p:spPr bwMode="auto">
            <a:xfrm>
              <a:off x="4776992"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95" name="Oval 557"/>
            <p:cNvSpPr>
              <a:spLocks noChangeAspect="1" noChangeArrowheads="1"/>
            </p:cNvSpPr>
            <p:nvPr userDrawn="1"/>
          </p:nvSpPr>
          <p:spPr bwMode="auto">
            <a:xfrm>
              <a:off x="4888568"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96" name="Oval 558"/>
            <p:cNvSpPr>
              <a:spLocks noChangeAspect="1" noChangeArrowheads="1"/>
            </p:cNvSpPr>
            <p:nvPr userDrawn="1"/>
          </p:nvSpPr>
          <p:spPr bwMode="auto">
            <a:xfrm>
              <a:off x="500165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97" name="Oval 559"/>
            <p:cNvSpPr>
              <a:spLocks noChangeAspect="1" noChangeArrowheads="1"/>
            </p:cNvSpPr>
            <p:nvPr userDrawn="1"/>
          </p:nvSpPr>
          <p:spPr bwMode="auto">
            <a:xfrm>
              <a:off x="511322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98" name="Oval 560"/>
            <p:cNvSpPr>
              <a:spLocks noChangeAspect="1" noChangeArrowheads="1"/>
            </p:cNvSpPr>
            <p:nvPr userDrawn="1"/>
          </p:nvSpPr>
          <p:spPr bwMode="auto">
            <a:xfrm>
              <a:off x="522631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99" name="Oval 561"/>
            <p:cNvSpPr>
              <a:spLocks noChangeAspect="1" noChangeArrowheads="1"/>
            </p:cNvSpPr>
            <p:nvPr userDrawn="1"/>
          </p:nvSpPr>
          <p:spPr bwMode="auto">
            <a:xfrm>
              <a:off x="5337887"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00" name="Oval 562"/>
            <p:cNvSpPr>
              <a:spLocks noChangeAspect="1" noChangeArrowheads="1"/>
            </p:cNvSpPr>
            <p:nvPr userDrawn="1"/>
          </p:nvSpPr>
          <p:spPr bwMode="auto">
            <a:xfrm>
              <a:off x="545097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01" name="Oval 563"/>
            <p:cNvSpPr>
              <a:spLocks noChangeAspect="1" noChangeArrowheads="1"/>
            </p:cNvSpPr>
            <p:nvPr userDrawn="1"/>
          </p:nvSpPr>
          <p:spPr bwMode="auto">
            <a:xfrm>
              <a:off x="556254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02" name="Oval 564"/>
            <p:cNvSpPr>
              <a:spLocks noChangeAspect="1" noChangeArrowheads="1"/>
            </p:cNvSpPr>
            <p:nvPr userDrawn="1"/>
          </p:nvSpPr>
          <p:spPr bwMode="auto">
            <a:xfrm>
              <a:off x="567563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03" name="Oval 565"/>
            <p:cNvSpPr>
              <a:spLocks noChangeAspect="1" noChangeArrowheads="1"/>
            </p:cNvSpPr>
            <p:nvPr userDrawn="1"/>
          </p:nvSpPr>
          <p:spPr bwMode="auto">
            <a:xfrm>
              <a:off x="5787207"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04" name="Oval 566"/>
            <p:cNvSpPr>
              <a:spLocks noChangeAspect="1" noChangeArrowheads="1"/>
            </p:cNvSpPr>
            <p:nvPr userDrawn="1"/>
          </p:nvSpPr>
          <p:spPr bwMode="auto">
            <a:xfrm>
              <a:off x="590029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05" name="Oval 567"/>
            <p:cNvSpPr>
              <a:spLocks noChangeAspect="1" noChangeArrowheads="1"/>
            </p:cNvSpPr>
            <p:nvPr userDrawn="1"/>
          </p:nvSpPr>
          <p:spPr bwMode="auto">
            <a:xfrm>
              <a:off x="6013375"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06" name="Oval 568"/>
            <p:cNvSpPr>
              <a:spLocks noChangeAspect="1" noChangeArrowheads="1"/>
            </p:cNvSpPr>
            <p:nvPr userDrawn="1"/>
          </p:nvSpPr>
          <p:spPr bwMode="auto">
            <a:xfrm>
              <a:off x="612495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07" name="Oval 569"/>
            <p:cNvSpPr>
              <a:spLocks noChangeAspect="1" noChangeArrowheads="1"/>
            </p:cNvSpPr>
            <p:nvPr userDrawn="1"/>
          </p:nvSpPr>
          <p:spPr bwMode="auto">
            <a:xfrm>
              <a:off x="6238035"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08" name="Oval 570"/>
            <p:cNvSpPr>
              <a:spLocks noChangeAspect="1" noChangeArrowheads="1"/>
            </p:cNvSpPr>
            <p:nvPr userDrawn="1"/>
          </p:nvSpPr>
          <p:spPr bwMode="auto">
            <a:xfrm>
              <a:off x="634961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09" name="Oval 571"/>
            <p:cNvSpPr>
              <a:spLocks noChangeAspect="1" noChangeArrowheads="1"/>
            </p:cNvSpPr>
            <p:nvPr userDrawn="1"/>
          </p:nvSpPr>
          <p:spPr bwMode="auto">
            <a:xfrm>
              <a:off x="646269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10" name="Oval 572"/>
            <p:cNvSpPr>
              <a:spLocks noChangeAspect="1" noChangeArrowheads="1"/>
            </p:cNvSpPr>
            <p:nvPr userDrawn="1"/>
          </p:nvSpPr>
          <p:spPr bwMode="auto">
            <a:xfrm>
              <a:off x="657427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11" name="Oval 573"/>
            <p:cNvSpPr>
              <a:spLocks noChangeAspect="1" noChangeArrowheads="1"/>
            </p:cNvSpPr>
            <p:nvPr userDrawn="1"/>
          </p:nvSpPr>
          <p:spPr bwMode="auto">
            <a:xfrm>
              <a:off x="6687355"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12" name="Oval 574"/>
            <p:cNvSpPr>
              <a:spLocks noChangeAspect="1" noChangeArrowheads="1"/>
            </p:cNvSpPr>
            <p:nvPr userDrawn="1"/>
          </p:nvSpPr>
          <p:spPr bwMode="auto">
            <a:xfrm>
              <a:off x="679893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13" name="Oval 575"/>
            <p:cNvSpPr>
              <a:spLocks noChangeAspect="1" noChangeArrowheads="1"/>
            </p:cNvSpPr>
            <p:nvPr userDrawn="1"/>
          </p:nvSpPr>
          <p:spPr bwMode="auto">
            <a:xfrm>
              <a:off x="691201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14" name="Oval 576"/>
            <p:cNvSpPr>
              <a:spLocks noChangeAspect="1" noChangeArrowheads="1"/>
            </p:cNvSpPr>
            <p:nvPr userDrawn="1"/>
          </p:nvSpPr>
          <p:spPr bwMode="auto">
            <a:xfrm>
              <a:off x="702359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15" name="Oval 577"/>
            <p:cNvSpPr>
              <a:spLocks noChangeAspect="1" noChangeArrowheads="1"/>
            </p:cNvSpPr>
            <p:nvPr userDrawn="1"/>
          </p:nvSpPr>
          <p:spPr bwMode="auto">
            <a:xfrm>
              <a:off x="713667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16" name="Oval 578"/>
            <p:cNvSpPr>
              <a:spLocks noChangeAspect="1" noChangeArrowheads="1"/>
            </p:cNvSpPr>
            <p:nvPr userDrawn="1"/>
          </p:nvSpPr>
          <p:spPr bwMode="auto">
            <a:xfrm>
              <a:off x="724825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17" name="Oval 579"/>
            <p:cNvSpPr>
              <a:spLocks noChangeAspect="1" noChangeArrowheads="1"/>
            </p:cNvSpPr>
            <p:nvPr userDrawn="1"/>
          </p:nvSpPr>
          <p:spPr bwMode="auto">
            <a:xfrm>
              <a:off x="736133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18" name="Oval 580"/>
            <p:cNvSpPr>
              <a:spLocks noChangeAspect="1" noChangeArrowheads="1"/>
            </p:cNvSpPr>
            <p:nvPr userDrawn="1"/>
          </p:nvSpPr>
          <p:spPr bwMode="auto">
            <a:xfrm>
              <a:off x="747291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19" name="Oval 581"/>
            <p:cNvSpPr>
              <a:spLocks noChangeAspect="1" noChangeArrowheads="1"/>
            </p:cNvSpPr>
            <p:nvPr userDrawn="1"/>
          </p:nvSpPr>
          <p:spPr bwMode="auto">
            <a:xfrm>
              <a:off x="758599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20" name="Oval 582"/>
            <p:cNvSpPr>
              <a:spLocks noChangeAspect="1" noChangeArrowheads="1"/>
            </p:cNvSpPr>
            <p:nvPr userDrawn="1"/>
          </p:nvSpPr>
          <p:spPr bwMode="auto">
            <a:xfrm>
              <a:off x="769757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21" name="Oval 583"/>
            <p:cNvSpPr>
              <a:spLocks noChangeAspect="1" noChangeArrowheads="1"/>
            </p:cNvSpPr>
            <p:nvPr userDrawn="1"/>
          </p:nvSpPr>
          <p:spPr bwMode="auto">
            <a:xfrm>
              <a:off x="803531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22" name="Oval 584"/>
            <p:cNvSpPr>
              <a:spLocks noChangeAspect="1" noChangeArrowheads="1"/>
            </p:cNvSpPr>
            <p:nvPr userDrawn="1"/>
          </p:nvSpPr>
          <p:spPr bwMode="auto">
            <a:xfrm>
              <a:off x="140558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23" name="Oval 585"/>
            <p:cNvSpPr>
              <a:spLocks noChangeAspect="1" noChangeArrowheads="1"/>
            </p:cNvSpPr>
            <p:nvPr userDrawn="1"/>
          </p:nvSpPr>
          <p:spPr bwMode="auto">
            <a:xfrm>
              <a:off x="151867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24" name="Oval 586"/>
            <p:cNvSpPr>
              <a:spLocks noChangeAspect="1" noChangeArrowheads="1"/>
            </p:cNvSpPr>
            <p:nvPr userDrawn="1"/>
          </p:nvSpPr>
          <p:spPr bwMode="auto">
            <a:xfrm>
              <a:off x="1630247"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25" name="Oval 587"/>
            <p:cNvSpPr>
              <a:spLocks noChangeAspect="1" noChangeArrowheads="1"/>
            </p:cNvSpPr>
            <p:nvPr userDrawn="1"/>
          </p:nvSpPr>
          <p:spPr bwMode="auto">
            <a:xfrm>
              <a:off x="174333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26" name="Oval 588"/>
            <p:cNvSpPr>
              <a:spLocks noChangeAspect="1" noChangeArrowheads="1"/>
            </p:cNvSpPr>
            <p:nvPr userDrawn="1"/>
          </p:nvSpPr>
          <p:spPr bwMode="auto">
            <a:xfrm>
              <a:off x="185490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27" name="Oval 589"/>
            <p:cNvSpPr>
              <a:spLocks noChangeAspect="1" noChangeArrowheads="1"/>
            </p:cNvSpPr>
            <p:nvPr userDrawn="1"/>
          </p:nvSpPr>
          <p:spPr bwMode="auto">
            <a:xfrm>
              <a:off x="196799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28" name="Oval 590"/>
            <p:cNvSpPr>
              <a:spLocks noChangeAspect="1" noChangeArrowheads="1"/>
            </p:cNvSpPr>
            <p:nvPr userDrawn="1"/>
          </p:nvSpPr>
          <p:spPr bwMode="auto">
            <a:xfrm>
              <a:off x="207956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29" name="Oval 591"/>
            <p:cNvSpPr>
              <a:spLocks noChangeAspect="1" noChangeArrowheads="1"/>
            </p:cNvSpPr>
            <p:nvPr userDrawn="1"/>
          </p:nvSpPr>
          <p:spPr bwMode="auto">
            <a:xfrm>
              <a:off x="219265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30" name="Oval 592"/>
            <p:cNvSpPr>
              <a:spLocks noChangeAspect="1" noChangeArrowheads="1"/>
            </p:cNvSpPr>
            <p:nvPr userDrawn="1"/>
          </p:nvSpPr>
          <p:spPr bwMode="auto">
            <a:xfrm>
              <a:off x="230422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31" name="Oval 593"/>
            <p:cNvSpPr>
              <a:spLocks noChangeAspect="1" noChangeArrowheads="1"/>
            </p:cNvSpPr>
            <p:nvPr userDrawn="1"/>
          </p:nvSpPr>
          <p:spPr bwMode="auto">
            <a:xfrm>
              <a:off x="241731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32" name="Oval 594"/>
            <p:cNvSpPr>
              <a:spLocks noChangeAspect="1" noChangeArrowheads="1"/>
            </p:cNvSpPr>
            <p:nvPr userDrawn="1"/>
          </p:nvSpPr>
          <p:spPr bwMode="auto">
            <a:xfrm>
              <a:off x="252888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33" name="Oval 595"/>
            <p:cNvSpPr>
              <a:spLocks noChangeAspect="1" noChangeArrowheads="1"/>
            </p:cNvSpPr>
            <p:nvPr userDrawn="1"/>
          </p:nvSpPr>
          <p:spPr bwMode="auto">
            <a:xfrm>
              <a:off x="2641969"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34" name="Oval 596"/>
            <p:cNvSpPr>
              <a:spLocks noChangeAspect="1" noChangeArrowheads="1"/>
            </p:cNvSpPr>
            <p:nvPr userDrawn="1"/>
          </p:nvSpPr>
          <p:spPr bwMode="auto">
            <a:xfrm>
              <a:off x="2753545"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35" name="Oval 597"/>
            <p:cNvSpPr>
              <a:spLocks noChangeAspect="1" noChangeArrowheads="1"/>
            </p:cNvSpPr>
            <p:nvPr userDrawn="1"/>
          </p:nvSpPr>
          <p:spPr bwMode="auto">
            <a:xfrm>
              <a:off x="286663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36" name="Oval 598"/>
            <p:cNvSpPr>
              <a:spLocks noChangeAspect="1" noChangeArrowheads="1"/>
            </p:cNvSpPr>
            <p:nvPr userDrawn="1"/>
          </p:nvSpPr>
          <p:spPr bwMode="auto">
            <a:xfrm>
              <a:off x="297820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37" name="Oval 599"/>
            <p:cNvSpPr>
              <a:spLocks noChangeAspect="1" noChangeArrowheads="1"/>
            </p:cNvSpPr>
            <p:nvPr userDrawn="1"/>
          </p:nvSpPr>
          <p:spPr bwMode="auto">
            <a:xfrm>
              <a:off x="4327672"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38" name="Oval 600"/>
            <p:cNvSpPr>
              <a:spLocks noChangeAspect="1" noChangeArrowheads="1"/>
            </p:cNvSpPr>
            <p:nvPr userDrawn="1"/>
          </p:nvSpPr>
          <p:spPr bwMode="auto">
            <a:xfrm>
              <a:off x="4439248"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39" name="Oval 601"/>
            <p:cNvSpPr>
              <a:spLocks noChangeAspect="1" noChangeArrowheads="1"/>
            </p:cNvSpPr>
            <p:nvPr userDrawn="1"/>
          </p:nvSpPr>
          <p:spPr bwMode="auto">
            <a:xfrm>
              <a:off x="455233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40" name="Oval 602"/>
            <p:cNvSpPr>
              <a:spLocks noChangeAspect="1" noChangeArrowheads="1"/>
            </p:cNvSpPr>
            <p:nvPr userDrawn="1"/>
          </p:nvSpPr>
          <p:spPr bwMode="auto">
            <a:xfrm>
              <a:off x="466390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41" name="Oval 603"/>
            <p:cNvSpPr>
              <a:spLocks noChangeAspect="1" noChangeArrowheads="1"/>
            </p:cNvSpPr>
            <p:nvPr userDrawn="1"/>
          </p:nvSpPr>
          <p:spPr bwMode="auto">
            <a:xfrm>
              <a:off x="4776992" y="2593192"/>
              <a:ext cx="85944" cy="85943"/>
            </a:xfrm>
            <a:prstGeom prst="ellipse">
              <a:avLst/>
            </a:prstGeom>
            <a:grpFill/>
            <a:ln>
              <a:noFill/>
            </a:ln>
            <a:effectLst/>
          </p:spPr>
          <p:txBody>
            <a:bodyPr wrap="none" anchor="ctr"/>
            <a:lstStyle/>
            <a:p>
              <a:pPr defTabSz="1218987"/>
              <a:endParaRPr lang="en-US" sz="2400">
                <a:solidFill>
                  <a:srgbClr val="292929"/>
                </a:solidFill>
              </a:endParaRPr>
            </a:p>
          </p:txBody>
        </p:sp>
        <p:sp>
          <p:nvSpPr>
            <p:cNvPr id="642" name="Oval 604"/>
            <p:cNvSpPr>
              <a:spLocks noChangeAspect="1" noChangeArrowheads="1"/>
            </p:cNvSpPr>
            <p:nvPr userDrawn="1"/>
          </p:nvSpPr>
          <p:spPr bwMode="auto">
            <a:xfrm>
              <a:off x="4888568"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43" name="Oval 605"/>
            <p:cNvSpPr>
              <a:spLocks noChangeAspect="1" noChangeArrowheads="1"/>
            </p:cNvSpPr>
            <p:nvPr userDrawn="1"/>
          </p:nvSpPr>
          <p:spPr bwMode="auto">
            <a:xfrm>
              <a:off x="500165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44" name="Oval 606"/>
            <p:cNvSpPr>
              <a:spLocks noChangeAspect="1" noChangeArrowheads="1"/>
            </p:cNvSpPr>
            <p:nvPr userDrawn="1"/>
          </p:nvSpPr>
          <p:spPr bwMode="auto">
            <a:xfrm>
              <a:off x="511322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45" name="Oval 607"/>
            <p:cNvSpPr>
              <a:spLocks noChangeAspect="1" noChangeArrowheads="1"/>
            </p:cNvSpPr>
            <p:nvPr userDrawn="1"/>
          </p:nvSpPr>
          <p:spPr bwMode="auto">
            <a:xfrm>
              <a:off x="522631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46" name="Oval 608"/>
            <p:cNvSpPr>
              <a:spLocks noChangeAspect="1" noChangeArrowheads="1"/>
            </p:cNvSpPr>
            <p:nvPr userDrawn="1"/>
          </p:nvSpPr>
          <p:spPr bwMode="auto">
            <a:xfrm>
              <a:off x="5337887"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47" name="Oval 609"/>
            <p:cNvSpPr>
              <a:spLocks noChangeAspect="1" noChangeArrowheads="1"/>
            </p:cNvSpPr>
            <p:nvPr userDrawn="1"/>
          </p:nvSpPr>
          <p:spPr bwMode="auto">
            <a:xfrm>
              <a:off x="545097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48" name="Oval 610"/>
            <p:cNvSpPr>
              <a:spLocks noChangeAspect="1" noChangeArrowheads="1"/>
            </p:cNvSpPr>
            <p:nvPr userDrawn="1"/>
          </p:nvSpPr>
          <p:spPr bwMode="auto">
            <a:xfrm>
              <a:off x="556254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49" name="Oval 611"/>
            <p:cNvSpPr>
              <a:spLocks noChangeAspect="1" noChangeArrowheads="1"/>
            </p:cNvSpPr>
            <p:nvPr userDrawn="1"/>
          </p:nvSpPr>
          <p:spPr bwMode="auto">
            <a:xfrm>
              <a:off x="567563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50" name="Oval 612"/>
            <p:cNvSpPr>
              <a:spLocks noChangeAspect="1" noChangeArrowheads="1"/>
            </p:cNvSpPr>
            <p:nvPr userDrawn="1"/>
          </p:nvSpPr>
          <p:spPr bwMode="auto">
            <a:xfrm>
              <a:off x="5787207"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51" name="Oval 613"/>
            <p:cNvSpPr>
              <a:spLocks noChangeAspect="1" noChangeArrowheads="1"/>
            </p:cNvSpPr>
            <p:nvPr userDrawn="1"/>
          </p:nvSpPr>
          <p:spPr bwMode="auto">
            <a:xfrm>
              <a:off x="590029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52" name="Oval 614"/>
            <p:cNvSpPr>
              <a:spLocks noChangeAspect="1" noChangeArrowheads="1"/>
            </p:cNvSpPr>
            <p:nvPr userDrawn="1"/>
          </p:nvSpPr>
          <p:spPr bwMode="auto">
            <a:xfrm>
              <a:off x="6013375"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53" name="Oval 615"/>
            <p:cNvSpPr>
              <a:spLocks noChangeAspect="1" noChangeArrowheads="1"/>
            </p:cNvSpPr>
            <p:nvPr userDrawn="1"/>
          </p:nvSpPr>
          <p:spPr bwMode="auto">
            <a:xfrm>
              <a:off x="612495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54" name="Oval 616"/>
            <p:cNvSpPr>
              <a:spLocks noChangeAspect="1" noChangeArrowheads="1"/>
            </p:cNvSpPr>
            <p:nvPr userDrawn="1"/>
          </p:nvSpPr>
          <p:spPr bwMode="auto">
            <a:xfrm>
              <a:off x="6238035"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55" name="Oval 617"/>
            <p:cNvSpPr>
              <a:spLocks noChangeAspect="1" noChangeArrowheads="1"/>
            </p:cNvSpPr>
            <p:nvPr userDrawn="1"/>
          </p:nvSpPr>
          <p:spPr bwMode="auto">
            <a:xfrm>
              <a:off x="634961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56" name="Oval 618"/>
            <p:cNvSpPr>
              <a:spLocks noChangeAspect="1" noChangeArrowheads="1"/>
            </p:cNvSpPr>
            <p:nvPr userDrawn="1"/>
          </p:nvSpPr>
          <p:spPr bwMode="auto">
            <a:xfrm>
              <a:off x="646269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57" name="Oval 619"/>
            <p:cNvSpPr>
              <a:spLocks noChangeAspect="1" noChangeArrowheads="1"/>
            </p:cNvSpPr>
            <p:nvPr userDrawn="1"/>
          </p:nvSpPr>
          <p:spPr bwMode="auto">
            <a:xfrm>
              <a:off x="657427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58" name="Oval 620"/>
            <p:cNvSpPr>
              <a:spLocks noChangeAspect="1" noChangeArrowheads="1"/>
            </p:cNvSpPr>
            <p:nvPr userDrawn="1"/>
          </p:nvSpPr>
          <p:spPr bwMode="auto">
            <a:xfrm>
              <a:off x="6687355"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59" name="Oval 621"/>
            <p:cNvSpPr>
              <a:spLocks noChangeAspect="1" noChangeArrowheads="1"/>
            </p:cNvSpPr>
            <p:nvPr userDrawn="1"/>
          </p:nvSpPr>
          <p:spPr bwMode="auto">
            <a:xfrm>
              <a:off x="679893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60" name="Oval 622"/>
            <p:cNvSpPr>
              <a:spLocks noChangeAspect="1" noChangeArrowheads="1"/>
            </p:cNvSpPr>
            <p:nvPr userDrawn="1"/>
          </p:nvSpPr>
          <p:spPr bwMode="auto">
            <a:xfrm>
              <a:off x="691201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61" name="Oval 623"/>
            <p:cNvSpPr>
              <a:spLocks noChangeAspect="1" noChangeArrowheads="1"/>
            </p:cNvSpPr>
            <p:nvPr userDrawn="1"/>
          </p:nvSpPr>
          <p:spPr bwMode="auto">
            <a:xfrm>
              <a:off x="702359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62" name="Oval 624"/>
            <p:cNvSpPr>
              <a:spLocks noChangeAspect="1" noChangeArrowheads="1"/>
            </p:cNvSpPr>
            <p:nvPr userDrawn="1"/>
          </p:nvSpPr>
          <p:spPr bwMode="auto">
            <a:xfrm>
              <a:off x="7136674"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63" name="Oval 625"/>
            <p:cNvSpPr>
              <a:spLocks noChangeAspect="1" noChangeArrowheads="1"/>
            </p:cNvSpPr>
            <p:nvPr userDrawn="1"/>
          </p:nvSpPr>
          <p:spPr bwMode="auto">
            <a:xfrm>
              <a:off x="724825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64" name="Oval 626"/>
            <p:cNvSpPr>
              <a:spLocks noChangeAspect="1" noChangeArrowheads="1"/>
            </p:cNvSpPr>
            <p:nvPr userDrawn="1"/>
          </p:nvSpPr>
          <p:spPr bwMode="auto">
            <a:xfrm>
              <a:off x="736133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65" name="Oval 627"/>
            <p:cNvSpPr>
              <a:spLocks noChangeAspect="1" noChangeArrowheads="1"/>
            </p:cNvSpPr>
            <p:nvPr userDrawn="1"/>
          </p:nvSpPr>
          <p:spPr bwMode="auto">
            <a:xfrm>
              <a:off x="747291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66" name="Oval 628"/>
            <p:cNvSpPr>
              <a:spLocks noChangeAspect="1" noChangeArrowheads="1"/>
            </p:cNvSpPr>
            <p:nvPr userDrawn="1"/>
          </p:nvSpPr>
          <p:spPr bwMode="auto">
            <a:xfrm>
              <a:off x="7585994"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67" name="Oval 629"/>
            <p:cNvSpPr>
              <a:spLocks noChangeAspect="1" noChangeArrowheads="1"/>
            </p:cNvSpPr>
            <p:nvPr userDrawn="1"/>
          </p:nvSpPr>
          <p:spPr bwMode="auto">
            <a:xfrm>
              <a:off x="769757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68" name="Oval 630"/>
            <p:cNvSpPr>
              <a:spLocks noChangeAspect="1" noChangeArrowheads="1"/>
            </p:cNvSpPr>
            <p:nvPr userDrawn="1"/>
          </p:nvSpPr>
          <p:spPr bwMode="auto">
            <a:xfrm>
              <a:off x="7810653" y="2593192"/>
              <a:ext cx="85944" cy="85943"/>
            </a:xfrm>
            <a:prstGeom prst="ellipse">
              <a:avLst/>
            </a:prstGeom>
            <a:grpFill/>
            <a:ln>
              <a:noFill/>
            </a:ln>
            <a:effectLst/>
          </p:spPr>
          <p:txBody>
            <a:bodyPr wrap="none" anchor="ctr"/>
            <a:lstStyle/>
            <a:p>
              <a:pPr defTabSz="1218987"/>
              <a:endParaRPr lang="en-US" sz="2400">
                <a:solidFill>
                  <a:srgbClr val="292929"/>
                </a:solidFill>
              </a:endParaRPr>
            </a:p>
          </p:txBody>
        </p:sp>
        <p:sp>
          <p:nvSpPr>
            <p:cNvPr id="669" name="Oval 631"/>
            <p:cNvSpPr>
              <a:spLocks noChangeAspect="1" noChangeArrowheads="1"/>
            </p:cNvSpPr>
            <p:nvPr userDrawn="1"/>
          </p:nvSpPr>
          <p:spPr bwMode="auto">
            <a:xfrm>
              <a:off x="140558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70" name="Oval 632"/>
            <p:cNvSpPr>
              <a:spLocks noChangeAspect="1" noChangeArrowheads="1"/>
            </p:cNvSpPr>
            <p:nvPr userDrawn="1"/>
          </p:nvSpPr>
          <p:spPr bwMode="auto">
            <a:xfrm>
              <a:off x="151867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71" name="Oval 633"/>
            <p:cNvSpPr>
              <a:spLocks noChangeAspect="1" noChangeArrowheads="1"/>
            </p:cNvSpPr>
            <p:nvPr userDrawn="1"/>
          </p:nvSpPr>
          <p:spPr bwMode="auto">
            <a:xfrm>
              <a:off x="1630247"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72" name="Oval 634"/>
            <p:cNvSpPr>
              <a:spLocks noChangeAspect="1" noChangeArrowheads="1"/>
            </p:cNvSpPr>
            <p:nvPr userDrawn="1"/>
          </p:nvSpPr>
          <p:spPr bwMode="auto">
            <a:xfrm>
              <a:off x="174333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73" name="Oval 635"/>
            <p:cNvSpPr>
              <a:spLocks noChangeAspect="1" noChangeArrowheads="1"/>
            </p:cNvSpPr>
            <p:nvPr userDrawn="1"/>
          </p:nvSpPr>
          <p:spPr bwMode="auto">
            <a:xfrm>
              <a:off x="185490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74" name="Oval 636"/>
            <p:cNvSpPr>
              <a:spLocks noChangeAspect="1" noChangeArrowheads="1"/>
            </p:cNvSpPr>
            <p:nvPr userDrawn="1"/>
          </p:nvSpPr>
          <p:spPr bwMode="auto">
            <a:xfrm>
              <a:off x="196799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75" name="Oval 637"/>
            <p:cNvSpPr>
              <a:spLocks noChangeAspect="1" noChangeArrowheads="1"/>
            </p:cNvSpPr>
            <p:nvPr userDrawn="1"/>
          </p:nvSpPr>
          <p:spPr bwMode="auto">
            <a:xfrm>
              <a:off x="2079566"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76" name="Oval 638"/>
            <p:cNvSpPr>
              <a:spLocks noChangeAspect="1" noChangeArrowheads="1"/>
            </p:cNvSpPr>
            <p:nvPr userDrawn="1"/>
          </p:nvSpPr>
          <p:spPr bwMode="auto">
            <a:xfrm>
              <a:off x="219265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77" name="Oval 639"/>
            <p:cNvSpPr>
              <a:spLocks noChangeAspect="1" noChangeArrowheads="1"/>
            </p:cNvSpPr>
            <p:nvPr userDrawn="1"/>
          </p:nvSpPr>
          <p:spPr bwMode="auto">
            <a:xfrm>
              <a:off x="230422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78" name="Oval 640"/>
            <p:cNvSpPr>
              <a:spLocks noChangeAspect="1" noChangeArrowheads="1"/>
            </p:cNvSpPr>
            <p:nvPr userDrawn="1"/>
          </p:nvSpPr>
          <p:spPr bwMode="auto">
            <a:xfrm>
              <a:off x="241731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79" name="Oval 641"/>
            <p:cNvSpPr>
              <a:spLocks noChangeAspect="1" noChangeArrowheads="1"/>
            </p:cNvSpPr>
            <p:nvPr userDrawn="1"/>
          </p:nvSpPr>
          <p:spPr bwMode="auto">
            <a:xfrm>
              <a:off x="2528886"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80" name="Oval 642"/>
            <p:cNvSpPr>
              <a:spLocks noChangeAspect="1" noChangeArrowheads="1"/>
            </p:cNvSpPr>
            <p:nvPr userDrawn="1"/>
          </p:nvSpPr>
          <p:spPr bwMode="auto">
            <a:xfrm>
              <a:off x="2641969"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81" name="Oval 643"/>
            <p:cNvSpPr>
              <a:spLocks noChangeAspect="1" noChangeArrowheads="1"/>
            </p:cNvSpPr>
            <p:nvPr userDrawn="1"/>
          </p:nvSpPr>
          <p:spPr bwMode="auto">
            <a:xfrm>
              <a:off x="2753545"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82" name="Oval 644"/>
            <p:cNvSpPr>
              <a:spLocks noChangeAspect="1" noChangeArrowheads="1"/>
            </p:cNvSpPr>
            <p:nvPr userDrawn="1"/>
          </p:nvSpPr>
          <p:spPr bwMode="auto">
            <a:xfrm>
              <a:off x="4327672"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83" name="Oval 645"/>
            <p:cNvSpPr>
              <a:spLocks noChangeAspect="1" noChangeArrowheads="1"/>
            </p:cNvSpPr>
            <p:nvPr userDrawn="1"/>
          </p:nvSpPr>
          <p:spPr bwMode="auto">
            <a:xfrm>
              <a:off x="4439248"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84" name="Oval 646"/>
            <p:cNvSpPr>
              <a:spLocks noChangeAspect="1" noChangeArrowheads="1"/>
            </p:cNvSpPr>
            <p:nvPr userDrawn="1"/>
          </p:nvSpPr>
          <p:spPr bwMode="auto">
            <a:xfrm>
              <a:off x="455233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85" name="Oval 647"/>
            <p:cNvSpPr>
              <a:spLocks noChangeAspect="1" noChangeArrowheads="1"/>
            </p:cNvSpPr>
            <p:nvPr userDrawn="1"/>
          </p:nvSpPr>
          <p:spPr bwMode="auto">
            <a:xfrm>
              <a:off x="4663908"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86" name="Oval 648"/>
            <p:cNvSpPr>
              <a:spLocks noChangeAspect="1" noChangeArrowheads="1"/>
            </p:cNvSpPr>
            <p:nvPr userDrawn="1"/>
          </p:nvSpPr>
          <p:spPr bwMode="auto">
            <a:xfrm>
              <a:off x="4776992"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87" name="Oval 649"/>
            <p:cNvSpPr>
              <a:spLocks noChangeAspect="1" noChangeArrowheads="1"/>
            </p:cNvSpPr>
            <p:nvPr userDrawn="1"/>
          </p:nvSpPr>
          <p:spPr bwMode="auto">
            <a:xfrm>
              <a:off x="4888568"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88" name="Oval 650"/>
            <p:cNvSpPr>
              <a:spLocks noChangeAspect="1" noChangeArrowheads="1"/>
            </p:cNvSpPr>
            <p:nvPr userDrawn="1"/>
          </p:nvSpPr>
          <p:spPr bwMode="auto">
            <a:xfrm>
              <a:off x="500165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89" name="Oval 651"/>
            <p:cNvSpPr>
              <a:spLocks noChangeAspect="1" noChangeArrowheads="1"/>
            </p:cNvSpPr>
            <p:nvPr userDrawn="1"/>
          </p:nvSpPr>
          <p:spPr bwMode="auto">
            <a:xfrm>
              <a:off x="522631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90" name="Oval 652"/>
            <p:cNvSpPr>
              <a:spLocks noChangeAspect="1" noChangeArrowheads="1"/>
            </p:cNvSpPr>
            <p:nvPr userDrawn="1"/>
          </p:nvSpPr>
          <p:spPr bwMode="auto">
            <a:xfrm>
              <a:off x="5337887"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91" name="Oval 653"/>
            <p:cNvSpPr>
              <a:spLocks noChangeAspect="1" noChangeArrowheads="1"/>
            </p:cNvSpPr>
            <p:nvPr userDrawn="1"/>
          </p:nvSpPr>
          <p:spPr bwMode="auto">
            <a:xfrm>
              <a:off x="545097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92" name="Oval 654"/>
            <p:cNvSpPr>
              <a:spLocks noChangeAspect="1" noChangeArrowheads="1"/>
            </p:cNvSpPr>
            <p:nvPr userDrawn="1"/>
          </p:nvSpPr>
          <p:spPr bwMode="auto">
            <a:xfrm>
              <a:off x="5562548"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93" name="Oval 655"/>
            <p:cNvSpPr>
              <a:spLocks noChangeAspect="1" noChangeArrowheads="1"/>
            </p:cNvSpPr>
            <p:nvPr userDrawn="1"/>
          </p:nvSpPr>
          <p:spPr bwMode="auto">
            <a:xfrm>
              <a:off x="567563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94" name="Oval 656"/>
            <p:cNvSpPr>
              <a:spLocks noChangeAspect="1" noChangeArrowheads="1"/>
            </p:cNvSpPr>
            <p:nvPr userDrawn="1"/>
          </p:nvSpPr>
          <p:spPr bwMode="auto">
            <a:xfrm>
              <a:off x="590029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95" name="Oval 657"/>
            <p:cNvSpPr>
              <a:spLocks noChangeAspect="1" noChangeArrowheads="1"/>
            </p:cNvSpPr>
            <p:nvPr userDrawn="1"/>
          </p:nvSpPr>
          <p:spPr bwMode="auto">
            <a:xfrm>
              <a:off x="6013375"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96" name="Oval 658"/>
            <p:cNvSpPr>
              <a:spLocks noChangeAspect="1" noChangeArrowheads="1"/>
            </p:cNvSpPr>
            <p:nvPr userDrawn="1"/>
          </p:nvSpPr>
          <p:spPr bwMode="auto">
            <a:xfrm>
              <a:off x="612495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97" name="Oval 659"/>
            <p:cNvSpPr>
              <a:spLocks noChangeAspect="1" noChangeArrowheads="1"/>
            </p:cNvSpPr>
            <p:nvPr userDrawn="1"/>
          </p:nvSpPr>
          <p:spPr bwMode="auto">
            <a:xfrm>
              <a:off x="6238035"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98" name="Oval 660"/>
            <p:cNvSpPr>
              <a:spLocks noChangeAspect="1" noChangeArrowheads="1"/>
            </p:cNvSpPr>
            <p:nvPr userDrawn="1"/>
          </p:nvSpPr>
          <p:spPr bwMode="auto">
            <a:xfrm>
              <a:off x="634961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99" name="Oval 661"/>
            <p:cNvSpPr>
              <a:spLocks noChangeAspect="1" noChangeArrowheads="1"/>
            </p:cNvSpPr>
            <p:nvPr userDrawn="1"/>
          </p:nvSpPr>
          <p:spPr bwMode="auto">
            <a:xfrm>
              <a:off x="646269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00" name="Oval 662"/>
            <p:cNvSpPr>
              <a:spLocks noChangeAspect="1" noChangeArrowheads="1"/>
            </p:cNvSpPr>
            <p:nvPr userDrawn="1"/>
          </p:nvSpPr>
          <p:spPr bwMode="auto">
            <a:xfrm>
              <a:off x="657427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01" name="Oval 663"/>
            <p:cNvSpPr>
              <a:spLocks noChangeAspect="1" noChangeArrowheads="1"/>
            </p:cNvSpPr>
            <p:nvPr userDrawn="1"/>
          </p:nvSpPr>
          <p:spPr bwMode="auto">
            <a:xfrm>
              <a:off x="6687355"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02" name="Oval 664"/>
            <p:cNvSpPr>
              <a:spLocks noChangeAspect="1" noChangeArrowheads="1"/>
            </p:cNvSpPr>
            <p:nvPr userDrawn="1"/>
          </p:nvSpPr>
          <p:spPr bwMode="auto">
            <a:xfrm>
              <a:off x="679893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03" name="Oval 665"/>
            <p:cNvSpPr>
              <a:spLocks noChangeAspect="1" noChangeArrowheads="1"/>
            </p:cNvSpPr>
            <p:nvPr userDrawn="1"/>
          </p:nvSpPr>
          <p:spPr bwMode="auto">
            <a:xfrm>
              <a:off x="691201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04" name="Oval 666"/>
            <p:cNvSpPr>
              <a:spLocks noChangeAspect="1" noChangeArrowheads="1"/>
            </p:cNvSpPr>
            <p:nvPr userDrawn="1"/>
          </p:nvSpPr>
          <p:spPr bwMode="auto">
            <a:xfrm>
              <a:off x="702359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05" name="Oval 667"/>
            <p:cNvSpPr>
              <a:spLocks noChangeAspect="1" noChangeArrowheads="1"/>
            </p:cNvSpPr>
            <p:nvPr userDrawn="1"/>
          </p:nvSpPr>
          <p:spPr bwMode="auto">
            <a:xfrm>
              <a:off x="7136674"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06" name="Oval 668"/>
            <p:cNvSpPr>
              <a:spLocks noChangeAspect="1" noChangeArrowheads="1"/>
            </p:cNvSpPr>
            <p:nvPr userDrawn="1"/>
          </p:nvSpPr>
          <p:spPr bwMode="auto">
            <a:xfrm>
              <a:off x="724825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07" name="Oval 669"/>
            <p:cNvSpPr>
              <a:spLocks noChangeAspect="1" noChangeArrowheads="1"/>
            </p:cNvSpPr>
            <p:nvPr userDrawn="1"/>
          </p:nvSpPr>
          <p:spPr bwMode="auto">
            <a:xfrm>
              <a:off x="736133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08" name="Oval 670"/>
            <p:cNvSpPr>
              <a:spLocks noChangeAspect="1" noChangeArrowheads="1"/>
            </p:cNvSpPr>
            <p:nvPr userDrawn="1"/>
          </p:nvSpPr>
          <p:spPr bwMode="auto">
            <a:xfrm>
              <a:off x="747291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09" name="Oval 671"/>
            <p:cNvSpPr>
              <a:spLocks noChangeAspect="1" noChangeArrowheads="1"/>
            </p:cNvSpPr>
            <p:nvPr userDrawn="1"/>
          </p:nvSpPr>
          <p:spPr bwMode="auto">
            <a:xfrm>
              <a:off x="140558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10" name="Oval 672"/>
            <p:cNvSpPr>
              <a:spLocks noChangeAspect="1" noChangeArrowheads="1"/>
            </p:cNvSpPr>
            <p:nvPr userDrawn="1"/>
          </p:nvSpPr>
          <p:spPr bwMode="auto">
            <a:xfrm>
              <a:off x="151867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11" name="Oval 673"/>
            <p:cNvSpPr>
              <a:spLocks noChangeAspect="1" noChangeArrowheads="1"/>
            </p:cNvSpPr>
            <p:nvPr userDrawn="1"/>
          </p:nvSpPr>
          <p:spPr bwMode="auto">
            <a:xfrm>
              <a:off x="1630247"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12" name="Oval 674"/>
            <p:cNvSpPr>
              <a:spLocks noChangeAspect="1" noChangeArrowheads="1"/>
            </p:cNvSpPr>
            <p:nvPr userDrawn="1"/>
          </p:nvSpPr>
          <p:spPr bwMode="auto">
            <a:xfrm>
              <a:off x="174333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13" name="Oval 675"/>
            <p:cNvSpPr>
              <a:spLocks noChangeAspect="1" noChangeArrowheads="1"/>
            </p:cNvSpPr>
            <p:nvPr userDrawn="1"/>
          </p:nvSpPr>
          <p:spPr bwMode="auto">
            <a:xfrm>
              <a:off x="185490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14" name="Oval 676"/>
            <p:cNvSpPr>
              <a:spLocks noChangeAspect="1" noChangeArrowheads="1"/>
            </p:cNvSpPr>
            <p:nvPr userDrawn="1"/>
          </p:nvSpPr>
          <p:spPr bwMode="auto">
            <a:xfrm>
              <a:off x="196799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15" name="Oval 677"/>
            <p:cNvSpPr>
              <a:spLocks noChangeAspect="1" noChangeArrowheads="1"/>
            </p:cNvSpPr>
            <p:nvPr userDrawn="1"/>
          </p:nvSpPr>
          <p:spPr bwMode="auto">
            <a:xfrm>
              <a:off x="2079566"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16" name="Oval 678"/>
            <p:cNvSpPr>
              <a:spLocks noChangeAspect="1" noChangeArrowheads="1"/>
            </p:cNvSpPr>
            <p:nvPr userDrawn="1"/>
          </p:nvSpPr>
          <p:spPr bwMode="auto">
            <a:xfrm>
              <a:off x="219265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17" name="Oval 679"/>
            <p:cNvSpPr>
              <a:spLocks noChangeAspect="1" noChangeArrowheads="1"/>
            </p:cNvSpPr>
            <p:nvPr userDrawn="1"/>
          </p:nvSpPr>
          <p:spPr bwMode="auto">
            <a:xfrm>
              <a:off x="230422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18" name="Oval 680"/>
            <p:cNvSpPr>
              <a:spLocks noChangeAspect="1" noChangeArrowheads="1"/>
            </p:cNvSpPr>
            <p:nvPr userDrawn="1"/>
          </p:nvSpPr>
          <p:spPr bwMode="auto">
            <a:xfrm>
              <a:off x="241731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19" name="Oval 681"/>
            <p:cNvSpPr>
              <a:spLocks noChangeAspect="1" noChangeArrowheads="1"/>
            </p:cNvSpPr>
            <p:nvPr userDrawn="1"/>
          </p:nvSpPr>
          <p:spPr bwMode="auto">
            <a:xfrm>
              <a:off x="2528886"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20" name="Oval 682"/>
            <p:cNvSpPr>
              <a:spLocks noChangeAspect="1" noChangeArrowheads="1"/>
            </p:cNvSpPr>
            <p:nvPr userDrawn="1"/>
          </p:nvSpPr>
          <p:spPr bwMode="auto">
            <a:xfrm>
              <a:off x="2641969"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21" name="Oval 683"/>
            <p:cNvSpPr>
              <a:spLocks noChangeAspect="1" noChangeArrowheads="1"/>
            </p:cNvSpPr>
            <p:nvPr userDrawn="1"/>
          </p:nvSpPr>
          <p:spPr bwMode="auto">
            <a:xfrm>
              <a:off x="4103013"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22" name="Oval 684"/>
            <p:cNvSpPr>
              <a:spLocks noChangeAspect="1" noChangeArrowheads="1"/>
            </p:cNvSpPr>
            <p:nvPr userDrawn="1"/>
          </p:nvSpPr>
          <p:spPr bwMode="auto">
            <a:xfrm>
              <a:off x="4214589"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23" name="Oval 685"/>
            <p:cNvSpPr>
              <a:spLocks noChangeAspect="1" noChangeArrowheads="1"/>
            </p:cNvSpPr>
            <p:nvPr userDrawn="1"/>
          </p:nvSpPr>
          <p:spPr bwMode="auto">
            <a:xfrm>
              <a:off x="4327672"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24" name="Oval 686"/>
            <p:cNvSpPr>
              <a:spLocks noChangeAspect="1" noChangeArrowheads="1"/>
            </p:cNvSpPr>
            <p:nvPr userDrawn="1"/>
          </p:nvSpPr>
          <p:spPr bwMode="auto">
            <a:xfrm>
              <a:off x="4663908"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25" name="Oval 687"/>
            <p:cNvSpPr>
              <a:spLocks noChangeAspect="1" noChangeArrowheads="1"/>
            </p:cNvSpPr>
            <p:nvPr userDrawn="1"/>
          </p:nvSpPr>
          <p:spPr bwMode="auto">
            <a:xfrm>
              <a:off x="4776992"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26" name="Oval 688"/>
            <p:cNvSpPr>
              <a:spLocks noChangeAspect="1" noChangeArrowheads="1"/>
            </p:cNvSpPr>
            <p:nvPr userDrawn="1"/>
          </p:nvSpPr>
          <p:spPr bwMode="auto">
            <a:xfrm>
              <a:off x="4888568"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27" name="Oval 689"/>
            <p:cNvSpPr>
              <a:spLocks noChangeAspect="1" noChangeArrowheads="1"/>
            </p:cNvSpPr>
            <p:nvPr userDrawn="1"/>
          </p:nvSpPr>
          <p:spPr bwMode="auto">
            <a:xfrm>
              <a:off x="5001652"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28" name="Oval 690"/>
            <p:cNvSpPr>
              <a:spLocks noChangeAspect="1" noChangeArrowheads="1"/>
            </p:cNvSpPr>
            <p:nvPr userDrawn="1"/>
          </p:nvSpPr>
          <p:spPr bwMode="auto">
            <a:xfrm>
              <a:off x="5113228"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29" name="Oval 691"/>
            <p:cNvSpPr>
              <a:spLocks noChangeAspect="1" noChangeArrowheads="1"/>
            </p:cNvSpPr>
            <p:nvPr userDrawn="1"/>
          </p:nvSpPr>
          <p:spPr bwMode="auto">
            <a:xfrm>
              <a:off x="522631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30" name="Oval 692"/>
            <p:cNvSpPr>
              <a:spLocks noChangeAspect="1" noChangeArrowheads="1"/>
            </p:cNvSpPr>
            <p:nvPr userDrawn="1"/>
          </p:nvSpPr>
          <p:spPr bwMode="auto">
            <a:xfrm>
              <a:off x="5337887"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31" name="Oval 693"/>
            <p:cNvSpPr>
              <a:spLocks noChangeAspect="1" noChangeArrowheads="1"/>
            </p:cNvSpPr>
            <p:nvPr userDrawn="1"/>
          </p:nvSpPr>
          <p:spPr bwMode="auto">
            <a:xfrm>
              <a:off x="5450972"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32" name="Oval 694"/>
            <p:cNvSpPr>
              <a:spLocks noChangeAspect="1" noChangeArrowheads="1"/>
            </p:cNvSpPr>
            <p:nvPr userDrawn="1"/>
          </p:nvSpPr>
          <p:spPr bwMode="auto">
            <a:xfrm>
              <a:off x="567563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33" name="Oval 695"/>
            <p:cNvSpPr>
              <a:spLocks noChangeAspect="1" noChangeArrowheads="1"/>
            </p:cNvSpPr>
            <p:nvPr userDrawn="1"/>
          </p:nvSpPr>
          <p:spPr bwMode="auto">
            <a:xfrm>
              <a:off x="5787207"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34" name="Oval 696"/>
            <p:cNvSpPr>
              <a:spLocks noChangeAspect="1" noChangeArrowheads="1"/>
            </p:cNvSpPr>
            <p:nvPr userDrawn="1"/>
          </p:nvSpPr>
          <p:spPr bwMode="auto">
            <a:xfrm>
              <a:off x="590029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35" name="Oval 697"/>
            <p:cNvSpPr>
              <a:spLocks noChangeAspect="1" noChangeArrowheads="1"/>
            </p:cNvSpPr>
            <p:nvPr userDrawn="1"/>
          </p:nvSpPr>
          <p:spPr bwMode="auto">
            <a:xfrm>
              <a:off x="6013375"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36" name="Oval 698"/>
            <p:cNvSpPr>
              <a:spLocks noChangeAspect="1" noChangeArrowheads="1"/>
            </p:cNvSpPr>
            <p:nvPr userDrawn="1"/>
          </p:nvSpPr>
          <p:spPr bwMode="auto">
            <a:xfrm>
              <a:off x="612495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37" name="Oval 699"/>
            <p:cNvSpPr>
              <a:spLocks noChangeAspect="1" noChangeArrowheads="1"/>
            </p:cNvSpPr>
            <p:nvPr userDrawn="1"/>
          </p:nvSpPr>
          <p:spPr bwMode="auto">
            <a:xfrm>
              <a:off x="6238035"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38" name="Oval 700"/>
            <p:cNvSpPr>
              <a:spLocks noChangeAspect="1" noChangeArrowheads="1"/>
            </p:cNvSpPr>
            <p:nvPr userDrawn="1"/>
          </p:nvSpPr>
          <p:spPr bwMode="auto">
            <a:xfrm>
              <a:off x="634961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39" name="Oval 701"/>
            <p:cNvSpPr>
              <a:spLocks noChangeAspect="1" noChangeArrowheads="1"/>
            </p:cNvSpPr>
            <p:nvPr userDrawn="1"/>
          </p:nvSpPr>
          <p:spPr bwMode="auto">
            <a:xfrm>
              <a:off x="646269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40" name="Oval 702"/>
            <p:cNvSpPr>
              <a:spLocks noChangeAspect="1" noChangeArrowheads="1"/>
            </p:cNvSpPr>
            <p:nvPr userDrawn="1"/>
          </p:nvSpPr>
          <p:spPr bwMode="auto">
            <a:xfrm>
              <a:off x="657427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41" name="Oval 703"/>
            <p:cNvSpPr>
              <a:spLocks noChangeAspect="1" noChangeArrowheads="1"/>
            </p:cNvSpPr>
            <p:nvPr userDrawn="1"/>
          </p:nvSpPr>
          <p:spPr bwMode="auto">
            <a:xfrm>
              <a:off x="6687355"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42" name="Oval 704"/>
            <p:cNvSpPr>
              <a:spLocks noChangeAspect="1" noChangeArrowheads="1"/>
            </p:cNvSpPr>
            <p:nvPr userDrawn="1"/>
          </p:nvSpPr>
          <p:spPr bwMode="auto">
            <a:xfrm>
              <a:off x="679893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43" name="Oval 705"/>
            <p:cNvSpPr>
              <a:spLocks noChangeAspect="1" noChangeArrowheads="1"/>
            </p:cNvSpPr>
            <p:nvPr userDrawn="1"/>
          </p:nvSpPr>
          <p:spPr bwMode="auto">
            <a:xfrm>
              <a:off x="691201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44" name="Oval 706"/>
            <p:cNvSpPr>
              <a:spLocks noChangeAspect="1" noChangeArrowheads="1"/>
            </p:cNvSpPr>
            <p:nvPr userDrawn="1"/>
          </p:nvSpPr>
          <p:spPr bwMode="auto">
            <a:xfrm>
              <a:off x="702359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45" name="Oval 707"/>
            <p:cNvSpPr>
              <a:spLocks noChangeAspect="1" noChangeArrowheads="1"/>
            </p:cNvSpPr>
            <p:nvPr userDrawn="1"/>
          </p:nvSpPr>
          <p:spPr bwMode="auto">
            <a:xfrm>
              <a:off x="7136674"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46" name="Oval 708"/>
            <p:cNvSpPr>
              <a:spLocks noChangeAspect="1" noChangeArrowheads="1"/>
            </p:cNvSpPr>
            <p:nvPr userDrawn="1"/>
          </p:nvSpPr>
          <p:spPr bwMode="auto">
            <a:xfrm>
              <a:off x="724825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47" name="Oval 709"/>
            <p:cNvSpPr>
              <a:spLocks noChangeAspect="1" noChangeArrowheads="1"/>
            </p:cNvSpPr>
            <p:nvPr userDrawn="1"/>
          </p:nvSpPr>
          <p:spPr bwMode="auto">
            <a:xfrm>
              <a:off x="736133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48" name="Oval 710"/>
            <p:cNvSpPr>
              <a:spLocks noChangeAspect="1" noChangeArrowheads="1"/>
            </p:cNvSpPr>
            <p:nvPr userDrawn="1"/>
          </p:nvSpPr>
          <p:spPr bwMode="auto">
            <a:xfrm>
              <a:off x="7585994"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49" name="Oval 711"/>
            <p:cNvSpPr>
              <a:spLocks noChangeAspect="1" noChangeArrowheads="1"/>
            </p:cNvSpPr>
            <p:nvPr userDrawn="1"/>
          </p:nvSpPr>
          <p:spPr bwMode="auto">
            <a:xfrm>
              <a:off x="140558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50" name="Oval 712"/>
            <p:cNvSpPr>
              <a:spLocks noChangeAspect="1" noChangeArrowheads="1"/>
            </p:cNvSpPr>
            <p:nvPr userDrawn="1"/>
          </p:nvSpPr>
          <p:spPr bwMode="auto">
            <a:xfrm>
              <a:off x="151867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51" name="Oval 713"/>
            <p:cNvSpPr>
              <a:spLocks noChangeAspect="1" noChangeArrowheads="1"/>
            </p:cNvSpPr>
            <p:nvPr userDrawn="1"/>
          </p:nvSpPr>
          <p:spPr bwMode="auto">
            <a:xfrm>
              <a:off x="1630247"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52" name="Oval 714"/>
            <p:cNvSpPr>
              <a:spLocks noChangeAspect="1" noChangeArrowheads="1"/>
            </p:cNvSpPr>
            <p:nvPr userDrawn="1"/>
          </p:nvSpPr>
          <p:spPr bwMode="auto">
            <a:xfrm>
              <a:off x="174333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53" name="Oval 715"/>
            <p:cNvSpPr>
              <a:spLocks noChangeAspect="1" noChangeArrowheads="1"/>
            </p:cNvSpPr>
            <p:nvPr userDrawn="1"/>
          </p:nvSpPr>
          <p:spPr bwMode="auto">
            <a:xfrm>
              <a:off x="185490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54" name="Oval 716"/>
            <p:cNvSpPr>
              <a:spLocks noChangeAspect="1" noChangeArrowheads="1"/>
            </p:cNvSpPr>
            <p:nvPr userDrawn="1"/>
          </p:nvSpPr>
          <p:spPr bwMode="auto">
            <a:xfrm>
              <a:off x="1967990"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55" name="Oval 717"/>
            <p:cNvSpPr>
              <a:spLocks noChangeAspect="1" noChangeArrowheads="1"/>
            </p:cNvSpPr>
            <p:nvPr userDrawn="1"/>
          </p:nvSpPr>
          <p:spPr bwMode="auto">
            <a:xfrm>
              <a:off x="2079566"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56" name="Oval 718"/>
            <p:cNvSpPr>
              <a:spLocks noChangeAspect="1" noChangeArrowheads="1"/>
            </p:cNvSpPr>
            <p:nvPr userDrawn="1"/>
          </p:nvSpPr>
          <p:spPr bwMode="auto">
            <a:xfrm>
              <a:off x="219265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57" name="Oval 719"/>
            <p:cNvSpPr>
              <a:spLocks noChangeAspect="1" noChangeArrowheads="1"/>
            </p:cNvSpPr>
            <p:nvPr userDrawn="1"/>
          </p:nvSpPr>
          <p:spPr bwMode="auto">
            <a:xfrm>
              <a:off x="230422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58" name="Oval 720"/>
            <p:cNvSpPr>
              <a:spLocks noChangeAspect="1" noChangeArrowheads="1"/>
            </p:cNvSpPr>
            <p:nvPr userDrawn="1"/>
          </p:nvSpPr>
          <p:spPr bwMode="auto">
            <a:xfrm>
              <a:off x="2417310"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59" name="Oval 721"/>
            <p:cNvSpPr>
              <a:spLocks noChangeAspect="1" noChangeArrowheads="1"/>
            </p:cNvSpPr>
            <p:nvPr userDrawn="1"/>
          </p:nvSpPr>
          <p:spPr bwMode="auto">
            <a:xfrm>
              <a:off x="2528886"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60" name="Oval 722"/>
            <p:cNvSpPr>
              <a:spLocks noChangeAspect="1" noChangeArrowheads="1"/>
            </p:cNvSpPr>
            <p:nvPr userDrawn="1"/>
          </p:nvSpPr>
          <p:spPr bwMode="auto">
            <a:xfrm>
              <a:off x="4103013"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61" name="Oval 723"/>
            <p:cNvSpPr>
              <a:spLocks noChangeAspect="1" noChangeArrowheads="1"/>
            </p:cNvSpPr>
            <p:nvPr userDrawn="1"/>
          </p:nvSpPr>
          <p:spPr bwMode="auto">
            <a:xfrm>
              <a:off x="4214589"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62" name="Oval 724"/>
            <p:cNvSpPr>
              <a:spLocks noChangeAspect="1" noChangeArrowheads="1"/>
            </p:cNvSpPr>
            <p:nvPr userDrawn="1"/>
          </p:nvSpPr>
          <p:spPr bwMode="auto">
            <a:xfrm>
              <a:off x="4663908"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63" name="Oval 725"/>
            <p:cNvSpPr>
              <a:spLocks noChangeAspect="1" noChangeArrowheads="1"/>
            </p:cNvSpPr>
            <p:nvPr userDrawn="1"/>
          </p:nvSpPr>
          <p:spPr bwMode="auto">
            <a:xfrm>
              <a:off x="4888568"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64" name="Oval 726"/>
            <p:cNvSpPr>
              <a:spLocks noChangeAspect="1" noChangeArrowheads="1"/>
            </p:cNvSpPr>
            <p:nvPr userDrawn="1"/>
          </p:nvSpPr>
          <p:spPr bwMode="auto">
            <a:xfrm>
              <a:off x="5001652"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65" name="Oval 727"/>
            <p:cNvSpPr>
              <a:spLocks noChangeAspect="1" noChangeArrowheads="1"/>
            </p:cNvSpPr>
            <p:nvPr userDrawn="1"/>
          </p:nvSpPr>
          <p:spPr bwMode="auto">
            <a:xfrm>
              <a:off x="5113228" y="2903796"/>
              <a:ext cx="85943" cy="85943"/>
            </a:xfrm>
            <a:prstGeom prst="ellipse">
              <a:avLst/>
            </a:prstGeom>
            <a:grpFill/>
            <a:ln>
              <a:noFill/>
            </a:ln>
            <a:effectLst/>
          </p:spPr>
          <p:txBody>
            <a:bodyPr wrap="none" anchor="ctr"/>
            <a:lstStyle/>
            <a:p>
              <a:pPr defTabSz="1218987"/>
              <a:endParaRPr lang="en-US" sz="2400">
                <a:solidFill>
                  <a:srgbClr val="292929"/>
                </a:solidFill>
              </a:endParaRPr>
            </a:p>
          </p:txBody>
        </p:sp>
        <p:sp>
          <p:nvSpPr>
            <p:cNvPr id="766" name="Oval 728"/>
            <p:cNvSpPr>
              <a:spLocks noChangeAspect="1" noChangeArrowheads="1"/>
            </p:cNvSpPr>
            <p:nvPr userDrawn="1"/>
          </p:nvSpPr>
          <p:spPr bwMode="auto">
            <a:xfrm>
              <a:off x="522631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67" name="Oval 729"/>
            <p:cNvSpPr>
              <a:spLocks noChangeAspect="1" noChangeArrowheads="1"/>
            </p:cNvSpPr>
            <p:nvPr userDrawn="1"/>
          </p:nvSpPr>
          <p:spPr bwMode="auto">
            <a:xfrm>
              <a:off x="5337887"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68" name="Oval 730"/>
            <p:cNvSpPr>
              <a:spLocks noChangeAspect="1" noChangeArrowheads="1"/>
            </p:cNvSpPr>
            <p:nvPr userDrawn="1"/>
          </p:nvSpPr>
          <p:spPr bwMode="auto">
            <a:xfrm>
              <a:off x="5450972"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69" name="Oval 731"/>
            <p:cNvSpPr>
              <a:spLocks noChangeAspect="1" noChangeArrowheads="1"/>
            </p:cNvSpPr>
            <p:nvPr userDrawn="1"/>
          </p:nvSpPr>
          <p:spPr bwMode="auto">
            <a:xfrm>
              <a:off x="567563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70" name="Oval 732"/>
            <p:cNvSpPr>
              <a:spLocks noChangeAspect="1" noChangeArrowheads="1"/>
            </p:cNvSpPr>
            <p:nvPr userDrawn="1"/>
          </p:nvSpPr>
          <p:spPr bwMode="auto">
            <a:xfrm>
              <a:off x="5787207"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71" name="Oval 733"/>
            <p:cNvSpPr>
              <a:spLocks noChangeAspect="1" noChangeArrowheads="1"/>
            </p:cNvSpPr>
            <p:nvPr userDrawn="1"/>
          </p:nvSpPr>
          <p:spPr bwMode="auto">
            <a:xfrm>
              <a:off x="590029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72" name="Oval 734"/>
            <p:cNvSpPr>
              <a:spLocks noChangeAspect="1" noChangeArrowheads="1"/>
            </p:cNvSpPr>
            <p:nvPr userDrawn="1"/>
          </p:nvSpPr>
          <p:spPr bwMode="auto">
            <a:xfrm>
              <a:off x="6013375"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73" name="Oval 735"/>
            <p:cNvSpPr>
              <a:spLocks noChangeAspect="1" noChangeArrowheads="1"/>
            </p:cNvSpPr>
            <p:nvPr userDrawn="1"/>
          </p:nvSpPr>
          <p:spPr bwMode="auto">
            <a:xfrm>
              <a:off x="612495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74" name="Oval 736"/>
            <p:cNvSpPr>
              <a:spLocks noChangeAspect="1" noChangeArrowheads="1"/>
            </p:cNvSpPr>
            <p:nvPr userDrawn="1"/>
          </p:nvSpPr>
          <p:spPr bwMode="auto">
            <a:xfrm>
              <a:off x="6238035"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75" name="Oval 737"/>
            <p:cNvSpPr>
              <a:spLocks noChangeAspect="1" noChangeArrowheads="1"/>
            </p:cNvSpPr>
            <p:nvPr userDrawn="1"/>
          </p:nvSpPr>
          <p:spPr bwMode="auto">
            <a:xfrm>
              <a:off x="634961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76" name="Oval 738"/>
            <p:cNvSpPr>
              <a:spLocks noChangeAspect="1" noChangeArrowheads="1"/>
            </p:cNvSpPr>
            <p:nvPr userDrawn="1"/>
          </p:nvSpPr>
          <p:spPr bwMode="auto">
            <a:xfrm>
              <a:off x="646269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77" name="Oval 739"/>
            <p:cNvSpPr>
              <a:spLocks noChangeAspect="1" noChangeArrowheads="1"/>
            </p:cNvSpPr>
            <p:nvPr userDrawn="1"/>
          </p:nvSpPr>
          <p:spPr bwMode="auto">
            <a:xfrm>
              <a:off x="657427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78" name="Oval 740"/>
            <p:cNvSpPr>
              <a:spLocks noChangeAspect="1" noChangeArrowheads="1"/>
            </p:cNvSpPr>
            <p:nvPr userDrawn="1"/>
          </p:nvSpPr>
          <p:spPr bwMode="auto">
            <a:xfrm>
              <a:off x="6687355"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79" name="Oval 741"/>
            <p:cNvSpPr>
              <a:spLocks noChangeAspect="1" noChangeArrowheads="1"/>
            </p:cNvSpPr>
            <p:nvPr userDrawn="1"/>
          </p:nvSpPr>
          <p:spPr bwMode="auto">
            <a:xfrm>
              <a:off x="679893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80" name="Oval 742"/>
            <p:cNvSpPr>
              <a:spLocks noChangeAspect="1" noChangeArrowheads="1"/>
            </p:cNvSpPr>
            <p:nvPr userDrawn="1"/>
          </p:nvSpPr>
          <p:spPr bwMode="auto">
            <a:xfrm>
              <a:off x="691201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81" name="Oval 743"/>
            <p:cNvSpPr>
              <a:spLocks noChangeAspect="1" noChangeArrowheads="1"/>
            </p:cNvSpPr>
            <p:nvPr userDrawn="1"/>
          </p:nvSpPr>
          <p:spPr bwMode="auto">
            <a:xfrm>
              <a:off x="702359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82" name="Oval 744"/>
            <p:cNvSpPr>
              <a:spLocks noChangeAspect="1" noChangeArrowheads="1"/>
            </p:cNvSpPr>
            <p:nvPr userDrawn="1"/>
          </p:nvSpPr>
          <p:spPr bwMode="auto">
            <a:xfrm>
              <a:off x="7136674"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83" name="Oval 745"/>
            <p:cNvSpPr>
              <a:spLocks noChangeAspect="1" noChangeArrowheads="1"/>
            </p:cNvSpPr>
            <p:nvPr userDrawn="1"/>
          </p:nvSpPr>
          <p:spPr bwMode="auto">
            <a:xfrm>
              <a:off x="736133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84" name="Oval 746"/>
            <p:cNvSpPr>
              <a:spLocks noChangeAspect="1" noChangeArrowheads="1"/>
            </p:cNvSpPr>
            <p:nvPr userDrawn="1"/>
          </p:nvSpPr>
          <p:spPr bwMode="auto">
            <a:xfrm>
              <a:off x="7585994" y="2903796"/>
              <a:ext cx="85943" cy="85943"/>
            </a:xfrm>
            <a:prstGeom prst="ellipse">
              <a:avLst/>
            </a:prstGeom>
            <a:grpFill/>
            <a:ln>
              <a:noFill/>
            </a:ln>
            <a:effectLst/>
          </p:spPr>
          <p:txBody>
            <a:bodyPr wrap="none" anchor="ctr"/>
            <a:lstStyle/>
            <a:p>
              <a:pPr defTabSz="1218987"/>
              <a:endParaRPr lang="en-US" sz="2400">
                <a:solidFill>
                  <a:srgbClr val="292929"/>
                </a:solidFill>
              </a:endParaRPr>
            </a:p>
          </p:txBody>
        </p:sp>
        <p:sp>
          <p:nvSpPr>
            <p:cNvPr id="785" name="Oval 747"/>
            <p:cNvSpPr>
              <a:spLocks noChangeAspect="1" noChangeArrowheads="1"/>
            </p:cNvSpPr>
            <p:nvPr userDrawn="1"/>
          </p:nvSpPr>
          <p:spPr bwMode="auto">
            <a:xfrm>
              <a:off x="151867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86" name="Oval 748"/>
            <p:cNvSpPr>
              <a:spLocks noChangeAspect="1" noChangeArrowheads="1"/>
            </p:cNvSpPr>
            <p:nvPr userDrawn="1"/>
          </p:nvSpPr>
          <p:spPr bwMode="auto">
            <a:xfrm>
              <a:off x="1630247"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87" name="Oval 749"/>
            <p:cNvSpPr>
              <a:spLocks noChangeAspect="1" noChangeArrowheads="1"/>
            </p:cNvSpPr>
            <p:nvPr userDrawn="1"/>
          </p:nvSpPr>
          <p:spPr bwMode="auto">
            <a:xfrm>
              <a:off x="174333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88" name="Oval 750"/>
            <p:cNvSpPr>
              <a:spLocks noChangeAspect="1" noChangeArrowheads="1"/>
            </p:cNvSpPr>
            <p:nvPr userDrawn="1"/>
          </p:nvSpPr>
          <p:spPr bwMode="auto">
            <a:xfrm>
              <a:off x="1854906"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89" name="Oval 751"/>
            <p:cNvSpPr>
              <a:spLocks noChangeAspect="1" noChangeArrowheads="1"/>
            </p:cNvSpPr>
            <p:nvPr userDrawn="1"/>
          </p:nvSpPr>
          <p:spPr bwMode="auto">
            <a:xfrm>
              <a:off x="1967990"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90" name="Oval 752"/>
            <p:cNvSpPr>
              <a:spLocks noChangeAspect="1" noChangeArrowheads="1"/>
            </p:cNvSpPr>
            <p:nvPr userDrawn="1"/>
          </p:nvSpPr>
          <p:spPr bwMode="auto">
            <a:xfrm>
              <a:off x="2079566"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91" name="Oval 753"/>
            <p:cNvSpPr>
              <a:spLocks noChangeAspect="1" noChangeArrowheads="1"/>
            </p:cNvSpPr>
            <p:nvPr userDrawn="1"/>
          </p:nvSpPr>
          <p:spPr bwMode="auto">
            <a:xfrm>
              <a:off x="219265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92" name="Oval 754"/>
            <p:cNvSpPr>
              <a:spLocks noChangeAspect="1" noChangeArrowheads="1"/>
            </p:cNvSpPr>
            <p:nvPr userDrawn="1"/>
          </p:nvSpPr>
          <p:spPr bwMode="auto">
            <a:xfrm>
              <a:off x="2304226"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93" name="Oval 755"/>
            <p:cNvSpPr>
              <a:spLocks noChangeAspect="1" noChangeArrowheads="1"/>
            </p:cNvSpPr>
            <p:nvPr userDrawn="1"/>
          </p:nvSpPr>
          <p:spPr bwMode="auto">
            <a:xfrm>
              <a:off x="2417310"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94" name="Oval 756"/>
            <p:cNvSpPr>
              <a:spLocks noChangeAspect="1" noChangeArrowheads="1"/>
            </p:cNvSpPr>
            <p:nvPr userDrawn="1"/>
          </p:nvSpPr>
          <p:spPr bwMode="auto">
            <a:xfrm>
              <a:off x="4214589"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95" name="Oval 757"/>
            <p:cNvSpPr>
              <a:spLocks noChangeAspect="1" noChangeArrowheads="1"/>
            </p:cNvSpPr>
            <p:nvPr userDrawn="1"/>
          </p:nvSpPr>
          <p:spPr bwMode="auto">
            <a:xfrm>
              <a:off x="4327672"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96" name="Oval 758"/>
            <p:cNvSpPr>
              <a:spLocks noChangeAspect="1" noChangeArrowheads="1"/>
            </p:cNvSpPr>
            <p:nvPr userDrawn="1"/>
          </p:nvSpPr>
          <p:spPr bwMode="auto">
            <a:xfrm>
              <a:off x="4439248"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97" name="Oval 759"/>
            <p:cNvSpPr>
              <a:spLocks noChangeAspect="1" noChangeArrowheads="1"/>
            </p:cNvSpPr>
            <p:nvPr userDrawn="1"/>
          </p:nvSpPr>
          <p:spPr bwMode="auto">
            <a:xfrm>
              <a:off x="4552332"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98" name="Oval 760"/>
            <p:cNvSpPr>
              <a:spLocks noChangeAspect="1" noChangeArrowheads="1"/>
            </p:cNvSpPr>
            <p:nvPr userDrawn="1"/>
          </p:nvSpPr>
          <p:spPr bwMode="auto">
            <a:xfrm>
              <a:off x="522631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99" name="Oval 761"/>
            <p:cNvSpPr>
              <a:spLocks noChangeAspect="1" noChangeArrowheads="1"/>
            </p:cNvSpPr>
            <p:nvPr userDrawn="1"/>
          </p:nvSpPr>
          <p:spPr bwMode="auto">
            <a:xfrm>
              <a:off x="5337887"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00" name="Oval 762"/>
            <p:cNvSpPr>
              <a:spLocks noChangeAspect="1" noChangeArrowheads="1"/>
            </p:cNvSpPr>
            <p:nvPr userDrawn="1"/>
          </p:nvSpPr>
          <p:spPr bwMode="auto">
            <a:xfrm>
              <a:off x="5450972"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01" name="Oval 763"/>
            <p:cNvSpPr>
              <a:spLocks noChangeAspect="1" noChangeArrowheads="1"/>
            </p:cNvSpPr>
            <p:nvPr userDrawn="1"/>
          </p:nvSpPr>
          <p:spPr bwMode="auto">
            <a:xfrm>
              <a:off x="5562548"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02" name="Oval 764"/>
            <p:cNvSpPr>
              <a:spLocks noChangeAspect="1" noChangeArrowheads="1"/>
            </p:cNvSpPr>
            <p:nvPr userDrawn="1"/>
          </p:nvSpPr>
          <p:spPr bwMode="auto">
            <a:xfrm>
              <a:off x="567563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03" name="Oval 765"/>
            <p:cNvSpPr>
              <a:spLocks noChangeAspect="1" noChangeArrowheads="1"/>
            </p:cNvSpPr>
            <p:nvPr userDrawn="1"/>
          </p:nvSpPr>
          <p:spPr bwMode="auto">
            <a:xfrm>
              <a:off x="5787207"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04" name="Oval 766"/>
            <p:cNvSpPr>
              <a:spLocks noChangeAspect="1" noChangeArrowheads="1"/>
            </p:cNvSpPr>
            <p:nvPr userDrawn="1"/>
          </p:nvSpPr>
          <p:spPr bwMode="auto">
            <a:xfrm>
              <a:off x="590029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05" name="Oval 767"/>
            <p:cNvSpPr>
              <a:spLocks noChangeAspect="1" noChangeArrowheads="1"/>
            </p:cNvSpPr>
            <p:nvPr userDrawn="1"/>
          </p:nvSpPr>
          <p:spPr bwMode="auto">
            <a:xfrm>
              <a:off x="6013375"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06" name="Oval 768"/>
            <p:cNvSpPr>
              <a:spLocks noChangeAspect="1" noChangeArrowheads="1"/>
            </p:cNvSpPr>
            <p:nvPr userDrawn="1"/>
          </p:nvSpPr>
          <p:spPr bwMode="auto">
            <a:xfrm>
              <a:off x="612495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07" name="Oval 769"/>
            <p:cNvSpPr>
              <a:spLocks noChangeAspect="1" noChangeArrowheads="1"/>
            </p:cNvSpPr>
            <p:nvPr userDrawn="1"/>
          </p:nvSpPr>
          <p:spPr bwMode="auto">
            <a:xfrm>
              <a:off x="6238035"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08" name="Oval 770"/>
            <p:cNvSpPr>
              <a:spLocks noChangeAspect="1" noChangeArrowheads="1"/>
            </p:cNvSpPr>
            <p:nvPr userDrawn="1"/>
          </p:nvSpPr>
          <p:spPr bwMode="auto">
            <a:xfrm>
              <a:off x="634961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09" name="Oval 771"/>
            <p:cNvSpPr>
              <a:spLocks noChangeAspect="1" noChangeArrowheads="1"/>
            </p:cNvSpPr>
            <p:nvPr userDrawn="1"/>
          </p:nvSpPr>
          <p:spPr bwMode="auto">
            <a:xfrm>
              <a:off x="6462694"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10" name="Oval 772"/>
            <p:cNvSpPr>
              <a:spLocks noChangeAspect="1" noChangeArrowheads="1"/>
            </p:cNvSpPr>
            <p:nvPr userDrawn="1"/>
          </p:nvSpPr>
          <p:spPr bwMode="auto">
            <a:xfrm>
              <a:off x="657427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11" name="Oval 773"/>
            <p:cNvSpPr>
              <a:spLocks noChangeAspect="1" noChangeArrowheads="1"/>
            </p:cNvSpPr>
            <p:nvPr userDrawn="1"/>
          </p:nvSpPr>
          <p:spPr bwMode="auto">
            <a:xfrm>
              <a:off x="6687355"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12" name="Oval 774"/>
            <p:cNvSpPr>
              <a:spLocks noChangeAspect="1" noChangeArrowheads="1"/>
            </p:cNvSpPr>
            <p:nvPr userDrawn="1"/>
          </p:nvSpPr>
          <p:spPr bwMode="auto">
            <a:xfrm>
              <a:off x="679893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13" name="Oval 775"/>
            <p:cNvSpPr>
              <a:spLocks noChangeAspect="1" noChangeArrowheads="1"/>
            </p:cNvSpPr>
            <p:nvPr userDrawn="1"/>
          </p:nvSpPr>
          <p:spPr bwMode="auto">
            <a:xfrm>
              <a:off x="6912014"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14" name="Oval 776"/>
            <p:cNvSpPr>
              <a:spLocks noChangeAspect="1" noChangeArrowheads="1"/>
            </p:cNvSpPr>
            <p:nvPr userDrawn="1"/>
          </p:nvSpPr>
          <p:spPr bwMode="auto">
            <a:xfrm>
              <a:off x="702359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15" name="Oval 777"/>
            <p:cNvSpPr>
              <a:spLocks noChangeAspect="1" noChangeArrowheads="1"/>
            </p:cNvSpPr>
            <p:nvPr userDrawn="1"/>
          </p:nvSpPr>
          <p:spPr bwMode="auto">
            <a:xfrm>
              <a:off x="7136674"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16" name="Oval 778"/>
            <p:cNvSpPr>
              <a:spLocks noChangeAspect="1" noChangeArrowheads="1"/>
            </p:cNvSpPr>
            <p:nvPr userDrawn="1"/>
          </p:nvSpPr>
          <p:spPr bwMode="auto">
            <a:xfrm>
              <a:off x="747291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17" name="Oval 779"/>
            <p:cNvSpPr>
              <a:spLocks noChangeAspect="1" noChangeArrowheads="1"/>
            </p:cNvSpPr>
            <p:nvPr userDrawn="1"/>
          </p:nvSpPr>
          <p:spPr bwMode="auto">
            <a:xfrm>
              <a:off x="7585994"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18" name="Oval 780"/>
            <p:cNvSpPr>
              <a:spLocks noChangeAspect="1" noChangeArrowheads="1"/>
            </p:cNvSpPr>
            <p:nvPr userDrawn="1"/>
          </p:nvSpPr>
          <p:spPr bwMode="auto">
            <a:xfrm>
              <a:off x="1630247"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19" name="Oval 781"/>
            <p:cNvSpPr>
              <a:spLocks noChangeAspect="1" noChangeArrowheads="1"/>
            </p:cNvSpPr>
            <p:nvPr userDrawn="1"/>
          </p:nvSpPr>
          <p:spPr bwMode="auto">
            <a:xfrm>
              <a:off x="174333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20" name="Oval 782"/>
            <p:cNvSpPr>
              <a:spLocks noChangeAspect="1" noChangeArrowheads="1"/>
            </p:cNvSpPr>
            <p:nvPr userDrawn="1"/>
          </p:nvSpPr>
          <p:spPr bwMode="auto">
            <a:xfrm>
              <a:off x="1854906"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21" name="Oval 783"/>
            <p:cNvSpPr>
              <a:spLocks noChangeAspect="1" noChangeArrowheads="1"/>
            </p:cNvSpPr>
            <p:nvPr userDrawn="1"/>
          </p:nvSpPr>
          <p:spPr bwMode="auto">
            <a:xfrm>
              <a:off x="1967990"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22" name="Oval 784"/>
            <p:cNvSpPr>
              <a:spLocks noChangeAspect="1" noChangeArrowheads="1"/>
            </p:cNvSpPr>
            <p:nvPr userDrawn="1"/>
          </p:nvSpPr>
          <p:spPr bwMode="auto">
            <a:xfrm>
              <a:off x="2079566"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23" name="Oval 785"/>
            <p:cNvSpPr>
              <a:spLocks noChangeAspect="1" noChangeArrowheads="1"/>
            </p:cNvSpPr>
            <p:nvPr userDrawn="1"/>
          </p:nvSpPr>
          <p:spPr bwMode="auto">
            <a:xfrm>
              <a:off x="219265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24" name="Oval 786"/>
            <p:cNvSpPr>
              <a:spLocks noChangeAspect="1" noChangeArrowheads="1"/>
            </p:cNvSpPr>
            <p:nvPr userDrawn="1"/>
          </p:nvSpPr>
          <p:spPr bwMode="auto">
            <a:xfrm>
              <a:off x="2304226"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25" name="Oval 787"/>
            <p:cNvSpPr>
              <a:spLocks noChangeAspect="1" noChangeArrowheads="1"/>
            </p:cNvSpPr>
            <p:nvPr userDrawn="1"/>
          </p:nvSpPr>
          <p:spPr bwMode="auto">
            <a:xfrm>
              <a:off x="2417310"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26" name="Oval 788"/>
            <p:cNvSpPr>
              <a:spLocks noChangeAspect="1" noChangeArrowheads="1"/>
            </p:cNvSpPr>
            <p:nvPr userDrawn="1"/>
          </p:nvSpPr>
          <p:spPr bwMode="auto">
            <a:xfrm>
              <a:off x="4103013"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27" name="Oval 789"/>
            <p:cNvSpPr>
              <a:spLocks noChangeAspect="1" noChangeArrowheads="1"/>
            </p:cNvSpPr>
            <p:nvPr userDrawn="1"/>
          </p:nvSpPr>
          <p:spPr bwMode="auto">
            <a:xfrm>
              <a:off x="4214589"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28" name="Oval 790"/>
            <p:cNvSpPr>
              <a:spLocks noChangeAspect="1" noChangeArrowheads="1"/>
            </p:cNvSpPr>
            <p:nvPr userDrawn="1"/>
          </p:nvSpPr>
          <p:spPr bwMode="auto">
            <a:xfrm>
              <a:off x="4327672"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29" name="Oval 791"/>
            <p:cNvSpPr>
              <a:spLocks noChangeAspect="1" noChangeArrowheads="1"/>
            </p:cNvSpPr>
            <p:nvPr userDrawn="1"/>
          </p:nvSpPr>
          <p:spPr bwMode="auto">
            <a:xfrm>
              <a:off x="4439248"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30" name="Oval 792"/>
            <p:cNvSpPr>
              <a:spLocks noChangeAspect="1" noChangeArrowheads="1"/>
            </p:cNvSpPr>
            <p:nvPr userDrawn="1"/>
          </p:nvSpPr>
          <p:spPr bwMode="auto">
            <a:xfrm>
              <a:off x="455233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31" name="Oval 793"/>
            <p:cNvSpPr>
              <a:spLocks noChangeAspect="1" noChangeArrowheads="1"/>
            </p:cNvSpPr>
            <p:nvPr userDrawn="1"/>
          </p:nvSpPr>
          <p:spPr bwMode="auto">
            <a:xfrm>
              <a:off x="4663908"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32" name="Oval 794"/>
            <p:cNvSpPr>
              <a:spLocks noChangeAspect="1" noChangeArrowheads="1"/>
            </p:cNvSpPr>
            <p:nvPr userDrawn="1"/>
          </p:nvSpPr>
          <p:spPr bwMode="auto">
            <a:xfrm>
              <a:off x="4776992"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33" name="Oval 795"/>
            <p:cNvSpPr>
              <a:spLocks noChangeAspect="1" noChangeArrowheads="1"/>
            </p:cNvSpPr>
            <p:nvPr userDrawn="1"/>
          </p:nvSpPr>
          <p:spPr bwMode="auto">
            <a:xfrm>
              <a:off x="4888568"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34" name="Oval 796"/>
            <p:cNvSpPr>
              <a:spLocks noChangeAspect="1" noChangeArrowheads="1"/>
            </p:cNvSpPr>
            <p:nvPr userDrawn="1"/>
          </p:nvSpPr>
          <p:spPr bwMode="auto">
            <a:xfrm>
              <a:off x="500165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35" name="Oval 797"/>
            <p:cNvSpPr>
              <a:spLocks noChangeAspect="1" noChangeArrowheads="1"/>
            </p:cNvSpPr>
            <p:nvPr userDrawn="1"/>
          </p:nvSpPr>
          <p:spPr bwMode="auto">
            <a:xfrm>
              <a:off x="522631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36" name="Oval 798"/>
            <p:cNvSpPr>
              <a:spLocks noChangeAspect="1" noChangeArrowheads="1"/>
            </p:cNvSpPr>
            <p:nvPr userDrawn="1"/>
          </p:nvSpPr>
          <p:spPr bwMode="auto">
            <a:xfrm>
              <a:off x="5337887"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37" name="Oval 799"/>
            <p:cNvSpPr>
              <a:spLocks noChangeAspect="1" noChangeArrowheads="1"/>
            </p:cNvSpPr>
            <p:nvPr userDrawn="1"/>
          </p:nvSpPr>
          <p:spPr bwMode="auto">
            <a:xfrm>
              <a:off x="545097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38" name="Oval 800"/>
            <p:cNvSpPr>
              <a:spLocks noChangeAspect="1" noChangeArrowheads="1"/>
            </p:cNvSpPr>
            <p:nvPr userDrawn="1"/>
          </p:nvSpPr>
          <p:spPr bwMode="auto">
            <a:xfrm>
              <a:off x="5562548"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39" name="Oval 801"/>
            <p:cNvSpPr>
              <a:spLocks noChangeAspect="1" noChangeArrowheads="1"/>
            </p:cNvSpPr>
            <p:nvPr userDrawn="1"/>
          </p:nvSpPr>
          <p:spPr bwMode="auto">
            <a:xfrm>
              <a:off x="567563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40" name="Oval 802"/>
            <p:cNvSpPr>
              <a:spLocks noChangeAspect="1" noChangeArrowheads="1"/>
            </p:cNvSpPr>
            <p:nvPr userDrawn="1"/>
          </p:nvSpPr>
          <p:spPr bwMode="auto">
            <a:xfrm>
              <a:off x="5787207"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41" name="Oval 803"/>
            <p:cNvSpPr>
              <a:spLocks noChangeAspect="1" noChangeArrowheads="1"/>
            </p:cNvSpPr>
            <p:nvPr userDrawn="1"/>
          </p:nvSpPr>
          <p:spPr bwMode="auto">
            <a:xfrm>
              <a:off x="590029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42" name="Oval 804"/>
            <p:cNvSpPr>
              <a:spLocks noChangeAspect="1" noChangeArrowheads="1"/>
            </p:cNvSpPr>
            <p:nvPr userDrawn="1"/>
          </p:nvSpPr>
          <p:spPr bwMode="auto">
            <a:xfrm>
              <a:off x="6013375"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43" name="Oval 805"/>
            <p:cNvSpPr>
              <a:spLocks noChangeAspect="1" noChangeArrowheads="1"/>
            </p:cNvSpPr>
            <p:nvPr userDrawn="1"/>
          </p:nvSpPr>
          <p:spPr bwMode="auto">
            <a:xfrm>
              <a:off x="612495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44" name="Oval 806"/>
            <p:cNvSpPr>
              <a:spLocks noChangeAspect="1" noChangeArrowheads="1"/>
            </p:cNvSpPr>
            <p:nvPr userDrawn="1"/>
          </p:nvSpPr>
          <p:spPr bwMode="auto">
            <a:xfrm>
              <a:off x="6238035"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45" name="Oval 807"/>
            <p:cNvSpPr>
              <a:spLocks noChangeAspect="1" noChangeArrowheads="1"/>
            </p:cNvSpPr>
            <p:nvPr userDrawn="1"/>
          </p:nvSpPr>
          <p:spPr bwMode="auto">
            <a:xfrm>
              <a:off x="634961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46" name="Oval 808"/>
            <p:cNvSpPr>
              <a:spLocks noChangeAspect="1" noChangeArrowheads="1"/>
            </p:cNvSpPr>
            <p:nvPr userDrawn="1"/>
          </p:nvSpPr>
          <p:spPr bwMode="auto">
            <a:xfrm>
              <a:off x="6462694"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47" name="Oval 809"/>
            <p:cNvSpPr>
              <a:spLocks noChangeAspect="1" noChangeArrowheads="1"/>
            </p:cNvSpPr>
            <p:nvPr userDrawn="1"/>
          </p:nvSpPr>
          <p:spPr bwMode="auto">
            <a:xfrm>
              <a:off x="657427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48" name="Oval 810"/>
            <p:cNvSpPr>
              <a:spLocks noChangeAspect="1" noChangeArrowheads="1"/>
            </p:cNvSpPr>
            <p:nvPr userDrawn="1"/>
          </p:nvSpPr>
          <p:spPr bwMode="auto">
            <a:xfrm>
              <a:off x="6687355"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49" name="Oval 811"/>
            <p:cNvSpPr>
              <a:spLocks noChangeAspect="1" noChangeArrowheads="1"/>
            </p:cNvSpPr>
            <p:nvPr userDrawn="1"/>
          </p:nvSpPr>
          <p:spPr bwMode="auto">
            <a:xfrm>
              <a:off x="679893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50" name="Oval 812"/>
            <p:cNvSpPr>
              <a:spLocks noChangeAspect="1" noChangeArrowheads="1"/>
            </p:cNvSpPr>
            <p:nvPr userDrawn="1"/>
          </p:nvSpPr>
          <p:spPr bwMode="auto">
            <a:xfrm>
              <a:off x="6912014"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51" name="Oval 813"/>
            <p:cNvSpPr>
              <a:spLocks noChangeAspect="1" noChangeArrowheads="1"/>
            </p:cNvSpPr>
            <p:nvPr userDrawn="1"/>
          </p:nvSpPr>
          <p:spPr bwMode="auto">
            <a:xfrm>
              <a:off x="702359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52" name="Oval 814"/>
            <p:cNvSpPr>
              <a:spLocks noChangeAspect="1" noChangeArrowheads="1"/>
            </p:cNvSpPr>
            <p:nvPr userDrawn="1"/>
          </p:nvSpPr>
          <p:spPr bwMode="auto">
            <a:xfrm>
              <a:off x="7136674"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53" name="Oval 815"/>
            <p:cNvSpPr>
              <a:spLocks noChangeAspect="1" noChangeArrowheads="1"/>
            </p:cNvSpPr>
            <p:nvPr userDrawn="1"/>
          </p:nvSpPr>
          <p:spPr bwMode="auto">
            <a:xfrm>
              <a:off x="1630247"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54" name="Oval 816"/>
            <p:cNvSpPr>
              <a:spLocks noChangeAspect="1" noChangeArrowheads="1"/>
            </p:cNvSpPr>
            <p:nvPr userDrawn="1"/>
          </p:nvSpPr>
          <p:spPr bwMode="auto">
            <a:xfrm>
              <a:off x="174333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55" name="Oval 817"/>
            <p:cNvSpPr>
              <a:spLocks noChangeAspect="1" noChangeArrowheads="1"/>
            </p:cNvSpPr>
            <p:nvPr userDrawn="1"/>
          </p:nvSpPr>
          <p:spPr bwMode="auto">
            <a:xfrm>
              <a:off x="1854906"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56" name="Oval 818"/>
            <p:cNvSpPr>
              <a:spLocks noChangeAspect="1" noChangeArrowheads="1"/>
            </p:cNvSpPr>
            <p:nvPr userDrawn="1"/>
          </p:nvSpPr>
          <p:spPr bwMode="auto">
            <a:xfrm>
              <a:off x="1967990"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57" name="Oval 819"/>
            <p:cNvSpPr>
              <a:spLocks noChangeAspect="1" noChangeArrowheads="1"/>
            </p:cNvSpPr>
            <p:nvPr userDrawn="1"/>
          </p:nvSpPr>
          <p:spPr bwMode="auto">
            <a:xfrm>
              <a:off x="2417310"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58" name="Oval 820"/>
            <p:cNvSpPr>
              <a:spLocks noChangeAspect="1" noChangeArrowheads="1"/>
            </p:cNvSpPr>
            <p:nvPr userDrawn="1"/>
          </p:nvSpPr>
          <p:spPr bwMode="auto">
            <a:xfrm>
              <a:off x="4103013"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59" name="Oval 821"/>
            <p:cNvSpPr>
              <a:spLocks noChangeAspect="1" noChangeArrowheads="1"/>
            </p:cNvSpPr>
            <p:nvPr userDrawn="1"/>
          </p:nvSpPr>
          <p:spPr bwMode="auto">
            <a:xfrm>
              <a:off x="4214589"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60" name="Oval 822"/>
            <p:cNvSpPr>
              <a:spLocks noChangeAspect="1" noChangeArrowheads="1"/>
            </p:cNvSpPr>
            <p:nvPr userDrawn="1"/>
          </p:nvSpPr>
          <p:spPr bwMode="auto">
            <a:xfrm>
              <a:off x="4327672"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61" name="Oval 823"/>
            <p:cNvSpPr>
              <a:spLocks noChangeAspect="1" noChangeArrowheads="1"/>
            </p:cNvSpPr>
            <p:nvPr userDrawn="1"/>
          </p:nvSpPr>
          <p:spPr bwMode="auto">
            <a:xfrm>
              <a:off x="4439248"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62" name="Oval 824"/>
            <p:cNvSpPr>
              <a:spLocks noChangeAspect="1" noChangeArrowheads="1"/>
            </p:cNvSpPr>
            <p:nvPr userDrawn="1"/>
          </p:nvSpPr>
          <p:spPr bwMode="auto">
            <a:xfrm>
              <a:off x="455233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63" name="Oval 825"/>
            <p:cNvSpPr>
              <a:spLocks noChangeAspect="1" noChangeArrowheads="1"/>
            </p:cNvSpPr>
            <p:nvPr userDrawn="1"/>
          </p:nvSpPr>
          <p:spPr bwMode="auto">
            <a:xfrm>
              <a:off x="466390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64" name="Oval 826"/>
            <p:cNvSpPr>
              <a:spLocks noChangeAspect="1" noChangeArrowheads="1"/>
            </p:cNvSpPr>
            <p:nvPr userDrawn="1"/>
          </p:nvSpPr>
          <p:spPr bwMode="auto">
            <a:xfrm>
              <a:off x="4776992"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65" name="Oval 827"/>
            <p:cNvSpPr>
              <a:spLocks noChangeAspect="1" noChangeArrowheads="1"/>
            </p:cNvSpPr>
            <p:nvPr userDrawn="1"/>
          </p:nvSpPr>
          <p:spPr bwMode="auto">
            <a:xfrm>
              <a:off x="4888568"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66" name="Oval 828"/>
            <p:cNvSpPr>
              <a:spLocks noChangeAspect="1" noChangeArrowheads="1"/>
            </p:cNvSpPr>
            <p:nvPr userDrawn="1"/>
          </p:nvSpPr>
          <p:spPr bwMode="auto">
            <a:xfrm>
              <a:off x="500165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67" name="Oval 829"/>
            <p:cNvSpPr>
              <a:spLocks noChangeAspect="1" noChangeArrowheads="1"/>
            </p:cNvSpPr>
            <p:nvPr userDrawn="1"/>
          </p:nvSpPr>
          <p:spPr bwMode="auto">
            <a:xfrm>
              <a:off x="511322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68" name="Oval 830"/>
            <p:cNvSpPr>
              <a:spLocks noChangeAspect="1" noChangeArrowheads="1"/>
            </p:cNvSpPr>
            <p:nvPr userDrawn="1"/>
          </p:nvSpPr>
          <p:spPr bwMode="auto">
            <a:xfrm>
              <a:off x="522631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69" name="Oval 831"/>
            <p:cNvSpPr>
              <a:spLocks noChangeAspect="1" noChangeArrowheads="1"/>
            </p:cNvSpPr>
            <p:nvPr userDrawn="1"/>
          </p:nvSpPr>
          <p:spPr bwMode="auto">
            <a:xfrm>
              <a:off x="5337887"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70" name="Oval 832"/>
            <p:cNvSpPr>
              <a:spLocks noChangeAspect="1" noChangeArrowheads="1"/>
            </p:cNvSpPr>
            <p:nvPr userDrawn="1"/>
          </p:nvSpPr>
          <p:spPr bwMode="auto">
            <a:xfrm>
              <a:off x="545097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71" name="Oval 833"/>
            <p:cNvSpPr>
              <a:spLocks noChangeAspect="1" noChangeArrowheads="1"/>
            </p:cNvSpPr>
            <p:nvPr userDrawn="1"/>
          </p:nvSpPr>
          <p:spPr bwMode="auto">
            <a:xfrm>
              <a:off x="556254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72" name="Oval 834"/>
            <p:cNvSpPr>
              <a:spLocks noChangeAspect="1" noChangeArrowheads="1"/>
            </p:cNvSpPr>
            <p:nvPr userDrawn="1"/>
          </p:nvSpPr>
          <p:spPr bwMode="auto">
            <a:xfrm>
              <a:off x="567563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73" name="Oval 835"/>
            <p:cNvSpPr>
              <a:spLocks noChangeAspect="1" noChangeArrowheads="1"/>
            </p:cNvSpPr>
            <p:nvPr userDrawn="1"/>
          </p:nvSpPr>
          <p:spPr bwMode="auto">
            <a:xfrm>
              <a:off x="5787207"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74" name="Oval 836"/>
            <p:cNvSpPr>
              <a:spLocks noChangeAspect="1" noChangeArrowheads="1"/>
            </p:cNvSpPr>
            <p:nvPr userDrawn="1"/>
          </p:nvSpPr>
          <p:spPr bwMode="auto">
            <a:xfrm>
              <a:off x="590029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75" name="Oval 837"/>
            <p:cNvSpPr>
              <a:spLocks noChangeAspect="1" noChangeArrowheads="1"/>
            </p:cNvSpPr>
            <p:nvPr userDrawn="1"/>
          </p:nvSpPr>
          <p:spPr bwMode="auto">
            <a:xfrm>
              <a:off x="6013375"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76" name="Oval 838"/>
            <p:cNvSpPr>
              <a:spLocks noChangeAspect="1" noChangeArrowheads="1"/>
            </p:cNvSpPr>
            <p:nvPr userDrawn="1"/>
          </p:nvSpPr>
          <p:spPr bwMode="auto">
            <a:xfrm>
              <a:off x="612495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77" name="Oval 839"/>
            <p:cNvSpPr>
              <a:spLocks noChangeAspect="1" noChangeArrowheads="1"/>
            </p:cNvSpPr>
            <p:nvPr userDrawn="1"/>
          </p:nvSpPr>
          <p:spPr bwMode="auto">
            <a:xfrm>
              <a:off x="6238035"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78" name="Oval 840"/>
            <p:cNvSpPr>
              <a:spLocks noChangeAspect="1" noChangeArrowheads="1"/>
            </p:cNvSpPr>
            <p:nvPr userDrawn="1"/>
          </p:nvSpPr>
          <p:spPr bwMode="auto">
            <a:xfrm>
              <a:off x="634961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79" name="Oval 841"/>
            <p:cNvSpPr>
              <a:spLocks noChangeAspect="1" noChangeArrowheads="1"/>
            </p:cNvSpPr>
            <p:nvPr userDrawn="1"/>
          </p:nvSpPr>
          <p:spPr bwMode="auto">
            <a:xfrm>
              <a:off x="6462694"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80" name="Oval 842"/>
            <p:cNvSpPr>
              <a:spLocks noChangeAspect="1" noChangeArrowheads="1"/>
            </p:cNvSpPr>
            <p:nvPr userDrawn="1"/>
          </p:nvSpPr>
          <p:spPr bwMode="auto">
            <a:xfrm>
              <a:off x="657427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81" name="Oval 843"/>
            <p:cNvSpPr>
              <a:spLocks noChangeAspect="1" noChangeArrowheads="1"/>
            </p:cNvSpPr>
            <p:nvPr userDrawn="1"/>
          </p:nvSpPr>
          <p:spPr bwMode="auto">
            <a:xfrm>
              <a:off x="6687355"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82" name="Oval 844"/>
            <p:cNvSpPr>
              <a:spLocks noChangeAspect="1" noChangeArrowheads="1"/>
            </p:cNvSpPr>
            <p:nvPr userDrawn="1"/>
          </p:nvSpPr>
          <p:spPr bwMode="auto">
            <a:xfrm>
              <a:off x="679893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83" name="Oval 845"/>
            <p:cNvSpPr>
              <a:spLocks noChangeAspect="1" noChangeArrowheads="1"/>
            </p:cNvSpPr>
            <p:nvPr userDrawn="1"/>
          </p:nvSpPr>
          <p:spPr bwMode="auto">
            <a:xfrm>
              <a:off x="6912014"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84" name="Oval 846"/>
            <p:cNvSpPr>
              <a:spLocks noChangeAspect="1" noChangeArrowheads="1"/>
            </p:cNvSpPr>
            <p:nvPr userDrawn="1"/>
          </p:nvSpPr>
          <p:spPr bwMode="auto">
            <a:xfrm>
              <a:off x="702359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85" name="Oval 847"/>
            <p:cNvSpPr>
              <a:spLocks noChangeAspect="1" noChangeArrowheads="1"/>
            </p:cNvSpPr>
            <p:nvPr userDrawn="1"/>
          </p:nvSpPr>
          <p:spPr bwMode="auto">
            <a:xfrm>
              <a:off x="7136674"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86" name="Oval 848"/>
            <p:cNvSpPr>
              <a:spLocks noChangeAspect="1" noChangeArrowheads="1"/>
            </p:cNvSpPr>
            <p:nvPr userDrawn="1"/>
          </p:nvSpPr>
          <p:spPr bwMode="auto">
            <a:xfrm>
              <a:off x="174333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87" name="Oval 849"/>
            <p:cNvSpPr>
              <a:spLocks noChangeAspect="1" noChangeArrowheads="1"/>
            </p:cNvSpPr>
            <p:nvPr userDrawn="1"/>
          </p:nvSpPr>
          <p:spPr bwMode="auto">
            <a:xfrm>
              <a:off x="1854906"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88" name="Oval 850"/>
            <p:cNvSpPr>
              <a:spLocks noChangeAspect="1" noChangeArrowheads="1"/>
            </p:cNvSpPr>
            <p:nvPr userDrawn="1"/>
          </p:nvSpPr>
          <p:spPr bwMode="auto">
            <a:xfrm>
              <a:off x="1967990"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89" name="Oval 851"/>
            <p:cNvSpPr>
              <a:spLocks noChangeAspect="1" noChangeArrowheads="1"/>
            </p:cNvSpPr>
            <p:nvPr userDrawn="1"/>
          </p:nvSpPr>
          <p:spPr bwMode="auto">
            <a:xfrm>
              <a:off x="398992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90" name="Oval 852"/>
            <p:cNvSpPr>
              <a:spLocks noChangeAspect="1" noChangeArrowheads="1"/>
            </p:cNvSpPr>
            <p:nvPr userDrawn="1"/>
          </p:nvSpPr>
          <p:spPr bwMode="auto">
            <a:xfrm>
              <a:off x="4103013"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91" name="Oval 853"/>
            <p:cNvSpPr>
              <a:spLocks noChangeAspect="1" noChangeArrowheads="1"/>
            </p:cNvSpPr>
            <p:nvPr userDrawn="1"/>
          </p:nvSpPr>
          <p:spPr bwMode="auto">
            <a:xfrm>
              <a:off x="4214589"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92" name="Oval 854"/>
            <p:cNvSpPr>
              <a:spLocks noChangeAspect="1" noChangeArrowheads="1"/>
            </p:cNvSpPr>
            <p:nvPr userDrawn="1"/>
          </p:nvSpPr>
          <p:spPr bwMode="auto">
            <a:xfrm>
              <a:off x="4327672"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93" name="Oval 855"/>
            <p:cNvSpPr>
              <a:spLocks noChangeAspect="1" noChangeArrowheads="1"/>
            </p:cNvSpPr>
            <p:nvPr userDrawn="1"/>
          </p:nvSpPr>
          <p:spPr bwMode="auto">
            <a:xfrm>
              <a:off x="443924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94" name="Oval 856"/>
            <p:cNvSpPr>
              <a:spLocks noChangeAspect="1" noChangeArrowheads="1"/>
            </p:cNvSpPr>
            <p:nvPr userDrawn="1"/>
          </p:nvSpPr>
          <p:spPr bwMode="auto">
            <a:xfrm>
              <a:off x="455233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95" name="Oval 857"/>
            <p:cNvSpPr>
              <a:spLocks noChangeAspect="1" noChangeArrowheads="1"/>
            </p:cNvSpPr>
            <p:nvPr userDrawn="1"/>
          </p:nvSpPr>
          <p:spPr bwMode="auto">
            <a:xfrm>
              <a:off x="466390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96" name="Oval 858"/>
            <p:cNvSpPr>
              <a:spLocks noChangeAspect="1" noChangeArrowheads="1"/>
            </p:cNvSpPr>
            <p:nvPr userDrawn="1"/>
          </p:nvSpPr>
          <p:spPr bwMode="auto">
            <a:xfrm>
              <a:off x="4776992"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97" name="Oval 859"/>
            <p:cNvSpPr>
              <a:spLocks noChangeAspect="1" noChangeArrowheads="1"/>
            </p:cNvSpPr>
            <p:nvPr userDrawn="1"/>
          </p:nvSpPr>
          <p:spPr bwMode="auto">
            <a:xfrm>
              <a:off x="488856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98" name="Oval 860"/>
            <p:cNvSpPr>
              <a:spLocks noChangeAspect="1" noChangeArrowheads="1"/>
            </p:cNvSpPr>
            <p:nvPr userDrawn="1"/>
          </p:nvSpPr>
          <p:spPr bwMode="auto">
            <a:xfrm>
              <a:off x="500165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99" name="Oval 861"/>
            <p:cNvSpPr>
              <a:spLocks noChangeAspect="1" noChangeArrowheads="1"/>
            </p:cNvSpPr>
            <p:nvPr userDrawn="1"/>
          </p:nvSpPr>
          <p:spPr bwMode="auto">
            <a:xfrm>
              <a:off x="511322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00" name="Oval 862"/>
            <p:cNvSpPr>
              <a:spLocks noChangeAspect="1" noChangeArrowheads="1"/>
            </p:cNvSpPr>
            <p:nvPr userDrawn="1"/>
          </p:nvSpPr>
          <p:spPr bwMode="auto">
            <a:xfrm>
              <a:off x="522631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01" name="Oval 863"/>
            <p:cNvSpPr>
              <a:spLocks noChangeAspect="1" noChangeArrowheads="1"/>
            </p:cNvSpPr>
            <p:nvPr userDrawn="1"/>
          </p:nvSpPr>
          <p:spPr bwMode="auto">
            <a:xfrm>
              <a:off x="5337887"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02" name="Oval 864"/>
            <p:cNvSpPr>
              <a:spLocks noChangeAspect="1" noChangeArrowheads="1"/>
            </p:cNvSpPr>
            <p:nvPr userDrawn="1"/>
          </p:nvSpPr>
          <p:spPr bwMode="auto">
            <a:xfrm>
              <a:off x="545097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03" name="Oval 865"/>
            <p:cNvSpPr>
              <a:spLocks noChangeAspect="1" noChangeArrowheads="1"/>
            </p:cNvSpPr>
            <p:nvPr userDrawn="1"/>
          </p:nvSpPr>
          <p:spPr bwMode="auto">
            <a:xfrm>
              <a:off x="556254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04" name="Oval 866"/>
            <p:cNvSpPr>
              <a:spLocks noChangeAspect="1" noChangeArrowheads="1"/>
            </p:cNvSpPr>
            <p:nvPr userDrawn="1"/>
          </p:nvSpPr>
          <p:spPr bwMode="auto">
            <a:xfrm>
              <a:off x="567563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05" name="Oval 867"/>
            <p:cNvSpPr>
              <a:spLocks noChangeAspect="1" noChangeArrowheads="1"/>
            </p:cNvSpPr>
            <p:nvPr userDrawn="1"/>
          </p:nvSpPr>
          <p:spPr bwMode="auto">
            <a:xfrm>
              <a:off x="5787207"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06" name="Oval 868"/>
            <p:cNvSpPr>
              <a:spLocks noChangeAspect="1" noChangeArrowheads="1"/>
            </p:cNvSpPr>
            <p:nvPr userDrawn="1"/>
          </p:nvSpPr>
          <p:spPr bwMode="auto">
            <a:xfrm>
              <a:off x="590029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07" name="Oval 869"/>
            <p:cNvSpPr>
              <a:spLocks noChangeAspect="1" noChangeArrowheads="1"/>
            </p:cNvSpPr>
            <p:nvPr userDrawn="1"/>
          </p:nvSpPr>
          <p:spPr bwMode="auto">
            <a:xfrm>
              <a:off x="6013375"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08" name="Oval 870"/>
            <p:cNvSpPr>
              <a:spLocks noChangeAspect="1" noChangeArrowheads="1"/>
            </p:cNvSpPr>
            <p:nvPr userDrawn="1"/>
          </p:nvSpPr>
          <p:spPr bwMode="auto">
            <a:xfrm>
              <a:off x="612495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09" name="Oval 871"/>
            <p:cNvSpPr>
              <a:spLocks noChangeAspect="1" noChangeArrowheads="1"/>
            </p:cNvSpPr>
            <p:nvPr userDrawn="1"/>
          </p:nvSpPr>
          <p:spPr bwMode="auto">
            <a:xfrm>
              <a:off x="6238035"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10" name="Oval 872"/>
            <p:cNvSpPr>
              <a:spLocks noChangeAspect="1" noChangeArrowheads="1"/>
            </p:cNvSpPr>
            <p:nvPr userDrawn="1"/>
          </p:nvSpPr>
          <p:spPr bwMode="auto">
            <a:xfrm>
              <a:off x="634961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11" name="Oval 873"/>
            <p:cNvSpPr>
              <a:spLocks noChangeAspect="1" noChangeArrowheads="1"/>
            </p:cNvSpPr>
            <p:nvPr userDrawn="1"/>
          </p:nvSpPr>
          <p:spPr bwMode="auto">
            <a:xfrm>
              <a:off x="6462694"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12" name="Oval 874"/>
            <p:cNvSpPr>
              <a:spLocks noChangeAspect="1" noChangeArrowheads="1"/>
            </p:cNvSpPr>
            <p:nvPr userDrawn="1"/>
          </p:nvSpPr>
          <p:spPr bwMode="auto">
            <a:xfrm>
              <a:off x="657427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13" name="Oval 875"/>
            <p:cNvSpPr>
              <a:spLocks noChangeAspect="1" noChangeArrowheads="1"/>
            </p:cNvSpPr>
            <p:nvPr userDrawn="1"/>
          </p:nvSpPr>
          <p:spPr bwMode="auto">
            <a:xfrm>
              <a:off x="6687355"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14" name="Oval 876"/>
            <p:cNvSpPr>
              <a:spLocks noChangeAspect="1" noChangeArrowheads="1"/>
            </p:cNvSpPr>
            <p:nvPr userDrawn="1"/>
          </p:nvSpPr>
          <p:spPr bwMode="auto">
            <a:xfrm>
              <a:off x="679893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15" name="Oval 877"/>
            <p:cNvSpPr>
              <a:spLocks noChangeAspect="1" noChangeArrowheads="1"/>
            </p:cNvSpPr>
            <p:nvPr userDrawn="1"/>
          </p:nvSpPr>
          <p:spPr bwMode="auto">
            <a:xfrm>
              <a:off x="6912014"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16" name="Oval 878"/>
            <p:cNvSpPr>
              <a:spLocks noChangeAspect="1" noChangeArrowheads="1"/>
            </p:cNvSpPr>
            <p:nvPr userDrawn="1"/>
          </p:nvSpPr>
          <p:spPr bwMode="auto">
            <a:xfrm>
              <a:off x="702359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17" name="Oval 879"/>
            <p:cNvSpPr>
              <a:spLocks noChangeAspect="1" noChangeArrowheads="1"/>
            </p:cNvSpPr>
            <p:nvPr userDrawn="1"/>
          </p:nvSpPr>
          <p:spPr bwMode="auto">
            <a:xfrm>
              <a:off x="7136674"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18" name="Oval 880"/>
            <p:cNvSpPr>
              <a:spLocks noChangeAspect="1" noChangeArrowheads="1"/>
            </p:cNvSpPr>
            <p:nvPr userDrawn="1"/>
          </p:nvSpPr>
          <p:spPr bwMode="auto">
            <a:xfrm>
              <a:off x="1854906"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19" name="Oval 881"/>
            <p:cNvSpPr>
              <a:spLocks noChangeAspect="1" noChangeArrowheads="1"/>
            </p:cNvSpPr>
            <p:nvPr userDrawn="1"/>
          </p:nvSpPr>
          <p:spPr bwMode="auto">
            <a:xfrm>
              <a:off x="1967990"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20" name="Oval 882"/>
            <p:cNvSpPr>
              <a:spLocks noChangeAspect="1" noChangeArrowheads="1"/>
            </p:cNvSpPr>
            <p:nvPr userDrawn="1"/>
          </p:nvSpPr>
          <p:spPr bwMode="auto">
            <a:xfrm>
              <a:off x="2192650"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21" name="Oval 883"/>
            <p:cNvSpPr>
              <a:spLocks noChangeAspect="1" noChangeArrowheads="1"/>
            </p:cNvSpPr>
            <p:nvPr userDrawn="1"/>
          </p:nvSpPr>
          <p:spPr bwMode="auto">
            <a:xfrm>
              <a:off x="2417310"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22" name="Oval 884"/>
            <p:cNvSpPr>
              <a:spLocks noChangeAspect="1" noChangeArrowheads="1"/>
            </p:cNvSpPr>
            <p:nvPr userDrawn="1"/>
          </p:nvSpPr>
          <p:spPr bwMode="auto">
            <a:xfrm>
              <a:off x="398992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23" name="Oval 885"/>
            <p:cNvSpPr>
              <a:spLocks noChangeAspect="1" noChangeArrowheads="1"/>
            </p:cNvSpPr>
            <p:nvPr userDrawn="1"/>
          </p:nvSpPr>
          <p:spPr bwMode="auto">
            <a:xfrm>
              <a:off x="4103013"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24" name="Oval 886"/>
            <p:cNvSpPr>
              <a:spLocks noChangeAspect="1" noChangeArrowheads="1"/>
            </p:cNvSpPr>
            <p:nvPr userDrawn="1"/>
          </p:nvSpPr>
          <p:spPr bwMode="auto">
            <a:xfrm>
              <a:off x="4214589"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25" name="Oval 887"/>
            <p:cNvSpPr>
              <a:spLocks noChangeAspect="1" noChangeArrowheads="1"/>
            </p:cNvSpPr>
            <p:nvPr userDrawn="1"/>
          </p:nvSpPr>
          <p:spPr bwMode="auto">
            <a:xfrm>
              <a:off x="4327672"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26" name="Oval 888"/>
            <p:cNvSpPr>
              <a:spLocks noChangeAspect="1" noChangeArrowheads="1"/>
            </p:cNvSpPr>
            <p:nvPr userDrawn="1"/>
          </p:nvSpPr>
          <p:spPr bwMode="auto">
            <a:xfrm>
              <a:off x="443924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27" name="Oval 889"/>
            <p:cNvSpPr>
              <a:spLocks noChangeAspect="1" noChangeArrowheads="1"/>
            </p:cNvSpPr>
            <p:nvPr userDrawn="1"/>
          </p:nvSpPr>
          <p:spPr bwMode="auto">
            <a:xfrm>
              <a:off x="455233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28" name="Oval 890"/>
            <p:cNvSpPr>
              <a:spLocks noChangeAspect="1" noChangeArrowheads="1"/>
            </p:cNvSpPr>
            <p:nvPr userDrawn="1"/>
          </p:nvSpPr>
          <p:spPr bwMode="auto">
            <a:xfrm>
              <a:off x="466390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29" name="Oval 891"/>
            <p:cNvSpPr>
              <a:spLocks noChangeAspect="1" noChangeArrowheads="1"/>
            </p:cNvSpPr>
            <p:nvPr userDrawn="1"/>
          </p:nvSpPr>
          <p:spPr bwMode="auto">
            <a:xfrm>
              <a:off x="4776992"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30" name="Oval 892"/>
            <p:cNvSpPr>
              <a:spLocks noChangeAspect="1" noChangeArrowheads="1"/>
            </p:cNvSpPr>
            <p:nvPr userDrawn="1"/>
          </p:nvSpPr>
          <p:spPr bwMode="auto">
            <a:xfrm>
              <a:off x="488856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31" name="Oval 893"/>
            <p:cNvSpPr>
              <a:spLocks noChangeAspect="1" noChangeArrowheads="1"/>
            </p:cNvSpPr>
            <p:nvPr userDrawn="1"/>
          </p:nvSpPr>
          <p:spPr bwMode="auto">
            <a:xfrm>
              <a:off x="500165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32" name="Oval 894"/>
            <p:cNvSpPr>
              <a:spLocks noChangeAspect="1" noChangeArrowheads="1"/>
            </p:cNvSpPr>
            <p:nvPr userDrawn="1"/>
          </p:nvSpPr>
          <p:spPr bwMode="auto">
            <a:xfrm>
              <a:off x="511322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33" name="Oval 895"/>
            <p:cNvSpPr>
              <a:spLocks noChangeAspect="1" noChangeArrowheads="1"/>
            </p:cNvSpPr>
            <p:nvPr userDrawn="1"/>
          </p:nvSpPr>
          <p:spPr bwMode="auto">
            <a:xfrm>
              <a:off x="5337887"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34" name="Oval 896"/>
            <p:cNvSpPr>
              <a:spLocks noChangeAspect="1" noChangeArrowheads="1"/>
            </p:cNvSpPr>
            <p:nvPr userDrawn="1"/>
          </p:nvSpPr>
          <p:spPr bwMode="auto">
            <a:xfrm>
              <a:off x="545097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35" name="Oval 897"/>
            <p:cNvSpPr>
              <a:spLocks noChangeAspect="1" noChangeArrowheads="1"/>
            </p:cNvSpPr>
            <p:nvPr userDrawn="1"/>
          </p:nvSpPr>
          <p:spPr bwMode="auto">
            <a:xfrm>
              <a:off x="556254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36" name="Oval 898"/>
            <p:cNvSpPr>
              <a:spLocks noChangeAspect="1" noChangeArrowheads="1"/>
            </p:cNvSpPr>
            <p:nvPr userDrawn="1"/>
          </p:nvSpPr>
          <p:spPr bwMode="auto">
            <a:xfrm>
              <a:off x="5675631"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37" name="Oval 899"/>
            <p:cNvSpPr>
              <a:spLocks noChangeAspect="1" noChangeArrowheads="1"/>
            </p:cNvSpPr>
            <p:nvPr userDrawn="1"/>
          </p:nvSpPr>
          <p:spPr bwMode="auto">
            <a:xfrm>
              <a:off x="6013375"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38" name="Oval 900"/>
            <p:cNvSpPr>
              <a:spLocks noChangeAspect="1" noChangeArrowheads="1"/>
            </p:cNvSpPr>
            <p:nvPr userDrawn="1"/>
          </p:nvSpPr>
          <p:spPr bwMode="auto">
            <a:xfrm>
              <a:off x="6124951"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39" name="Oval 901"/>
            <p:cNvSpPr>
              <a:spLocks noChangeAspect="1" noChangeArrowheads="1"/>
            </p:cNvSpPr>
            <p:nvPr userDrawn="1"/>
          </p:nvSpPr>
          <p:spPr bwMode="auto">
            <a:xfrm>
              <a:off x="6238035"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40" name="Oval 902"/>
            <p:cNvSpPr>
              <a:spLocks noChangeAspect="1" noChangeArrowheads="1"/>
            </p:cNvSpPr>
            <p:nvPr userDrawn="1"/>
          </p:nvSpPr>
          <p:spPr bwMode="auto">
            <a:xfrm>
              <a:off x="6349611"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41" name="Oval 903"/>
            <p:cNvSpPr>
              <a:spLocks noChangeAspect="1" noChangeArrowheads="1"/>
            </p:cNvSpPr>
            <p:nvPr userDrawn="1"/>
          </p:nvSpPr>
          <p:spPr bwMode="auto">
            <a:xfrm>
              <a:off x="6574270"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42" name="Oval 904"/>
            <p:cNvSpPr>
              <a:spLocks noChangeAspect="1" noChangeArrowheads="1"/>
            </p:cNvSpPr>
            <p:nvPr userDrawn="1"/>
          </p:nvSpPr>
          <p:spPr bwMode="auto">
            <a:xfrm>
              <a:off x="6687355"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43" name="Oval 905"/>
            <p:cNvSpPr>
              <a:spLocks noChangeAspect="1" noChangeArrowheads="1"/>
            </p:cNvSpPr>
            <p:nvPr userDrawn="1"/>
          </p:nvSpPr>
          <p:spPr bwMode="auto">
            <a:xfrm>
              <a:off x="6798931"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44" name="Oval 906"/>
            <p:cNvSpPr>
              <a:spLocks noChangeAspect="1" noChangeArrowheads="1"/>
            </p:cNvSpPr>
            <p:nvPr userDrawn="1"/>
          </p:nvSpPr>
          <p:spPr bwMode="auto">
            <a:xfrm>
              <a:off x="1854906"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45" name="Oval 907"/>
            <p:cNvSpPr>
              <a:spLocks noChangeAspect="1" noChangeArrowheads="1"/>
            </p:cNvSpPr>
            <p:nvPr userDrawn="1"/>
          </p:nvSpPr>
          <p:spPr bwMode="auto">
            <a:xfrm>
              <a:off x="1967990"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46" name="Oval 908"/>
            <p:cNvSpPr>
              <a:spLocks noChangeAspect="1" noChangeArrowheads="1"/>
            </p:cNvSpPr>
            <p:nvPr userDrawn="1"/>
          </p:nvSpPr>
          <p:spPr bwMode="auto">
            <a:xfrm>
              <a:off x="2079566"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47" name="Oval 909"/>
            <p:cNvSpPr>
              <a:spLocks noChangeAspect="1" noChangeArrowheads="1"/>
            </p:cNvSpPr>
            <p:nvPr userDrawn="1"/>
          </p:nvSpPr>
          <p:spPr bwMode="auto">
            <a:xfrm>
              <a:off x="2192650"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48" name="Oval 910"/>
            <p:cNvSpPr>
              <a:spLocks noChangeAspect="1" noChangeArrowheads="1"/>
            </p:cNvSpPr>
            <p:nvPr userDrawn="1"/>
          </p:nvSpPr>
          <p:spPr bwMode="auto">
            <a:xfrm>
              <a:off x="2641969"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49" name="Oval 911"/>
            <p:cNvSpPr>
              <a:spLocks noChangeAspect="1" noChangeArrowheads="1"/>
            </p:cNvSpPr>
            <p:nvPr userDrawn="1"/>
          </p:nvSpPr>
          <p:spPr bwMode="auto">
            <a:xfrm>
              <a:off x="398992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50" name="Oval 912"/>
            <p:cNvSpPr>
              <a:spLocks noChangeAspect="1" noChangeArrowheads="1"/>
            </p:cNvSpPr>
            <p:nvPr userDrawn="1"/>
          </p:nvSpPr>
          <p:spPr bwMode="auto">
            <a:xfrm>
              <a:off x="4103013"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51" name="Oval 913"/>
            <p:cNvSpPr>
              <a:spLocks noChangeAspect="1" noChangeArrowheads="1"/>
            </p:cNvSpPr>
            <p:nvPr userDrawn="1"/>
          </p:nvSpPr>
          <p:spPr bwMode="auto">
            <a:xfrm>
              <a:off x="4214589"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52" name="Oval 914"/>
            <p:cNvSpPr>
              <a:spLocks noChangeAspect="1" noChangeArrowheads="1"/>
            </p:cNvSpPr>
            <p:nvPr userDrawn="1"/>
          </p:nvSpPr>
          <p:spPr bwMode="auto">
            <a:xfrm>
              <a:off x="4327672"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53" name="Oval 915"/>
            <p:cNvSpPr>
              <a:spLocks noChangeAspect="1" noChangeArrowheads="1"/>
            </p:cNvSpPr>
            <p:nvPr userDrawn="1"/>
          </p:nvSpPr>
          <p:spPr bwMode="auto">
            <a:xfrm>
              <a:off x="443924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54" name="Oval 916"/>
            <p:cNvSpPr>
              <a:spLocks noChangeAspect="1" noChangeArrowheads="1"/>
            </p:cNvSpPr>
            <p:nvPr userDrawn="1"/>
          </p:nvSpPr>
          <p:spPr bwMode="auto">
            <a:xfrm>
              <a:off x="455233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55" name="Oval 917"/>
            <p:cNvSpPr>
              <a:spLocks noChangeAspect="1" noChangeArrowheads="1"/>
            </p:cNvSpPr>
            <p:nvPr userDrawn="1"/>
          </p:nvSpPr>
          <p:spPr bwMode="auto">
            <a:xfrm>
              <a:off x="466390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56" name="Oval 918"/>
            <p:cNvSpPr>
              <a:spLocks noChangeAspect="1" noChangeArrowheads="1"/>
            </p:cNvSpPr>
            <p:nvPr userDrawn="1"/>
          </p:nvSpPr>
          <p:spPr bwMode="auto">
            <a:xfrm>
              <a:off x="4776992"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57" name="Oval 919"/>
            <p:cNvSpPr>
              <a:spLocks noChangeAspect="1" noChangeArrowheads="1"/>
            </p:cNvSpPr>
            <p:nvPr userDrawn="1"/>
          </p:nvSpPr>
          <p:spPr bwMode="auto">
            <a:xfrm>
              <a:off x="488856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58" name="Oval 920"/>
            <p:cNvSpPr>
              <a:spLocks noChangeAspect="1" noChangeArrowheads="1"/>
            </p:cNvSpPr>
            <p:nvPr userDrawn="1"/>
          </p:nvSpPr>
          <p:spPr bwMode="auto">
            <a:xfrm>
              <a:off x="500165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59" name="Oval 921"/>
            <p:cNvSpPr>
              <a:spLocks noChangeAspect="1" noChangeArrowheads="1"/>
            </p:cNvSpPr>
            <p:nvPr userDrawn="1"/>
          </p:nvSpPr>
          <p:spPr bwMode="auto">
            <a:xfrm>
              <a:off x="511322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60" name="Oval 922"/>
            <p:cNvSpPr>
              <a:spLocks noChangeAspect="1" noChangeArrowheads="1"/>
            </p:cNvSpPr>
            <p:nvPr userDrawn="1"/>
          </p:nvSpPr>
          <p:spPr bwMode="auto">
            <a:xfrm>
              <a:off x="5337887"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61" name="Oval 923"/>
            <p:cNvSpPr>
              <a:spLocks noChangeAspect="1" noChangeArrowheads="1"/>
            </p:cNvSpPr>
            <p:nvPr userDrawn="1"/>
          </p:nvSpPr>
          <p:spPr bwMode="auto">
            <a:xfrm>
              <a:off x="545097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62" name="Oval 924"/>
            <p:cNvSpPr>
              <a:spLocks noChangeAspect="1" noChangeArrowheads="1"/>
            </p:cNvSpPr>
            <p:nvPr userDrawn="1"/>
          </p:nvSpPr>
          <p:spPr bwMode="auto">
            <a:xfrm>
              <a:off x="556254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63" name="Oval 925"/>
            <p:cNvSpPr>
              <a:spLocks noChangeAspect="1" noChangeArrowheads="1"/>
            </p:cNvSpPr>
            <p:nvPr userDrawn="1"/>
          </p:nvSpPr>
          <p:spPr bwMode="auto">
            <a:xfrm>
              <a:off x="6124951"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64" name="Oval 926"/>
            <p:cNvSpPr>
              <a:spLocks noChangeAspect="1" noChangeArrowheads="1"/>
            </p:cNvSpPr>
            <p:nvPr userDrawn="1"/>
          </p:nvSpPr>
          <p:spPr bwMode="auto">
            <a:xfrm>
              <a:off x="6238035"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65" name="Oval 927"/>
            <p:cNvSpPr>
              <a:spLocks noChangeAspect="1" noChangeArrowheads="1"/>
            </p:cNvSpPr>
            <p:nvPr userDrawn="1"/>
          </p:nvSpPr>
          <p:spPr bwMode="auto">
            <a:xfrm>
              <a:off x="6574270"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66" name="Oval 928"/>
            <p:cNvSpPr>
              <a:spLocks noChangeAspect="1" noChangeArrowheads="1"/>
            </p:cNvSpPr>
            <p:nvPr userDrawn="1"/>
          </p:nvSpPr>
          <p:spPr bwMode="auto">
            <a:xfrm>
              <a:off x="6687355"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67" name="Oval 929"/>
            <p:cNvSpPr>
              <a:spLocks noChangeAspect="1" noChangeArrowheads="1"/>
            </p:cNvSpPr>
            <p:nvPr userDrawn="1"/>
          </p:nvSpPr>
          <p:spPr bwMode="auto">
            <a:xfrm>
              <a:off x="6798931"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68" name="Oval 930"/>
            <p:cNvSpPr>
              <a:spLocks noChangeAspect="1" noChangeArrowheads="1"/>
            </p:cNvSpPr>
            <p:nvPr userDrawn="1"/>
          </p:nvSpPr>
          <p:spPr bwMode="auto">
            <a:xfrm>
              <a:off x="6912014"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69" name="Oval 931"/>
            <p:cNvSpPr>
              <a:spLocks noChangeAspect="1" noChangeArrowheads="1"/>
            </p:cNvSpPr>
            <p:nvPr userDrawn="1"/>
          </p:nvSpPr>
          <p:spPr bwMode="auto">
            <a:xfrm>
              <a:off x="7136674"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70" name="Oval 932"/>
            <p:cNvSpPr>
              <a:spLocks noChangeAspect="1" noChangeArrowheads="1"/>
            </p:cNvSpPr>
            <p:nvPr userDrawn="1"/>
          </p:nvSpPr>
          <p:spPr bwMode="auto">
            <a:xfrm>
              <a:off x="7248250" y="3526510"/>
              <a:ext cx="85943" cy="85944"/>
            </a:xfrm>
            <a:prstGeom prst="ellipse">
              <a:avLst/>
            </a:prstGeom>
            <a:grpFill/>
            <a:ln>
              <a:noFill/>
            </a:ln>
            <a:effectLst/>
          </p:spPr>
          <p:txBody>
            <a:bodyPr wrap="none" anchor="ctr"/>
            <a:lstStyle/>
            <a:p>
              <a:pPr defTabSz="1218987"/>
              <a:endParaRPr lang="en-US" sz="2400">
                <a:solidFill>
                  <a:srgbClr val="292929"/>
                </a:solidFill>
              </a:endParaRPr>
            </a:p>
          </p:txBody>
        </p:sp>
        <p:sp>
          <p:nvSpPr>
            <p:cNvPr id="971" name="Oval 933"/>
            <p:cNvSpPr>
              <a:spLocks noChangeAspect="1" noChangeArrowheads="1"/>
            </p:cNvSpPr>
            <p:nvPr userDrawn="1"/>
          </p:nvSpPr>
          <p:spPr bwMode="auto">
            <a:xfrm>
              <a:off x="2192650"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72" name="Oval 934"/>
            <p:cNvSpPr>
              <a:spLocks noChangeAspect="1" noChangeArrowheads="1"/>
            </p:cNvSpPr>
            <p:nvPr userDrawn="1"/>
          </p:nvSpPr>
          <p:spPr bwMode="auto">
            <a:xfrm>
              <a:off x="2304226"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73" name="Oval 935"/>
            <p:cNvSpPr>
              <a:spLocks noChangeAspect="1" noChangeArrowheads="1"/>
            </p:cNvSpPr>
            <p:nvPr userDrawn="1"/>
          </p:nvSpPr>
          <p:spPr bwMode="auto">
            <a:xfrm>
              <a:off x="398992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74" name="Oval 936"/>
            <p:cNvSpPr>
              <a:spLocks noChangeAspect="1" noChangeArrowheads="1"/>
            </p:cNvSpPr>
            <p:nvPr userDrawn="1"/>
          </p:nvSpPr>
          <p:spPr bwMode="auto">
            <a:xfrm>
              <a:off x="4103013"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75" name="Oval 937"/>
            <p:cNvSpPr>
              <a:spLocks noChangeAspect="1" noChangeArrowheads="1"/>
            </p:cNvSpPr>
            <p:nvPr userDrawn="1"/>
          </p:nvSpPr>
          <p:spPr bwMode="auto">
            <a:xfrm>
              <a:off x="4214589"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76" name="Oval 938"/>
            <p:cNvSpPr>
              <a:spLocks noChangeAspect="1" noChangeArrowheads="1"/>
            </p:cNvSpPr>
            <p:nvPr userDrawn="1"/>
          </p:nvSpPr>
          <p:spPr bwMode="auto">
            <a:xfrm>
              <a:off x="4327672"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77" name="Oval 939"/>
            <p:cNvSpPr>
              <a:spLocks noChangeAspect="1" noChangeArrowheads="1"/>
            </p:cNvSpPr>
            <p:nvPr userDrawn="1"/>
          </p:nvSpPr>
          <p:spPr bwMode="auto">
            <a:xfrm>
              <a:off x="443924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78" name="Oval 940"/>
            <p:cNvSpPr>
              <a:spLocks noChangeAspect="1" noChangeArrowheads="1"/>
            </p:cNvSpPr>
            <p:nvPr userDrawn="1"/>
          </p:nvSpPr>
          <p:spPr bwMode="auto">
            <a:xfrm>
              <a:off x="4552332"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79" name="Oval 941"/>
            <p:cNvSpPr>
              <a:spLocks noChangeAspect="1" noChangeArrowheads="1"/>
            </p:cNvSpPr>
            <p:nvPr userDrawn="1"/>
          </p:nvSpPr>
          <p:spPr bwMode="auto">
            <a:xfrm>
              <a:off x="4663908"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80" name="Oval 942"/>
            <p:cNvSpPr>
              <a:spLocks noChangeAspect="1" noChangeArrowheads="1"/>
            </p:cNvSpPr>
            <p:nvPr userDrawn="1"/>
          </p:nvSpPr>
          <p:spPr bwMode="auto">
            <a:xfrm>
              <a:off x="4776992"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81" name="Oval 943"/>
            <p:cNvSpPr>
              <a:spLocks noChangeAspect="1" noChangeArrowheads="1"/>
            </p:cNvSpPr>
            <p:nvPr userDrawn="1"/>
          </p:nvSpPr>
          <p:spPr bwMode="auto">
            <a:xfrm>
              <a:off x="488856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82" name="Oval 944"/>
            <p:cNvSpPr>
              <a:spLocks noChangeAspect="1" noChangeArrowheads="1"/>
            </p:cNvSpPr>
            <p:nvPr userDrawn="1"/>
          </p:nvSpPr>
          <p:spPr bwMode="auto">
            <a:xfrm>
              <a:off x="5001652"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83" name="Oval 945"/>
            <p:cNvSpPr>
              <a:spLocks noChangeAspect="1" noChangeArrowheads="1"/>
            </p:cNvSpPr>
            <p:nvPr userDrawn="1"/>
          </p:nvSpPr>
          <p:spPr bwMode="auto">
            <a:xfrm>
              <a:off x="5113228"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84" name="Oval 946"/>
            <p:cNvSpPr>
              <a:spLocks noChangeAspect="1" noChangeArrowheads="1"/>
            </p:cNvSpPr>
            <p:nvPr userDrawn="1"/>
          </p:nvSpPr>
          <p:spPr bwMode="auto">
            <a:xfrm>
              <a:off x="5226311"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85" name="Oval 947"/>
            <p:cNvSpPr>
              <a:spLocks noChangeAspect="1" noChangeArrowheads="1"/>
            </p:cNvSpPr>
            <p:nvPr userDrawn="1"/>
          </p:nvSpPr>
          <p:spPr bwMode="auto">
            <a:xfrm>
              <a:off x="6124951"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86" name="Oval 948"/>
            <p:cNvSpPr>
              <a:spLocks noChangeAspect="1" noChangeArrowheads="1"/>
            </p:cNvSpPr>
            <p:nvPr userDrawn="1"/>
          </p:nvSpPr>
          <p:spPr bwMode="auto">
            <a:xfrm>
              <a:off x="6238035"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87" name="Oval 949"/>
            <p:cNvSpPr>
              <a:spLocks noChangeAspect="1" noChangeArrowheads="1"/>
            </p:cNvSpPr>
            <p:nvPr userDrawn="1"/>
          </p:nvSpPr>
          <p:spPr bwMode="auto">
            <a:xfrm>
              <a:off x="6687355"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88" name="Oval 950"/>
            <p:cNvSpPr>
              <a:spLocks noChangeAspect="1" noChangeArrowheads="1"/>
            </p:cNvSpPr>
            <p:nvPr userDrawn="1"/>
          </p:nvSpPr>
          <p:spPr bwMode="auto">
            <a:xfrm>
              <a:off x="6798931"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89" name="Oval 951"/>
            <p:cNvSpPr>
              <a:spLocks noChangeAspect="1" noChangeArrowheads="1"/>
            </p:cNvSpPr>
            <p:nvPr userDrawn="1"/>
          </p:nvSpPr>
          <p:spPr bwMode="auto">
            <a:xfrm>
              <a:off x="7248250"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90" name="Oval 952"/>
            <p:cNvSpPr>
              <a:spLocks noChangeAspect="1" noChangeArrowheads="1"/>
            </p:cNvSpPr>
            <p:nvPr userDrawn="1"/>
          </p:nvSpPr>
          <p:spPr bwMode="auto">
            <a:xfrm>
              <a:off x="2304226"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91" name="Oval 953"/>
            <p:cNvSpPr>
              <a:spLocks noChangeAspect="1" noChangeArrowheads="1"/>
            </p:cNvSpPr>
            <p:nvPr userDrawn="1"/>
          </p:nvSpPr>
          <p:spPr bwMode="auto">
            <a:xfrm>
              <a:off x="2417310"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92" name="Oval 954"/>
            <p:cNvSpPr>
              <a:spLocks noChangeAspect="1" noChangeArrowheads="1"/>
            </p:cNvSpPr>
            <p:nvPr userDrawn="1"/>
          </p:nvSpPr>
          <p:spPr bwMode="auto">
            <a:xfrm>
              <a:off x="2528886"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93" name="Oval 955"/>
            <p:cNvSpPr>
              <a:spLocks noChangeAspect="1" noChangeArrowheads="1"/>
            </p:cNvSpPr>
            <p:nvPr userDrawn="1"/>
          </p:nvSpPr>
          <p:spPr bwMode="auto">
            <a:xfrm>
              <a:off x="2641969"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94" name="Oval 956"/>
            <p:cNvSpPr>
              <a:spLocks noChangeAspect="1" noChangeArrowheads="1"/>
            </p:cNvSpPr>
            <p:nvPr userDrawn="1"/>
          </p:nvSpPr>
          <p:spPr bwMode="auto">
            <a:xfrm>
              <a:off x="2753545"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95" name="Oval 957"/>
            <p:cNvSpPr>
              <a:spLocks noChangeAspect="1" noChangeArrowheads="1"/>
            </p:cNvSpPr>
            <p:nvPr userDrawn="1"/>
          </p:nvSpPr>
          <p:spPr bwMode="auto">
            <a:xfrm>
              <a:off x="398992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96" name="Oval 958"/>
            <p:cNvSpPr>
              <a:spLocks noChangeAspect="1" noChangeArrowheads="1"/>
            </p:cNvSpPr>
            <p:nvPr userDrawn="1"/>
          </p:nvSpPr>
          <p:spPr bwMode="auto">
            <a:xfrm>
              <a:off x="4103013"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97" name="Oval 959"/>
            <p:cNvSpPr>
              <a:spLocks noChangeAspect="1" noChangeArrowheads="1"/>
            </p:cNvSpPr>
            <p:nvPr userDrawn="1"/>
          </p:nvSpPr>
          <p:spPr bwMode="auto">
            <a:xfrm>
              <a:off x="4214589"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98" name="Oval 960"/>
            <p:cNvSpPr>
              <a:spLocks noChangeAspect="1" noChangeArrowheads="1"/>
            </p:cNvSpPr>
            <p:nvPr userDrawn="1"/>
          </p:nvSpPr>
          <p:spPr bwMode="auto">
            <a:xfrm>
              <a:off x="4327672"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99" name="Oval 961"/>
            <p:cNvSpPr>
              <a:spLocks noChangeAspect="1" noChangeArrowheads="1"/>
            </p:cNvSpPr>
            <p:nvPr userDrawn="1"/>
          </p:nvSpPr>
          <p:spPr bwMode="auto">
            <a:xfrm>
              <a:off x="443924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00" name="Oval 962"/>
            <p:cNvSpPr>
              <a:spLocks noChangeAspect="1" noChangeArrowheads="1"/>
            </p:cNvSpPr>
            <p:nvPr userDrawn="1"/>
          </p:nvSpPr>
          <p:spPr bwMode="auto">
            <a:xfrm>
              <a:off x="455233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01" name="Oval 963"/>
            <p:cNvSpPr>
              <a:spLocks noChangeAspect="1" noChangeArrowheads="1"/>
            </p:cNvSpPr>
            <p:nvPr userDrawn="1"/>
          </p:nvSpPr>
          <p:spPr bwMode="auto">
            <a:xfrm>
              <a:off x="466390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02" name="Oval 964"/>
            <p:cNvSpPr>
              <a:spLocks noChangeAspect="1" noChangeArrowheads="1"/>
            </p:cNvSpPr>
            <p:nvPr userDrawn="1"/>
          </p:nvSpPr>
          <p:spPr bwMode="auto">
            <a:xfrm>
              <a:off x="4776992"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03" name="Oval 965"/>
            <p:cNvSpPr>
              <a:spLocks noChangeAspect="1" noChangeArrowheads="1"/>
            </p:cNvSpPr>
            <p:nvPr userDrawn="1"/>
          </p:nvSpPr>
          <p:spPr bwMode="auto">
            <a:xfrm>
              <a:off x="488856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04" name="Oval 966"/>
            <p:cNvSpPr>
              <a:spLocks noChangeAspect="1" noChangeArrowheads="1"/>
            </p:cNvSpPr>
            <p:nvPr userDrawn="1"/>
          </p:nvSpPr>
          <p:spPr bwMode="auto">
            <a:xfrm>
              <a:off x="500165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05" name="Oval 967"/>
            <p:cNvSpPr>
              <a:spLocks noChangeAspect="1" noChangeArrowheads="1"/>
            </p:cNvSpPr>
            <p:nvPr userDrawn="1"/>
          </p:nvSpPr>
          <p:spPr bwMode="auto">
            <a:xfrm>
              <a:off x="511322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06" name="Oval 968"/>
            <p:cNvSpPr>
              <a:spLocks noChangeAspect="1" noChangeArrowheads="1"/>
            </p:cNvSpPr>
            <p:nvPr userDrawn="1"/>
          </p:nvSpPr>
          <p:spPr bwMode="auto">
            <a:xfrm>
              <a:off x="5226311"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07" name="Oval 969"/>
            <p:cNvSpPr>
              <a:spLocks noChangeAspect="1" noChangeArrowheads="1"/>
            </p:cNvSpPr>
            <p:nvPr userDrawn="1"/>
          </p:nvSpPr>
          <p:spPr bwMode="auto">
            <a:xfrm>
              <a:off x="5337887"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08" name="Oval 970"/>
            <p:cNvSpPr>
              <a:spLocks noChangeAspect="1" noChangeArrowheads="1"/>
            </p:cNvSpPr>
            <p:nvPr userDrawn="1"/>
          </p:nvSpPr>
          <p:spPr bwMode="auto">
            <a:xfrm>
              <a:off x="545097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09" name="Oval 971"/>
            <p:cNvSpPr>
              <a:spLocks noChangeAspect="1" noChangeArrowheads="1"/>
            </p:cNvSpPr>
            <p:nvPr userDrawn="1"/>
          </p:nvSpPr>
          <p:spPr bwMode="auto">
            <a:xfrm>
              <a:off x="556254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10" name="Oval 972"/>
            <p:cNvSpPr>
              <a:spLocks noChangeAspect="1" noChangeArrowheads="1"/>
            </p:cNvSpPr>
            <p:nvPr userDrawn="1"/>
          </p:nvSpPr>
          <p:spPr bwMode="auto">
            <a:xfrm>
              <a:off x="6124951"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11" name="Oval 973"/>
            <p:cNvSpPr>
              <a:spLocks noChangeAspect="1" noChangeArrowheads="1"/>
            </p:cNvSpPr>
            <p:nvPr userDrawn="1"/>
          </p:nvSpPr>
          <p:spPr bwMode="auto">
            <a:xfrm>
              <a:off x="6687355"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12" name="Oval 974"/>
            <p:cNvSpPr>
              <a:spLocks noChangeAspect="1" noChangeArrowheads="1"/>
            </p:cNvSpPr>
            <p:nvPr userDrawn="1"/>
          </p:nvSpPr>
          <p:spPr bwMode="auto">
            <a:xfrm>
              <a:off x="6798931"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13" name="Oval 975"/>
            <p:cNvSpPr>
              <a:spLocks noChangeAspect="1" noChangeArrowheads="1"/>
            </p:cNvSpPr>
            <p:nvPr userDrawn="1"/>
          </p:nvSpPr>
          <p:spPr bwMode="auto">
            <a:xfrm>
              <a:off x="7248250"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14" name="Oval 976"/>
            <p:cNvSpPr>
              <a:spLocks noChangeAspect="1" noChangeArrowheads="1"/>
            </p:cNvSpPr>
            <p:nvPr userDrawn="1"/>
          </p:nvSpPr>
          <p:spPr bwMode="auto">
            <a:xfrm>
              <a:off x="2528886"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15" name="Oval 977"/>
            <p:cNvSpPr>
              <a:spLocks noChangeAspect="1" noChangeArrowheads="1"/>
            </p:cNvSpPr>
            <p:nvPr userDrawn="1"/>
          </p:nvSpPr>
          <p:spPr bwMode="auto">
            <a:xfrm>
              <a:off x="2641969"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16" name="Oval 978"/>
            <p:cNvSpPr>
              <a:spLocks noChangeAspect="1" noChangeArrowheads="1"/>
            </p:cNvSpPr>
            <p:nvPr userDrawn="1"/>
          </p:nvSpPr>
          <p:spPr bwMode="auto">
            <a:xfrm>
              <a:off x="2753545"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17" name="Oval 979"/>
            <p:cNvSpPr>
              <a:spLocks noChangeAspect="1" noChangeArrowheads="1"/>
            </p:cNvSpPr>
            <p:nvPr userDrawn="1"/>
          </p:nvSpPr>
          <p:spPr bwMode="auto">
            <a:xfrm>
              <a:off x="2866630"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18" name="Oval 980"/>
            <p:cNvSpPr>
              <a:spLocks noChangeAspect="1" noChangeArrowheads="1"/>
            </p:cNvSpPr>
            <p:nvPr userDrawn="1"/>
          </p:nvSpPr>
          <p:spPr bwMode="auto">
            <a:xfrm>
              <a:off x="4103013"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19" name="Oval 981"/>
            <p:cNvSpPr>
              <a:spLocks noChangeAspect="1" noChangeArrowheads="1"/>
            </p:cNvSpPr>
            <p:nvPr userDrawn="1"/>
          </p:nvSpPr>
          <p:spPr bwMode="auto">
            <a:xfrm>
              <a:off x="4214589"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20" name="Oval 982"/>
            <p:cNvSpPr>
              <a:spLocks noChangeAspect="1" noChangeArrowheads="1"/>
            </p:cNvSpPr>
            <p:nvPr userDrawn="1"/>
          </p:nvSpPr>
          <p:spPr bwMode="auto">
            <a:xfrm>
              <a:off x="4327672"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21" name="Oval 983"/>
            <p:cNvSpPr>
              <a:spLocks noChangeAspect="1" noChangeArrowheads="1"/>
            </p:cNvSpPr>
            <p:nvPr userDrawn="1"/>
          </p:nvSpPr>
          <p:spPr bwMode="auto">
            <a:xfrm>
              <a:off x="4439248"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22" name="Oval 984"/>
            <p:cNvSpPr>
              <a:spLocks noChangeAspect="1" noChangeArrowheads="1"/>
            </p:cNvSpPr>
            <p:nvPr userDrawn="1"/>
          </p:nvSpPr>
          <p:spPr bwMode="auto">
            <a:xfrm>
              <a:off x="455233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23" name="Oval 985"/>
            <p:cNvSpPr>
              <a:spLocks noChangeAspect="1" noChangeArrowheads="1"/>
            </p:cNvSpPr>
            <p:nvPr userDrawn="1"/>
          </p:nvSpPr>
          <p:spPr bwMode="auto">
            <a:xfrm>
              <a:off x="4663908"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24" name="Oval 986"/>
            <p:cNvSpPr>
              <a:spLocks noChangeAspect="1" noChangeArrowheads="1"/>
            </p:cNvSpPr>
            <p:nvPr userDrawn="1"/>
          </p:nvSpPr>
          <p:spPr bwMode="auto">
            <a:xfrm>
              <a:off x="4776992"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25" name="Oval 987"/>
            <p:cNvSpPr>
              <a:spLocks noChangeAspect="1" noChangeArrowheads="1"/>
            </p:cNvSpPr>
            <p:nvPr userDrawn="1"/>
          </p:nvSpPr>
          <p:spPr bwMode="auto">
            <a:xfrm>
              <a:off x="4888568"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26" name="Oval 988"/>
            <p:cNvSpPr>
              <a:spLocks noChangeAspect="1" noChangeArrowheads="1"/>
            </p:cNvSpPr>
            <p:nvPr userDrawn="1"/>
          </p:nvSpPr>
          <p:spPr bwMode="auto">
            <a:xfrm>
              <a:off x="500165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27" name="Oval 989"/>
            <p:cNvSpPr>
              <a:spLocks noChangeAspect="1" noChangeArrowheads="1"/>
            </p:cNvSpPr>
            <p:nvPr userDrawn="1"/>
          </p:nvSpPr>
          <p:spPr bwMode="auto">
            <a:xfrm>
              <a:off x="5113228"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28" name="Oval 990"/>
            <p:cNvSpPr>
              <a:spLocks noChangeAspect="1" noChangeArrowheads="1"/>
            </p:cNvSpPr>
            <p:nvPr userDrawn="1"/>
          </p:nvSpPr>
          <p:spPr bwMode="auto">
            <a:xfrm>
              <a:off x="5226311"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29" name="Oval 991"/>
            <p:cNvSpPr>
              <a:spLocks noChangeAspect="1" noChangeArrowheads="1"/>
            </p:cNvSpPr>
            <p:nvPr userDrawn="1"/>
          </p:nvSpPr>
          <p:spPr bwMode="auto">
            <a:xfrm>
              <a:off x="5337887"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30" name="Oval 992"/>
            <p:cNvSpPr>
              <a:spLocks noChangeAspect="1" noChangeArrowheads="1"/>
            </p:cNvSpPr>
            <p:nvPr userDrawn="1"/>
          </p:nvSpPr>
          <p:spPr bwMode="auto">
            <a:xfrm>
              <a:off x="545097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31" name="Oval 993"/>
            <p:cNvSpPr>
              <a:spLocks noChangeAspect="1" noChangeArrowheads="1"/>
            </p:cNvSpPr>
            <p:nvPr userDrawn="1"/>
          </p:nvSpPr>
          <p:spPr bwMode="auto">
            <a:xfrm>
              <a:off x="6238035"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32" name="Oval 994"/>
            <p:cNvSpPr>
              <a:spLocks noChangeAspect="1" noChangeArrowheads="1"/>
            </p:cNvSpPr>
            <p:nvPr userDrawn="1"/>
          </p:nvSpPr>
          <p:spPr bwMode="auto">
            <a:xfrm>
              <a:off x="6687355"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33" name="Oval 995"/>
            <p:cNvSpPr>
              <a:spLocks noChangeAspect="1" noChangeArrowheads="1"/>
            </p:cNvSpPr>
            <p:nvPr userDrawn="1"/>
          </p:nvSpPr>
          <p:spPr bwMode="auto">
            <a:xfrm>
              <a:off x="7248250"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34" name="Oval 996"/>
            <p:cNvSpPr>
              <a:spLocks noChangeAspect="1" noChangeArrowheads="1"/>
            </p:cNvSpPr>
            <p:nvPr userDrawn="1"/>
          </p:nvSpPr>
          <p:spPr bwMode="auto">
            <a:xfrm>
              <a:off x="2528886"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35" name="Oval 997"/>
            <p:cNvSpPr>
              <a:spLocks noChangeAspect="1" noChangeArrowheads="1"/>
            </p:cNvSpPr>
            <p:nvPr userDrawn="1"/>
          </p:nvSpPr>
          <p:spPr bwMode="auto">
            <a:xfrm>
              <a:off x="2641969"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36" name="Oval 998"/>
            <p:cNvSpPr>
              <a:spLocks noChangeAspect="1" noChangeArrowheads="1"/>
            </p:cNvSpPr>
            <p:nvPr userDrawn="1"/>
          </p:nvSpPr>
          <p:spPr bwMode="auto">
            <a:xfrm>
              <a:off x="2753545"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37" name="Oval 999"/>
            <p:cNvSpPr>
              <a:spLocks noChangeAspect="1" noChangeArrowheads="1"/>
            </p:cNvSpPr>
            <p:nvPr userDrawn="1"/>
          </p:nvSpPr>
          <p:spPr bwMode="auto">
            <a:xfrm>
              <a:off x="2866630"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38" name="Oval 1000"/>
            <p:cNvSpPr>
              <a:spLocks noChangeAspect="1" noChangeArrowheads="1"/>
            </p:cNvSpPr>
            <p:nvPr userDrawn="1"/>
          </p:nvSpPr>
          <p:spPr bwMode="auto">
            <a:xfrm>
              <a:off x="2978206"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39" name="Oval 1001"/>
            <p:cNvSpPr>
              <a:spLocks noChangeAspect="1" noChangeArrowheads="1"/>
            </p:cNvSpPr>
            <p:nvPr userDrawn="1"/>
          </p:nvSpPr>
          <p:spPr bwMode="auto">
            <a:xfrm>
              <a:off x="3091289"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40" name="Oval 1002"/>
            <p:cNvSpPr>
              <a:spLocks noChangeAspect="1" noChangeArrowheads="1"/>
            </p:cNvSpPr>
            <p:nvPr userDrawn="1"/>
          </p:nvSpPr>
          <p:spPr bwMode="auto">
            <a:xfrm>
              <a:off x="455233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41" name="Oval 1003"/>
            <p:cNvSpPr>
              <a:spLocks noChangeAspect="1" noChangeArrowheads="1"/>
            </p:cNvSpPr>
            <p:nvPr userDrawn="1"/>
          </p:nvSpPr>
          <p:spPr bwMode="auto">
            <a:xfrm>
              <a:off x="4663908"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42" name="Oval 1004"/>
            <p:cNvSpPr>
              <a:spLocks noChangeAspect="1" noChangeArrowheads="1"/>
            </p:cNvSpPr>
            <p:nvPr userDrawn="1"/>
          </p:nvSpPr>
          <p:spPr bwMode="auto">
            <a:xfrm>
              <a:off x="4776992"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43" name="Oval 1005"/>
            <p:cNvSpPr>
              <a:spLocks noChangeAspect="1" noChangeArrowheads="1"/>
            </p:cNvSpPr>
            <p:nvPr userDrawn="1"/>
          </p:nvSpPr>
          <p:spPr bwMode="auto">
            <a:xfrm>
              <a:off x="4888568"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44" name="Oval 1006"/>
            <p:cNvSpPr>
              <a:spLocks noChangeAspect="1" noChangeArrowheads="1"/>
            </p:cNvSpPr>
            <p:nvPr userDrawn="1"/>
          </p:nvSpPr>
          <p:spPr bwMode="auto">
            <a:xfrm>
              <a:off x="500165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45" name="Oval 1007"/>
            <p:cNvSpPr>
              <a:spLocks noChangeAspect="1" noChangeArrowheads="1"/>
            </p:cNvSpPr>
            <p:nvPr userDrawn="1"/>
          </p:nvSpPr>
          <p:spPr bwMode="auto">
            <a:xfrm>
              <a:off x="5113228"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46" name="Oval 1008"/>
            <p:cNvSpPr>
              <a:spLocks noChangeAspect="1" noChangeArrowheads="1"/>
            </p:cNvSpPr>
            <p:nvPr userDrawn="1"/>
          </p:nvSpPr>
          <p:spPr bwMode="auto">
            <a:xfrm>
              <a:off x="5226311"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47" name="Oval 1009"/>
            <p:cNvSpPr>
              <a:spLocks noChangeAspect="1" noChangeArrowheads="1"/>
            </p:cNvSpPr>
            <p:nvPr userDrawn="1"/>
          </p:nvSpPr>
          <p:spPr bwMode="auto">
            <a:xfrm>
              <a:off x="5337887"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48" name="Oval 1010"/>
            <p:cNvSpPr>
              <a:spLocks noChangeAspect="1" noChangeArrowheads="1"/>
            </p:cNvSpPr>
            <p:nvPr userDrawn="1"/>
          </p:nvSpPr>
          <p:spPr bwMode="auto">
            <a:xfrm>
              <a:off x="545097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49" name="Oval 1011"/>
            <p:cNvSpPr>
              <a:spLocks noChangeAspect="1" noChangeArrowheads="1"/>
            </p:cNvSpPr>
            <p:nvPr userDrawn="1"/>
          </p:nvSpPr>
          <p:spPr bwMode="auto">
            <a:xfrm>
              <a:off x="6687355"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50" name="Oval 1012"/>
            <p:cNvSpPr>
              <a:spLocks noChangeAspect="1" noChangeArrowheads="1"/>
            </p:cNvSpPr>
            <p:nvPr userDrawn="1"/>
          </p:nvSpPr>
          <p:spPr bwMode="auto">
            <a:xfrm>
              <a:off x="7023590" y="3941151"/>
              <a:ext cx="85944" cy="85943"/>
            </a:xfrm>
            <a:prstGeom prst="ellipse">
              <a:avLst/>
            </a:prstGeom>
            <a:grpFill/>
            <a:ln>
              <a:noFill/>
            </a:ln>
            <a:effectLst/>
          </p:spPr>
          <p:txBody>
            <a:bodyPr wrap="none" anchor="ctr"/>
            <a:lstStyle/>
            <a:p>
              <a:pPr defTabSz="1218987"/>
              <a:endParaRPr lang="en-US" sz="2400">
                <a:solidFill>
                  <a:srgbClr val="292929"/>
                </a:solidFill>
              </a:endParaRPr>
            </a:p>
          </p:txBody>
        </p:sp>
        <p:sp>
          <p:nvSpPr>
            <p:cNvPr id="1051" name="Oval 1013"/>
            <p:cNvSpPr>
              <a:spLocks noChangeAspect="1" noChangeArrowheads="1"/>
            </p:cNvSpPr>
            <p:nvPr userDrawn="1"/>
          </p:nvSpPr>
          <p:spPr bwMode="auto">
            <a:xfrm>
              <a:off x="2417310"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52" name="Oval 1014"/>
            <p:cNvSpPr>
              <a:spLocks noChangeAspect="1" noChangeArrowheads="1"/>
            </p:cNvSpPr>
            <p:nvPr userDrawn="1"/>
          </p:nvSpPr>
          <p:spPr bwMode="auto">
            <a:xfrm>
              <a:off x="2528886"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53" name="Oval 1015"/>
            <p:cNvSpPr>
              <a:spLocks noChangeAspect="1" noChangeArrowheads="1"/>
            </p:cNvSpPr>
            <p:nvPr userDrawn="1"/>
          </p:nvSpPr>
          <p:spPr bwMode="auto">
            <a:xfrm>
              <a:off x="2641969"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54" name="Oval 1016"/>
            <p:cNvSpPr>
              <a:spLocks noChangeAspect="1" noChangeArrowheads="1"/>
            </p:cNvSpPr>
            <p:nvPr userDrawn="1"/>
          </p:nvSpPr>
          <p:spPr bwMode="auto">
            <a:xfrm>
              <a:off x="2753545"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55" name="Oval 1017"/>
            <p:cNvSpPr>
              <a:spLocks noChangeAspect="1" noChangeArrowheads="1"/>
            </p:cNvSpPr>
            <p:nvPr userDrawn="1"/>
          </p:nvSpPr>
          <p:spPr bwMode="auto">
            <a:xfrm>
              <a:off x="2866630"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56" name="Oval 1018"/>
            <p:cNvSpPr>
              <a:spLocks noChangeAspect="1" noChangeArrowheads="1"/>
            </p:cNvSpPr>
            <p:nvPr userDrawn="1"/>
          </p:nvSpPr>
          <p:spPr bwMode="auto">
            <a:xfrm>
              <a:off x="2978206"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57" name="Oval 1019"/>
            <p:cNvSpPr>
              <a:spLocks noChangeAspect="1" noChangeArrowheads="1"/>
            </p:cNvSpPr>
            <p:nvPr userDrawn="1"/>
          </p:nvSpPr>
          <p:spPr bwMode="auto">
            <a:xfrm>
              <a:off x="3091289"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58" name="Oval 1020"/>
            <p:cNvSpPr>
              <a:spLocks noChangeAspect="1" noChangeArrowheads="1"/>
            </p:cNvSpPr>
            <p:nvPr userDrawn="1"/>
          </p:nvSpPr>
          <p:spPr bwMode="auto">
            <a:xfrm>
              <a:off x="3204373"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59" name="Oval 1021"/>
            <p:cNvSpPr>
              <a:spLocks noChangeAspect="1" noChangeArrowheads="1"/>
            </p:cNvSpPr>
            <p:nvPr userDrawn="1"/>
          </p:nvSpPr>
          <p:spPr bwMode="auto">
            <a:xfrm>
              <a:off x="4552332"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60" name="Oval 1022"/>
            <p:cNvSpPr>
              <a:spLocks noChangeAspect="1" noChangeArrowheads="1"/>
            </p:cNvSpPr>
            <p:nvPr userDrawn="1"/>
          </p:nvSpPr>
          <p:spPr bwMode="auto">
            <a:xfrm>
              <a:off x="4663908"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61" name="Oval 1023"/>
            <p:cNvSpPr>
              <a:spLocks noChangeAspect="1" noChangeArrowheads="1"/>
            </p:cNvSpPr>
            <p:nvPr userDrawn="1"/>
          </p:nvSpPr>
          <p:spPr bwMode="auto">
            <a:xfrm>
              <a:off x="4776992"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62" name="Oval 1024"/>
            <p:cNvSpPr>
              <a:spLocks noChangeAspect="1" noChangeArrowheads="1"/>
            </p:cNvSpPr>
            <p:nvPr userDrawn="1"/>
          </p:nvSpPr>
          <p:spPr bwMode="auto">
            <a:xfrm>
              <a:off x="4888568"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63" name="Oval 1025"/>
            <p:cNvSpPr>
              <a:spLocks noChangeAspect="1" noChangeArrowheads="1"/>
            </p:cNvSpPr>
            <p:nvPr userDrawn="1"/>
          </p:nvSpPr>
          <p:spPr bwMode="auto">
            <a:xfrm>
              <a:off x="5001652"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64" name="Oval 1026"/>
            <p:cNvSpPr>
              <a:spLocks noChangeAspect="1" noChangeArrowheads="1"/>
            </p:cNvSpPr>
            <p:nvPr userDrawn="1"/>
          </p:nvSpPr>
          <p:spPr bwMode="auto">
            <a:xfrm>
              <a:off x="5113228"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65" name="Oval 1027"/>
            <p:cNvSpPr>
              <a:spLocks noChangeAspect="1" noChangeArrowheads="1"/>
            </p:cNvSpPr>
            <p:nvPr userDrawn="1"/>
          </p:nvSpPr>
          <p:spPr bwMode="auto">
            <a:xfrm>
              <a:off x="5226311"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66" name="Oval 1028"/>
            <p:cNvSpPr>
              <a:spLocks noChangeAspect="1" noChangeArrowheads="1"/>
            </p:cNvSpPr>
            <p:nvPr userDrawn="1"/>
          </p:nvSpPr>
          <p:spPr bwMode="auto">
            <a:xfrm>
              <a:off x="5337887"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67" name="Oval 1029"/>
            <p:cNvSpPr>
              <a:spLocks noChangeAspect="1" noChangeArrowheads="1"/>
            </p:cNvSpPr>
            <p:nvPr userDrawn="1"/>
          </p:nvSpPr>
          <p:spPr bwMode="auto">
            <a:xfrm>
              <a:off x="6687355"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68" name="Oval 1030"/>
            <p:cNvSpPr>
              <a:spLocks noChangeAspect="1" noChangeArrowheads="1"/>
            </p:cNvSpPr>
            <p:nvPr userDrawn="1"/>
          </p:nvSpPr>
          <p:spPr bwMode="auto">
            <a:xfrm>
              <a:off x="6912014"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69" name="Oval 1031"/>
            <p:cNvSpPr>
              <a:spLocks noChangeAspect="1" noChangeArrowheads="1"/>
            </p:cNvSpPr>
            <p:nvPr userDrawn="1"/>
          </p:nvSpPr>
          <p:spPr bwMode="auto">
            <a:xfrm>
              <a:off x="7023590"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70" name="Oval 1032"/>
            <p:cNvSpPr>
              <a:spLocks noChangeAspect="1" noChangeArrowheads="1"/>
            </p:cNvSpPr>
            <p:nvPr userDrawn="1"/>
          </p:nvSpPr>
          <p:spPr bwMode="auto">
            <a:xfrm>
              <a:off x="7136674"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71" name="Oval 1033"/>
            <p:cNvSpPr>
              <a:spLocks noChangeAspect="1" noChangeArrowheads="1"/>
            </p:cNvSpPr>
            <p:nvPr userDrawn="1"/>
          </p:nvSpPr>
          <p:spPr bwMode="auto">
            <a:xfrm>
              <a:off x="241731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72" name="Oval 1034"/>
            <p:cNvSpPr>
              <a:spLocks noChangeAspect="1" noChangeArrowheads="1"/>
            </p:cNvSpPr>
            <p:nvPr userDrawn="1"/>
          </p:nvSpPr>
          <p:spPr bwMode="auto">
            <a:xfrm>
              <a:off x="2528886"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73" name="Oval 1035"/>
            <p:cNvSpPr>
              <a:spLocks noChangeAspect="1" noChangeArrowheads="1"/>
            </p:cNvSpPr>
            <p:nvPr userDrawn="1"/>
          </p:nvSpPr>
          <p:spPr bwMode="auto">
            <a:xfrm>
              <a:off x="2641969"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74" name="Oval 1036"/>
            <p:cNvSpPr>
              <a:spLocks noChangeAspect="1" noChangeArrowheads="1"/>
            </p:cNvSpPr>
            <p:nvPr userDrawn="1"/>
          </p:nvSpPr>
          <p:spPr bwMode="auto">
            <a:xfrm>
              <a:off x="2753545"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75" name="Oval 1037"/>
            <p:cNvSpPr>
              <a:spLocks noChangeAspect="1" noChangeArrowheads="1"/>
            </p:cNvSpPr>
            <p:nvPr userDrawn="1"/>
          </p:nvSpPr>
          <p:spPr bwMode="auto">
            <a:xfrm>
              <a:off x="286663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76" name="Oval 1038"/>
            <p:cNvSpPr>
              <a:spLocks noChangeAspect="1" noChangeArrowheads="1"/>
            </p:cNvSpPr>
            <p:nvPr userDrawn="1"/>
          </p:nvSpPr>
          <p:spPr bwMode="auto">
            <a:xfrm>
              <a:off x="2978206"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77" name="Oval 1039"/>
            <p:cNvSpPr>
              <a:spLocks noChangeAspect="1" noChangeArrowheads="1"/>
            </p:cNvSpPr>
            <p:nvPr userDrawn="1"/>
          </p:nvSpPr>
          <p:spPr bwMode="auto">
            <a:xfrm>
              <a:off x="3091289"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78" name="Oval 1040"/>
            <p:cNvSpPr>
              <a:spLocks noChangeAspect="1" noChangeArrowheads="1"/>
            </p:cNvSpPr>
            <p:nvPr userDrawn="1"/>
          </p:nvSpPr>
          <p:spPr bwMode="auto">
            <a:xfrm>
              <a:off x="3204373"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79" name="Oval 1041"/>
            <p:cNvSpPr>
              <a:spLocks noChangeAspect="1" noChangeArrowheads="1"/>
            </p:cNvSpPr>
            <p:nvPr userDrawn="1"/>
          </p:nvSpPr>
          <p:spPr bwMode="auto">
            <a:xfrm>
              <a:off x="3315949"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80" name="Oval 1042"/>
            <p:cNvSpPr>
              <a:spLocks noChangeAspect="1" noChangeArrowheads="1"/>
            </p:cNvSpPr>
            <p:nvPr userDrawn="1"/>
          </p:nvSpPr>
          <p:spPr bwMode="auto">
            <a:xfrm>
              <a:off x="3429033"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81" name="Oval 1043"/>
            <p:cNvSpPr>
              <a:spLocks noChangeAspect="1" noChangeArrowheads="1"/>
            </p:cNvSpPr>
            <p:nvPr userDrawn="1"/>
          </p:nvSpPr>
          <p:spPr bwMode="auto">
            <a:xfrm>
              <a:off x="4663908"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82" name="Oval 1044"/>
            <p:cNvSpPr>
              <a:spLocks noChangeAspect="1" noChangeArrowheads="1"/>
            </p:cNvSpPr>
            <p:nvPr userDrawn="1"/>
          </p:nvSpPr>
          <p:spPr bwMode="auto">
            <a:xfrm>
              <a:off x="4776992"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83" name="Oval 1045"/>
            <p:cNvSpPr>
              <a:spLocks noChangeAspect="1" noChangeArrowheads="1"/>
            </p:cNvSpPr>
            <p:nvPr userDrawn="1"/>
          </p:nvSpPr>
          <p:spPr bwMode="auto">
            <a:xfrm>
              <a:off x="4888568"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84" name="Oval 1046"/>
            <p:cNvSpPr>
              <a:spLocks noChangeAspect="1" noChangeArrowheads="1"/>
            </p:cNvSpPr>
            <p:nvPr userDrawn="1"/>
          </p:nvSpPr>
          <p:spPr bwMode="auto">
            <a:xfrm>
              <a:off x="5001652"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85" name="Oval 1047"/>
            <p:cNvSpPr>
              <a:spLocks noChangeAspect="1" noChangeArrowheads="1"/>
            </p:cNvSpPr>
            <p:nvPr userDrawn="1"/>
          </p:nvSpPr>
          <p:spPr bwMode="auto">
            <a:xfrm>
              <a:off x="5113228"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86" name="Oval 1048"/>
            <p:cNvSpPr>
              <a:spLocks noChangeAspect="1" noChangeArrowheads="1"/>
            </p:cNvSpPr>
            <p:nvPr userDrawn="1"/>
          </p:nvSpPr>
          <p:spPr bwMode="auto">
            <a:xfrm>
              <a:off x="5226311"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87" name="Oval 1049"/>
            <p:cNvSpPr>
              <a:spLocks noChangeAspect="1" noChangeArrowheads="1"/>
            </p:cNvSpPr>
            <p:nvPr userDrawn="1"/>
          </p:nvSpPr>
          <p:spPr bwMode="auto">
            <a:xfrm>
              <a:off x="6798931"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88" name="Oval 1050"/>
            <p:cNvSpPr>
              <a:spLocks noChangeAspect="1" noChangeArrowheads="1"/>
            </p:cNvSpPr>
            <p:nvPr userDrawn="1"/>
          </p:nvSpPr>
          <p:spPr bwMode="auto">
            <a:xfrm>
              <a:off x="7136674"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89" name="Oval 1051"/>
            <p:cNvSpPr>
              <a:spLocks noChangeAspect="1" noChangeArrowheads="1"/>
            </p:cNvSpPr>
            <p:nvPr userDrawn="1"/>
          </p:nvSpPr>
          <p:spPr bwMode="auto">
            <a:xfrm>
              <a:off x="7472910"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90" name="Oval 1052"/>
            <p:cNvSpPr>
              <a:spLocks noChangeAspect="1" noChangeArrowheads="1"/>
            </p:cNvSpPr>
            <p:nvPr userDrawn="1"/>
          </p:nvSpPr>
          <p:spPr bwMode="auto">
            <a:xfrm>
              <a:off x="7585994"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91" name="Oval 1053"/>
            <p:cNvSpPr>
              <a:spLocks noChangeAspect="1" noChangeArrowheads="1"/>
            </p:cNvSpPr>
            <p:nvPr userDrawn="1"/>
          </p:nvSpPr>
          <p:spPr bwMode="auto">
            <a:xfrm>
              <a:off x="769757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92" name="Oval 1054"/>
            <p:cNvSpPr>
              <a:spLocks noChangeAspect="1" noChangeArrowheads="1"/>
            </p:cNvSpPr>
            <p:nvPr userDrawn="1"/>
          </p:nvSpPr>
          <p:spPr bwMode="auto">
            <a:xfrm>
              <a:off x="2528886"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93" name="Oval 1055"/>
            <p:cNvSpPr>
              <a:spLocks noChangeAspect="1" noChangeArrowheads="1"/>
            </p:cNvSpPr>
            <p:nvPr userDrawn="1"/>
          </p:nvSpPr>
          <p:spPr bwMode="auto">
            <a:xfrm>
              <a:off x="2641969"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94" name="Oval 1056"/>
            <p:cNvSpPr>
              <a:spLocks noChangeAspect="1" noChangeArrowheads="1"/>
            </p:cNvSpPr>
            <p:nvPr userDrawn="1"/>
          </p:nvSpPr>
          <p:spPr bwMode="auto">
            <a:xfrm>
              <a:off x="2753545"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95" name="Oval 1057"/>
            <p:cNvSpPr>
              <a:spLocks noChangeAspect="1" noChangeArrowheads="1"/>
            </p:cNvSpPr>
            <p:nvPr userDrawn="1"/>
          </p:nvSpPr>
          <p:spPr bwMode="auto">
            <a:xfrm>
              <a:off x="2866630"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96" name="Oval 1058"/>
            <p:cNvSpPr>
              <a:spLocks noChangeAspect="1" noChangeArrowheads="1"/>
            </p:cNvSpPr>
            <p:nvPr userDrawn="1"/>
          </p:nvSpPr>
          <p:spPr bwMode="auto">
            <a:xfrm>
              <a:off x="2978206"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97" name="Oval 1059"/>
            <p:cNvSpPr>
              <a:spLocks noChangeAspect="1" noChangeArrowheads="1"/>
            </p:cNvSpPr>
            <p:nvPr userDrawn="1"/>
          </p:nvSpPr>
          <p:spPr bwMode="auto">
            <a:xfrm>
              <a:off x="3091289"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98" name="Oval 1060"/>
            <p:cNvSpPr>
              <a:spLocks noChangeAspect="1" noChangeArrowheads="1"/>
            </p:cNvSpPr>
            <p:nvPr userDrawn="1"/>
          </p:nvSpPr>
          <p:spPr bwMode="auto">
            <a:xfrm>
              <a:off x="3204373"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99" name="Oval 1061"/>
            <p:cNvSpPr>
              <a:spLocks noChangeAspect="1" noChangeArrowheads="1"/>
            </p:cNvSpPr>
            <p:nvPr userDrawn="1"/>
          </p:nvSpPr>
          <p:spPr bwMode="auto">
            <a:xfrm>
              <a:off x="3315949"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00" name="Oval 1062"/>
            <p:cNvSpPr>
              <a:spLocks noChangeAspect="1" noChangeArrowheads="1"/>
            </p:cNvSpPr>
            <p:nvPr userDrawn="1"/>
          </p:nvSpPr>
          <p:spPr bwMode="auto">
            <a:xfrm>
              <a:off x="3429033"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01" name="Oval 1063"/>
            <p:cNvSpPr>
              <a:spLocks noChangeAspect="1" noChangeArrowheads="1"/>
            </p:cNvSpPr>
            <p:nvPr userDrawn="1"/>
          </p:nvSpPr>
          <p:spPr bwMode="auto">
            <a:xfrm>
              <a:off x="4663908"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02" name="Oval 1064"/>
            <p:cNvSpPr>
              <a:spLocks noChangeAspect="1" noChangeArrowheads="1"/>
            </p:cNvSpPr>
            <p:nvPr userDrawn="1"/>
          </p:nvSpPr>
          <p:spPr bwMode="auto">
            <a:xfrm>
              <a:off x="4776992"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03" name="Oval 1065"/>
            <p:cNvSpPr>
              <a:spLocks noChangeAspect="1" noChangeArrowheads="1"/>
            </p:cNvSpPr>
            <p:nvPr userDrawn="1"/>
          </p:nvSpPr>
          <p:spPr bwMode="auto">
            <a:xfrm>
              <a:off x="4888568"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04" name="Oval 1066"/>
            <p:cNvSpPr>
              <a:spLocks noChangeAspect="1" noChangeArrowheads="1"/>
            </p:cNvSpPr>
            <p:nvPr userDrawn="1"/>
          </p:nvSpPr>
          <p:spPr bwMode="auto">
            <a:xfrm>
              <a:off x="5001652"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05" name="Oval 1067"/>
            <p:cNvSpPr>
              <a:spLocks noChangeAspect="1" noChangeArrowheads="1"/>
            </p:cNvSpPr>
            <p:nvPr userDrawn="1"/>
          </p:nvSpPr>
          <p:spPr bwMode="auto">
            <a:xfrm>
              <a:off x="5113228"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06" name="Oval 1068"/>
            <p:cNvSpPr>
              <a:spLocks noChangeAspect="1" noChangeArrowheads="1"/>
            </p:cNvSpPr>
            <p:nvPr userDrawn="1"/>
          </p:nvSpPr>
          <p:spPr bwMode="auto">
            <a:xfrm>
              <a:off x="5226311"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07" name="Oval 1069"/>
            <p:cNvSpPr>
              <a:spLocks noChangeAspect="1" noChangeArrowheads="1"/>
            </p:cNvSpPr>
            <p:nvPr userDrawn="1"/>
          </p:nvSpPr>
          <p:spPr bwMode="auto">
            <a:xfrm>
              <a:off x="6912014"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08" name="Oval 1070"/>
            <p:cNvSpPr>
              <a:spLocks noChangeAspect="1" noChangeArrowheads="1"/>
            </p:cNvSpPr>
            <p:nvPr userDrawn="1"/>
          </p:nvSpPr>
          <p:spPr bwMode="auto">
            <a:xfrm>
              <a:off x="7023590"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09" name="Oval 1071"/>
            <p:cNvSpPr>
              <a:spLocks noChangeAspect="1" noChangeArrowheads="1"/>
            </p:cNvSpPr>
            <p:nvPr userDrawn="1"/>
          </p:nvSpPr>
          <p:spPr bwMode="auto">
            <a:xfrm>
              <a:off x="7697570" y="4253262"/>
              <a:ext cx="85943" cy="85944"/>
            </a:xfrm>
            <a:prstGeom prst="ellipse">
              <a:avLst/>
            </a:prstGeom>
            <a:grpFill/>
            <a:ln>
              <a:noFill/>
            </a:ln>
            <a:effectLst/>
          </p:spPr>
          <p:txBody>
            <a:bodyPr wrap="none" anchor="ctr"/>
            <a:lstStyle/>
            <a:p>
              <a:pPr defTabSz="1218987"/>
              <a:endParaRPr lang="en-US" sz="2400">
                <a:solidFill>
                  <a:srgbClr val="292929"/>
                </a:solidFill>
              </a:endParaRPr>
            </a:p>
          </p:txBody>
        </p:sp>
        <p:sp>
          <p:nvSpPr>
            <p:cNvPr id="1110" name="Oval 1072"/>
            <p:cNvSpPr>
              <a:spLocks noChangeAspect="1" noChangeArrowheads="1"/>
            </p:cNvSpPr>
            <p:nvPr userDrawn="1"/>
          </p:nvSpPr>
          <p:spPr bwMode="auto">
            <a:xfrm>
              <a:off x="2528886"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11" name="Oval 1073"/>
            <p:cNvSpPr>
              <a:spLocks noChangeAspect="1" noChangeArrowheads="1"/>
            </p:cNvSpPr>
            <p:nvPr userDrawn="1"/>
          </p:nvSpPr>
          <p:spPr bwMode="auto">
            <a:xfrm>
              <a:off x="2641969"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12" name="Oval 1074"/>
            <p:cNvSpPr>
              <a:spLocks noChangeAspect="1" noChangeArrowheads="1"/>
            </p:cNvSpPr>
            <p:nvPr userDrawn="1"/>
          </p:nvSpPr>
          <p:spPr bwMode="auto">
            <a:xfrm>
              <a:off x="2753545"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13" name="Oval 1075"/>
            <p:cNvSpPr>
              <a:spLocks noChangeAspect="1" noChangeArrowheads="1"/>
            </p:cNvSpPr>
            <p:nvPr userDrawn="1"/>
          </p:nvSpPr>
          <p:spPr bwMode="auto">
            <a:xfrm>
              <a:off x="2866630"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14" name="Oval 1076"/>
            <p:cNvSpPr>
              <a:spLocks noChangeAspect="1" noChangeArrowheads="1"/>
            </p:cNvSpPr>
            <p:nvPr userDrawn="1"/>
          </p:nvSpPr>
          <p:spPr bwMode="auto">
            <a:xfrm>
              <a:off x="2978206"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15" name="Oval 1077"/>
            <p:cNvSpPr>
              <a:spLocks noChangeAspect="1" noChangeArrowheads="1"/>
            </p:cNvSpPr>
            <p:nvPr userDrawn="1"/>
          </p:nvSpPr>
          <p:spPr bwMode="auto">
            <a:xfrm>
              <a:off x="3091289"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16" name="Oval 1078"/>
            <p:cNvSpPr>
              <a:spLocks noChangeAspect="1" noChangeArrowheads="1"/>
            </p:cNvSpPr>
            <p:nvPr userDrawn="1"/>
          </p:nvSpPr>
          <p:spPr bwMode="auto">
            <a:xfrm>
              <a:off x="3204373"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17" name="Oval 1079"/>
            <p:cNvSpPr>
              <a:spLocks noChangeAspect="1" noChangeArrowheads="1"/>
            </p:cNvSpPr>
            <p:nvPr userDrawn="1"/>
          </p:nvSpPr>
          <p:spPr bwMode="auto">
            <a:xfrm>
              <a:off x="3315949"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18" name="Oval 1080"/>
            <p:cNvSpPr>
              <a:spLocks noChangeAspect="1" noChangeArrowheads="1"/>
            </p:cNvSpPr>
            <p:nvPr userDrawn="1"/>
          </p:nvSpPr>
          <p:spPr bwMode="auto">
            <a:xfrm>
              <a:off x="3429033"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19" name="Oval 1081"/>
            <p:cNvSpPr>
              <a:spLocks noChangeAspect="1" noChangeArrowheads="1"/>
            </p:cNvSpPr>
            <p:nvPr userDrawn="1"/>
          </p:nvSpPr>
          <p:spPr bwMode="auto">
            <a:xfrm>
              <a:off x="4663908"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20" name="Oval 1082"/>
            <p:cNvSpPr>
              <a:spLocks noChangeAspect="1" noChangeArrowheads="1"/>
            </p:cNvSpPr>
            <p:nvPr userDrawn="1"/>
          </p:nvSpPr>
          <p:spPr bwMode="auto">
            <a:xfrm>
              <a:off x="4776992"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21" name="Oval 1083"/>
            <p:cNvSpPr>
              <a:spLocks noChangeAspect="1" noChangeArrowheads="1"/>
            </p:cNvSpPr>
            <p:nvPr userDrawn="1"/>
          </p:nvSpPr>
          <p:spPr bwMode="auto">
            <a:xfrm>
              <a:off x="4888568"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22" name="Oval 1084"/>
            <p:cNvSpPr>
              <a:spLocks noChangeAspect="1" noChangeArrowheads="1"/>
            </p:cNvSpPr>
            <p:nvPr userDrawn="1"/>
          </p:nvSpPr>
          <p:spPr bwMode="auto">
            <a:xfrm>
              <a:off x="5001652"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23" name="Oval 1085"/>
            <p:cNvSpPr>
              <a:spLocks noChangeAspect="1" noChangeArrowheads="1"/>
            </p:cNvSpPr>
            <p:nvPr userDrawn="1"/>
          </p:nvSpPr>
          <p:spPr bwMode="auto">
            <a:xfrm>
              <a:off x="5113228"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24" name="Oval 1086"/>
            <p:cNvSpPr>
              <a:spLocks noChangeAspect="1" noChangeArrowheads="1"/>
            </p:cNvSpPr>
            <p:nvPr userDrawn="1"/>
          </p:nvSpPr>
          <p:spPr bwMode="auto">
            <a:xfrm>
              <a:off x="5226311"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25" name="Oval 1087"/>
            <p:cNvSpPr>
              <a:spLocks noChangeAspect="1" noChangeArrowheads="1"/>
            </p:cNvSpPr>
            <p:nvPr userDrawn="1"/>
          </p:nvSpPr>
          <p:spPr bwMode="auto">
            <a:xfrm>
              <a:off x="7472910"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26" name="Oval 1088"/>
            <p:cNvSpPr>
              <a:spLocks noChangeAspect="1" noChangeArrowheads="1"/>
            </p:cNvSpPr>
            <p:nvPr userDrawn="1"/>
          </p:nvSpPr>
          <p:spPr bwMode="auto">
            <a:xfrm>
              <a:off x="2641969"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27" name="Oval 1089"/>
            <p:cNvSpPr>
              <a:spLocks noChangeAspect="1" noChangeArrowheads="1"/>
            </p:cNvSpPr>
            <p:nvPr userDrawn="1"/>
          </p:nvSpPr>
          <p:spPr bwMode="auto">
            <a:xfrm>
              <a:off x="2753545"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28" name="Oval 1090"/>
            <p:cNvSpPr>
              <a:spLocks noChangeAspect="1" noChangeArrowheads="1"/>
            </p:cNvSpPr>
            <p:nvPr userDrawn="1"/>
          </p:nvSpPr>
          <p:spPr bwMode="auto">
            <a:xfrm>
              <a:off x="2866630"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29" name="Oval 1091"/>
            <p:cNvSpPr>
              <a:spLocks noChangeAspect="1" noChangeArrowheads="1"/>
            </p:cNvSpPr>
            <p:nvPr userDrawn="1"/>
          </p:nvSpPr>
          <p:spPr bwMode="auto">
            <a:xfrm>
              <a:off x="2978206"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30" name="Oval 1092"/>
            <p:cNvSpPr>
              <a:spLocks noChangeAspect="1" noChangeArrowheads="1"/>
            </p:cNvSpPr>
            <p:nvPr userDrawn="1"/>
          </p:nvSpPr>
          <p:spPr bwMode="auto">
            <a:xfrm>
              <a:off x="3091289"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31" name="Oval 1093"/>
            <p:cNvSpPr>
              <a:spLocks noChangeAspect="1" noChangeArrowheads="1"/>
            </p:cNvSpPr>
            <p:nvPr userDrawn="1"/>
          </p:nvSpPr>
          <p:spPr bwMode="auto">
            <a:xfrm>
              <a:off x="3204373"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32" name="Oval 1094"/>
            <p:cNvSpPr>
              <a:spLocks noChangeAspect="1" noChangeArrowheads="1"/>
            </p:cNvSpPr>
            <p:nvPr userDrawn="1"/>
          </p:nvSpPr>
          <p:spPr bwMode="auto">
            <a:xfrm>
              <a:off x="3315949"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33" name="Oval 1095"/>
            <p:cNvSpPr>
              <a:spLocks noChangeAspect="1" noChangeArrowheads="1"/>
            </p:cNvSpPr>
            <p:nvPr userDrawn="1"/>
          </p:nvSpPr>
          <p:spPr bwMode="auto">
            <a:xfrm>
              <a:off x="4663908"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34" name="Oval 1096"/>
            <p:cNvSpPr>
              <a:spLocks noChangeAspect="1" noChangeArrowheads="1"/>
            </p:cNvSpPr>
            <p:nvPr userDrawn="1"/>
          </p:nvSpPr>
          <p:spPr bwMode="auto">
            <a:xfrm>
              <a:off x="4776992"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35" name="Oval 1097"/>
            <p:cNvSpPr>
              <a:spLocks noChangeAspect="1" noChangeArrowheads="1"/>
            </p:cNvSpPr>
            <p:nvPr userDrawn="1"/>
          </p:nvSpPr>
          <p:spPr bwMode="auto">
            <a:xfrm>
              <a:off x="4888568"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36" name="Oval 1098"/>
            <p:cNvSpPr>
              <a:spLocks noChangeAspect="1" noChangeArrowheads="1"/>
            </p:cNvSpPr>
            <p:nvPr userDrawn="1"/>
          </p:nvSpPr>
          <p:spPr bwMode="auto">
            <a:xfrm>
              <a:off x="5001652"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37" name="Oval 1099"/>
            <p:cNvSpPr>
              <a:spLocks noChangeAspect="1" noChangeArrowheads="1"/>
            </p:cNvSpPr>
            <p:nvPr userDrawn="1"/>
          </p:nvSpPr>
          <p:spPr bwMode="auto">
            <a:xfrm>
              <a:off x="5113228"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38" name="Oval 1100"/>
            <p:cNvSpPr>
              <a:spLocks noChangeAspect="1" noChangeArrowheads="1"/>
            </p:cNvSpPr>
            <p:nvPr userDrawn="1"/>
          </p:nvSpPr>
          <p:spPr bwMode="auto">
            <a:xfrm>
              <a:off x="5226311"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39" name="Oval 1101"/>
            <p:cNvSpPr>
              <a:spLocks noChangeAspect="1" noChangeArrowheads="1"/>
            </p:cNvSpPr>
            <p:nvPr userDrawn="1"/>
          </p:nvSpPr>
          <p:spPr bwMode="auto">
            <a:xfrm>
              <a:off x="5450972"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40" name="Oval 1102"/>
            <p:cNvSpPr>
              <a:spLocks noChangeAspect="1" noChangeArrowheads="1"/>
            </p:cNvSpPr>
            <p:nvPr userDrawn="1"/>
          </p:nvSpPr>
          <p:spPr bwMode="auto">
            <a:xfrm>
              <a:off x="7361334"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41" name="Oval 1103"/>
            <p:cNvSpPr>
              <a:spLocks noChangeAspect="1" noChangeArrowheads="1"/>
            </p:cNvSpPr>
            <p:nvPr userDrawn="1"/>
          </p:nvSpPr>
          <p:spPr bwMode="auto">
            <a:xfrm>
              <a:off x="7472910"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42" name="Oval 1104"/>
            <p:cNvSpPr>
              <a:spLocks noChangeAspect="1" noChangeArrowheads="1"/>
            </p:cNvSpPr>
            <p:nvPr userDrawn="1"/>
          </p:nvSpPr>
          <p:spPr bwMode="auto">
            <a:xfrm>
              <a:off x="7697570"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43" name="Oval 1105"/>
            <p:cNvSpPr>
              <a:spLocks noChangeAspect="1" noChangeArrowheads="1"/>
            </p:cNvSpPr>
            <p:nvPr userDrawn="1"/>
          </p:nvSpPr>
          <p:spPr bwMode="auto">
            <a:xfrm>
              <a:off x="2753545"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44" name="Oval 1106"/>
            <p:cNvSpPr>
              <a:spLocks noChangeAspect="1" noChangeArrowheads="1"/>
            </p:cNvSpPr>
            <p:nvPr userDrawn="1"/>
          </p:nvSpPr>
          <p:spPr bwMode="auto">
            <a:xfrm>
              <a:off x="286663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45" name="Oval 1107"/>
            <p:cNvSpPr>
              <a:spLocks noChangeAspect="1" noChangeArrowheads="1"/>
            </p:cNvSpPr>
            <p:nvPr userDrawn="1"/>
          </p:nvSpPr>
          <p:spPr bwMode="auto">
            <a:xfrm>
              <a:off x="2978206"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46" name="Oval 1108"/>
            <p:cNvSpPr>
              <a:spLocks noChangeAspect="1" noChangeArrowheads="1"/>
            </p:cNvSpPr>
            <p:nvPr userDrawn="1"/>
          </p:nvSpPr>
          <p:spPr bwMode="auto">
            <a:xfrm>
              <a:off x="3091289"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47" name="Oval 1109"/>
            <p:cNvSpPr>
              <a:spLocks noChangeAspect="1" noChangeArrowheads="1"/>
            </p:cNvSpPr>
            <p:nvPr userDrawn="1"/>
          </p:nvSpPr>
          <p:spPr bwMode="auto">
            <a:xfrm>
              <a:off x="3204373"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48" name="Oval 1110"/>
            <p:cNvSpPr>
              <a:spLocks noChangeAspect="1" noChangeArrowheads="1"/>
            </p:cNvSpPr>
            <p:nvPr userDrawn="1"/>
          </p:nvSpPr>
          <p:spPr bwMode="auto">
            <a:xfrm>
              <a:off x="3315949"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49" name="Oval 1111"/>
            <p:cNvSpPr>
              <a:spLocks noChangeAspect="1" noChangeArrowheads="1"/>
            </p:cNvSpPr>
            <p:nvPr userDrawn="1"/>
          </p:nvSpPr>
          <p:spPr bwMode="auto">
            <a:xfrm>
              <a:off x="4663908"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50" name="Oval 1112"/>
            <p:cNvSpPr>
              <a:spLocks noChangeAspect="1" noChangeArrowheads="1"/>
            </p:cNvSpPr>
            <p:nvPr userDrawn="1"/>
          </p:nvSpPr>
          <p:spPr bwMode="auto">
            <a:xfrm>
              <a:off x="4776992"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51" name="Oval 1113"/>
            <p:cNvSpPr>
              <a:spLocks noChangeAspect="1" noChangeArrowheads="1"/>
            </p:cNvSpPr>
            <p:nvPr userDrawn="1"/>
          </p:nvSpPr>
          <p:spPr bwMode="auto">
            <a:xfrm>
              <a:off x="4888568"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52" name="Oval 1114"/>
            <p:cNvSpPr>
              <a:spLocks noChangeAspect="1" noChangeArrowheads="1"/>
            </p:cNvSpPr>
            <p:nvPr userDrawn="1"/>
          </p:nvSpPr>
          <p:spPr bwMode="auto">
            <a:xfrm>
              <a:off x="5001652"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53" name="Oval 1115"/>
            <p:cNvSpPr>
              <a:spLocks noChangeAspect="1" noChangeArrowheads="1"/>
            </p:cNvSpPr>
            <p:nvPr userDrawn="1"/>
          </p:nvSpPr>
          <p:spPr bwMode="auto">
            <a:xfrm>
              <a:off x="5113228"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54" name="Oval 1116"/>
            <p:cNvSpPr>
              <a:spLocks noChangeAspect="1" noChangeArrowheads="1"/>
            </p:cNvSpPr>
            <p:nvPr userDrawn="1"/>
          </p:nvSpPr>
          <p:spPr bwMode="auto">
            <a:xfrm>
              <a:off x="5226311"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55" name="Oval 1117"/>
            <p:cNvSpPr>
              <a:spLocks noChangeAspect="1" noChangeArrowheads="1"/>
            </p:cNvSpPr>
            <p:nvPr userDrawn="1"/>
          </p:nvSpPr>
          <p:spPr bwMode="auto">
            <a:xfrm>
              <a:off x="5450972"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56" name="Oval 1118"/>
            <p:cNvSpPr>
              <a:spLocks noChangeAspect="1" noChangeArrowheads="1"/>
            </p:cNvSpPr>
            <p:nvPr userDrawn="1"/>
          </p:nvSpPr>
          <p:spPr bwMode="auto">
            <a:xfrm>
              <a:off x="724825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57" name="Oval 1119"/>
            <p:cNvSpPr>
              <a:spLocks noChangeAspect="1" noChangeArrowheads="1"/>
            </p:cNvSpPr>
            <p:nvPr userDrawn="1"/>
          </p:nvSpPr>
          <p:spPr bwMode="auto">
            <a:xfrm>
              <a:off x="7361334"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58" name="Oval 1120"/>
            <p:cNvSpPr>
              <a:spLocks noChangeAspect="1" noChangeArrowheads="1"/>
            </p:cNvSpPr>
            <p:nvPr userDrawn="1"/>
          </p:nvSpPr>
          <p:spPr bwMode="auto">
            <a:xfrm>
              <a:off x="7472910"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59" name="Oval 1121"/>
            <p:cNvSpPr>
              <a:spLocks noChangeAspect="1" noChangeArrowheads="1"/>
            </p:cNvSpPr>
            <p:nvPr userDrawn="1"/>
          </p:nvSpPr>
          <p:spPr bwMode="auto">
            <a:xfrm>
              <a:off x="7585994"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60" name="Oval 1122"/>
            <p:cNvSpPr>
              <a:spLocks noChangeAspect="1" noChangeArrowheads="1"/>
            </p:cNvSpPr>
            <p:nvPr userDrawn="1"/>
          </p:nvSpPr>
          <p:spPr bwMode="auto">
            <a:xfrm>
              <a:off x="769757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61" name="Oval 1123"/>
            <p:cNvSpPr>
              <a:spLocks noChangeAspect="1" noChangeArrowheads="1"/>
            </p:cNvSpPr>
            <p:nvPr userDrawn="1"/>
          </p:nvSpPr>
          <p:spPr bwMode="auto">
            <a:xfrm>
              <a:off x="2753545"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62" name="Oval 1124"/>
            <p:cNvSpPr>
              <a:spLocks noChangeAspect="1" noChangeArrowheads="1"/>
            </p:cNvSpPr>
            <p:nvPr userDrawn="1"/>
          </p:nvSpPr>
          <p:spPr bwMode="auto">
            <a:xfrm>
              <a:off x="286663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63" name="Oval 1125"/>
            <p:cNvSpPr>
              <a:spLocks noChangeAspect="1" noChangeArrowheads="1"/>
            </p:cNvSpPr>
            <p:nvPr userDrawn="1"/>
          </p:nvSpPr>
          <p:spPr bwMode="auto">
            <a:xfrm>
              <a:off x="2978206"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64" name="Oval 1126"/>
            <p:cNvSpPr>
              <a:spLocks noChangeAspect="1" noChangeArrowheads="1"/>
            </p:cNvSpPr>
            <p:nvPr userDrawn="1"/>
          </p:nvSpPr>
          <p:spPr bwMode="auto">
            <a:xfrm>
              <a:off x="3091289"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65" name="Oval 1127"/>
            <p:cNvSpPr>
              <a:spLocks noChangeAspect="1" noChangeArrowheads="1"/>
            </p:cNvSpPr>
            <p:nvPr userDrawn="1"/>
          </p:nvSpPr>
          <p:spPr bwMode="auto">
            <a:xfrm>
              <a:off x="3204373"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66" name="Oval 1128"/>
            <p:cNvSpPr>
              <a:spLocks noChangeAspect="1" noChangeArrowheads="1"/>
            </p:cNvSpPr>
            <p:nvPr userDrawn="1"/>
          </p:nvSpPr>
          <p:spPr bwMode="auto">
            <a:xfrm>
              <a:off x="3315949"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67" name="Oval 1129"/>
            <p:cNvSpPr>
              <a:spLocks noChangeAspect="1" noChangeArrowheads="1"/>
            </p:cNvSpPr>
            <p:nvPr userDrawn="1"/>
          </p:nvSpPr>
          <p:spPr bwMode="auto">
            <a:xfrm>
              <a:off x="4663908"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68" name="Oval 1130"/>
            <p:cNvSpPr>
              <a:spLocks noChangeAspect="1" noChangeArrowheads="1"/>
            </p:cNvSpPr>
            <p:nvPr userDrawn="1"/>
          </p:nvSpPr>
          <p:spPr bwMode="auto">
            <a:xfrm>
              <a:off x="4776992"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69" name="Oval 1131"/>
            <p:cNvSpPr>
              <a:spLocks noChangeAspect="1" noChangeArrowheads="1"/>
            </p:cNvSpPr>
            <p:nvPr userDrawn="1"/>
          </p:nvSpPr>
          <p:spPr bwMode="auto">
            <a:xfrm>
              <a:off x="4888568"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70" name="Oval 1132"/>
            <p:cNvSpPr>
              <a:spLocks noChangeAspect="1" noChangeArrowheads="1"/>
            </p:cNvSpPr>
            <p:nvPr userDrawn="1"/>
          </p:nvSpPr>
          <p:spPr bwMode="auto">
            <a:xfrm>
              <a:off x="5001652"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71" name="Oval 1133"/>
            <p:cNvSpPr>
              <a:spLocks noChangeAspect="1" noChangeArrowheads="1"/>
            </p:cNvSpPr>
            <p:nvPr userDrawn="1"/>
          </p:nvSpPr>
          <p:spPr bwMode="auto">
            <a:xfrm>
              <a:off x="5113228"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72" name="Oval 1134"/>
            <p:cNvSpPr>
              <a:spLocks noChangeAspect="1" noChangeArrowheads="1"/>
            </p:cNvSpPr>
            <p:nvPr userDrawn="1"/>
          </p:nvSpPr>
          <p:spPr bwMode="auto">
            <a:xfrm>
              <a:off x="5450972"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73" name="Oval 1135"/>
            <p:cNvSpPr>
              <a:spLocks noChangeAspect="1" noChangeArrowheads="1"/>
            </p:cNvSpPr>
            <p:nvPr userDrawn="1"/>
          </p:nvSpPr>
          <p:spPr bwMode="auto">
            <a:xfrm>
              <a:off x="7136674"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74" name="Oval 1136"/>
            <p:cNvSpPr>
              <a:spLocks noChangeAspect="1" noChangeArrowheads="1"/>
            </p:cNvSpPr>
            <p:nvPr userDrawn="1"/>
          </p:nvSpPr>
          <p:spPr bwMode="auto">
            <a:xfrm>
              <a:off x="724825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75" name="Oval 1137"/>
            <p:cNvSpPr>
              <a:spLocks noChangeAspect="1" noChangeArrowheads="1"/>
            </p:cNvSpPr>
            <p:nvPr userDrawn="1"/>
          </p:nvSpPr>
          <p:spPr bwMode="auto">
            <a:xfrm>
              <a:off x="7361334"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76" name="Oval 1138"/>
            <p:cNvSpPr>
              <a:spLocks noChangeAspect="1" noChangeArrowheads="1"/>
            </p:cNvSpPr>
            <p:nvPr userDrawn="1"/>
          </p:nvSpPr>
          <p:spPr bwMode="auto">
            <a:xfrm>
              <a:off x="7472910"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77" name="Oval 1139"/>
            <p:cNvSpPr>
              <a:spLocks noChangeAspect="1" noChangeArrowheads="1"/>
            </p:cNvSpPr>
            <p:nvPr userDrawn="1"/>
          </p:nvSpPr>
          <p:spPr bwMode="auto">
            <a:xfrm>
              <a:off x="7585994"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78" name="Oval 1140"/>
            <p:cNvSpPr>
              <a:spLocks noChangeAspect="1" noChangeArrowheads="1"/>
            </p:cNvSpPr>
            <p:nvPr userDrawn="1"/>
          </p:nvSpPr>
          <p:spPr bwMode="auto">
            <a:xfrm>
              <a:off x="769757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79" name="Oval 1141"/>
            <p:cNvSpPr>
              <a:spLocks noChangeAspect="1" noChangeArrowheads="1"/>
            </p:cNvSpPr>
            <p:nvPr userDrawn="1"/>
          </p:nvSpPr>
          <p:spPr bwMode="auto">
            <a:xfrm>
              <a:off x="7810653"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80" name="Oval 1142"/>
            <p:cNvSpPr>
              <a:spLocks noChangeAspect="1" noChangeArrowheads="1"/>
            </p:cNvSpPr>
            <p:nvPr userDrawn="1"/>
          </p:nvSpPr>
          <p:spPr bwMode="auto">
            <a:xfrm>
              <a:off x="264196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81" name="Oval 1143"/>
            <p:cNvSpPr>
              <a:spLocks noChangeAspect="1" noChangeArrowheads="1"/>
            </p:cNvSpPr>
            <p:nvPr userDrawn="1"/>
          </p:nvSpPr>
          <p:spPr bwMode="auto">
            <a:xfrm>
              <a:off x="2753545"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82" name="Oval 1144"/>
            <p:cNvSpPr>
              <a:spLocks noChangeAspect="1" noChangeArrowheads="1"/>
            </p:cNvSpPr>
            <p:nvPr userDrawn="1"/>
          </p:nvSpPr>
          <p:spPr bwMode="auto">
            <a:xfrm>
              <a:off x="286663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83" name="Oval 1145"/>
            <p:cNvSpPr>
              <a:spLocks noChangeAspect="1" noChangeArrowheads="1"/>
            </p:cNvSpPr>
            <p:nvPr userDrawn="1"/>
          </p:nvSpPr>
          <p:spPr bwMode="auto">
            <a:xfrm>
              <a:off x="2978206"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84" name="Oval 1146"/>
            <p:cNvSpPr>
              <a:spLocks noChangeAspect="1" noChangeArrowheads="1"/>
            </p:cNvSpPr>
            <p:nvPr userDrawn="1"/>
          </p:nvSpPr>
          <p:spPr bwMode="auto">
            <a:xfrm>
              <a:off x="309128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85" name="Oval 1147"/>
            <p:cNvSpPr>
              <a:spLocks noChangeAspect="1" noChangeArrowheads="1"/>
            </p:cNvSpPr>
            <p:nvPr userDrawn="1"/>
          </p:nvSpPr>
          <p:spPr bwMode="auto">
            <a:xfrm>
              <a:off x="3204373"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86" name="Oval 1148"/>
            <p:cNvSpPr>
              <a:spLocks noChangeAspect="1" noChangeArrowheads="1"/>
            </p:cNvSpPr>
            <p:nvPr userDrawn="1"/>
          </p:nvSpPr>
          <p:spPr bwMode="auto">
            <a:xfrm>
              <a:off x="4663908"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87" name="Oval 1149"/>
            <p:cNvSpPr>
              <a:spLocks noChangeAspect="1" noChangeArrowheads="1"/>
            </p:cNvSpPr>
            <p:nvPr userDrawn="1"/>
          </p:nvSpPr>
          <p:spPr bwMode="auto">
            <a:xfrm>
              <a:off x="4776992"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88" name="Oval 1150"/>
            <p:cNvSpPr>
              <a:spLocks noChangeAspect="1" noChangeArrowheads="1"/>
            </p:cNvSpPr>
            <p:nvPr userDrawn="1"/>
          </p:nvSpPr>
          <p:spPr bwMode="auto">
            <a:xfrm>
              <a:off x="4888568"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89" name="Oval 1151"/>
            <p:cNvSpPr>
              <a:spLocks noChangeAspect="1" noChangeArrowheads="1"/>
            </p:cNvSpPr>
            <p:nvPr userDrawn="1"/>
          </p:nvSpPr>
          <p:spPr bwMode="auto">
            <a:xfrm>
              <a:off x="5001652"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90" name="Oval 1152"/>
            <p:cNvSpPr>
              <a:spLocks noChangeAspect="1" noChangeArrowheads="1"/>
            </p:cNvSpPr>
            <p:nvPr userDrawn="1"/>
          </p:nvSpPr>
          <p:spPr bwMode="auto">
            <a:xfrm>
              <a:off x="5113228"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91" name="Oval 1153"/>
            <p:cNvSpPr>
              <a:spLocks noChangeAspect="1" noChangeArrowheads="1"/>
            </p:cNvSpPr>
            <p:nvPr userDrawn="1"/>
          </p:nvSpPr>
          <p:spPr bwMode="auto">
            <a:xfrm>
              <a:off x="5450972"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92" name="Oval 1154"/>
            <p:cNvSpPr>
              <a:spLocks noChangeAspect="1" noChangeArrowheads="1"/>
            </p:cNvSpPr>
            <p:nvPr userDrawn="1"/>
          </p:nvSpPr>
          <p:spPr bwMode="auto">
            <a:xfrm>
              <a:off x="7023590"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93" name="Oval 1155"/>
            <p:cNvSpPr>
              <a:spLocks noChangeAspect="1" noChangeArrowheads="1"/>
            </p:cNvSpPr>
            <p:nvPr userDrawn="1"/>
          </p:nvSpPr>
          <p:spPr bwMode="auto">
            <a:xfrm>
              <a:off x="7136674"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94" name="Oval 1156"/>
            <p:cNvSpPr>
              <a:spLocks noChangeAspect="1" noChangeArrowheads="1"/>
            </p:cNvSpPr>
            <p:nvPr userDrawn="1"/>
          </p:nvSpPr>
          <p:spPr bwMode="auto">
            <a:xfrm>
              <a:off x="724825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95" name="Oval 1157"/>
            <p:cNvSpPr>
              <a:spLocks noChangeAspect="1" noChangeArrowheads="1"/>
            </p:cNvSpPr>
            <p:nvPr userDrawn="1"/>
          </p:nvSpPr>
          <p:spPr bwMode="auto">
            <a:xfrm>
              <a:off x="7361334"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96" name="Oval 1158"/>
            <p:cNvSpPr>
              <a:spLocks noChangeAspect="1" noChangeArrowheads="1"/>
            </p:cNvSpPr>
            <p:nvPr userDrawn="1"/>
          </p:nvSpPr>
          <p:spPr bwMode="auto">
            <a:xfrm>
              <a:off x="7472910"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97" name="Oval 1159"/>
            <p:cNvSpPr>
              <a:spLocks noChangeAspect="1" noChangeArrowheads="1"/>
            </p:cNvSpPr>
            <p:nvPr userDrawn="1"/>
          </p:nvSpPr>
          <p:spPr bwMode="auto">
            <a:xfrm>
              <a:off x="7585994"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98" name="Oval 1160"/>
            <p:cNvSpPr>
              <a:spLocks noChangeAspect="1" noChangeArrowheads="1"/>
            </p:cNvSpPr>
            <p:nvPr userDrawn="1"/>
          </p:nvSpPr>
          <p:spPr bwMode="auto">
            <a:xfrm>
              <a:off x="769757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99" name="Oval 1161"/>
            <p:cNvSpPr>
              <a:spLocks noChangeAspect="1" noChangeArrowheads="1"/>
            </p:cNvSpPr>
            <p:nvPr userDrawn="1"/>
          </p:nvSpPr>
          <p:spPr bwMode="auto">
            <a:xfrm>
              <a:off x="7810653"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00" name="Oval 1162"/>
            <p:cNvSpPr>
              <a:spLocks noChangeAspect="1" noChangeArrowheads="1"/>
            </p:cNvSpPr>
            <p:nvPr userDrawn="1"/>
          </p:nvSpPr>
          <p:spPr bwMode="auto">
            <a:xfrm>
              <a:off x="792222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01" name="Oval 1163"/>
            <p:cNvSpPr>
              <a:spLocks noChangeAspect="1" noChangeArrowheads="1"/>
            </p:cNvSpPr>
            <p:nvPr userDrawn="1"/>
          </p:nvSpPr>
          <p:spPr bwMode="auto">
            <a:xfrm>
              <a:off x="2641969"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02" name="Oval 1164"/>
            <p:cNvSpPr>
              <a:spLocks noChangeAspect="1" noChangeArrowheads="1"/>
            </p:cNvSpPr>
            <p:nvPr userDrawn="1"/>
          </p:nvSpPr>
          <p:spPr bwMode="auto">
            <a:xfrm>
              <a:off x="2753545"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03" name="Oval 1165"/>
            <p:cNvSpPr>
              <a:spLocks noChangeAspect="1" noChangeArrowheads="1"/>
            </p:cNvSpPr>
            <p:nvPr userDrawn="1"/>
          </p:nvSpPr>
          <p:spPr bwMode="auto">
            <a:xfrm>
              <a:off x="286663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04" name="Oval 1166"/>
            <p:cNvSpPr>
              <a:spLocks noChangeAspect="1" noChangeArrowheads="1"/>
            </p:cNvSpPr>
            <p:nvPr userDrawn="1"/>
          </p:nvSpPr>
          <p:spPr bwMode="auto">
            <a:xfrm>
              <a:off x="2978206"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05" name="Oval 1167"/>
            <p:cNvSpPr>
              <a:spLocks noChangeAspect="1" noChangeArrowheads="1"/>
            </p:cNvSpPr>
            <p:nvPr userDrawn="1"/>
          </p:nvSpPr>
          <p:spPr bwMode="auto">
            <a:xfrm>
              <a:off x="3091289"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06" name="Oval 1168"/>
            <p:cNvSpPr>
              <a:spLocks noChangeAspect="1" noChangeArrowheads="1"/>
            </p:cNvSpPr>
            <p:nvPr userDrawn="1"/>
          </p:nvSpPr>
          <p:spPr bwMode="auto">
            <a:xfrm>
              <a:off x="4663908"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07" name="Oval 1169"/>
            <p:cNvSpPr>
              <a:spLocks noChangeAspect="1" noChangeArrowheads="1"/>
            </p:cNvSpPr>
            <p:nvPr userDrawn="1"/>
          </p:nvSpPr>
          <p:spPr bwMode="auto">
            <a:xfrm>
              <a:off x="4776992"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08" name="Oval 1170"/>
            <p:cNvSpPr>
              <a:spLocks noChangeAspect="1" noChangeArrowheads="1"/>
            </p:cNvSpPr>
            <p:nvPr userDrawn="1"/>
          </p:nvSpPr>
          <p:spPr bwMode="auto">
            <a:xfrm>
              <a:off x="4888568"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09" name="Oval 1171"/>
            <p:cNvSpPr>
              <a:spLocks noChangeAspect="1" noChangeArrowheads="1"/>
            </p:cNvSpPr>
            <p:nvPr userDrawn="1"/>
          </p:nvSpPr>
          <p:spPr bwMode="auto">
            <a:xfrm>
              <a:off x="5001652"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10" name="Oval 1172"/>
            <p:cNvSpPr>
              <a:spLocks noChangeAspect="1" noChangeArrowheads="1"/>
            </p:cNvSpPr>
            <p:nvPr userDrawn="1"/>
          </p:nvSpPr>
          <p:spPr bwMode="auto">
            <a:xfrm>
              <a:off x="7023590"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11" name="Oval 1173"/>
            <p:cNvSpPr>
              <a:spLocks noChangeAspect="1" noChangeArrowheads="1"/>
            </p:cNvSpPr>
            <p:nvPr userDrawn="1"/>
          </p:nvSpPr>
          <p:spPr bwMode="auto">
            <a:xfrm>
              <a:off x="7136674"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12" name="Oval 1174"/>
            <p:cNvSpPr>
              <a:spLocks noChangeAspect="1" noChangeArrowheads="1"/>
            </p:cNvSpPr>
            <p:nvPr userDrawn="1"/>
          </p:nvSpPr>
          <p:spPr bwMode="auto">
            <a:xfrm>
              <a:off x="724825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13" name="Oval 1175"/>
            <p:cNvSpPr>
              <a:spLocks noChangeAspect="1" noChangeArrowheads="1"/>
            </p:cNvSpPr>
            <p:nvPr userDrawn="1"/>
          </p:nvSpPr>
          <p:spPr bwMode="auto">
            <a:xfrm>
              <a:off x="7361334"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14" name="Oval 1176"/>
            <p:cNvSpPr>
              <a:spLocks noChangeAspect="1" noChangeArrowheads="1"/>
            </p:cNvSpPr>
            <p:nvPr userDrawn="1"/>
          </p:nvSpPr>
          <p:spPr bwMode="auto">
            <a:xfrm>
              <a:off x="7472910"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15" name="Oval 1177"/>
            <p:cNvSpPr>
              <a:spLocks noChangeAspect="1" noChangeArrowheads="1"/>
            </p:cNvSpPr>
            <p:nvPr userDrawn="1"/>
          </p:nvSpPr>
          <p:spPr bwMode="auto">
            <a:xfrm>
              <a:off x="7585994"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16" name="Oval 1178"/>
            <p:cNvSpPr>
              <a:spLocks noChangeAspect="1" noChangeArrowheads="1"/>
            </p:cNvSpPr>
            <p:nvPr userDrawn="1"/>
          </p:nvSpPr>
          <p:spPr bwMode="auto">
            <a:xfrm>
              <a:off x="769757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17" name="Oval 1179"/>
            <p:cNvSpPr>
              <a:spLocks noChangeAspect="1" noChangeArrowheads="1"/>
            </p:cNvSpPr>
            <p:nvPr userDrawn="1"/>
          </p:nvSpPr>
          <p:spPr bwMode="auto">
            <a:xfrm>
              <a:off x="7810653"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18" name="Oval 1180"/>
            <p:cNvSpPr>
              <a:spLocks noChangeAspect="1" noChangeArrowheads="1"/>
            </p:cNvSpPr>
            <p:nvPr userDrawn="1"/>
          </p:nvSpPr>
          <p:spPr bwMode="auto">
            <a:xfrm>
              <a:off x="7922229" y="4875977"/>
              <a:ext cx="85944" cy="85943"/>
            </a:xfrm>
            <a:prstGeom prst="ellipse">
              <a:avLst/>
            </a:prstGeom>
            <a:grpFill/>
            <a:ln>
              <a:noFill/>
            </a:ln>
            <a:effectLst/>
          </p:spPr>
          <p:txBody>
            <a:bodyPr wrap="none" anchor="ctr"/>
            <a:lstStyle/>
            <a:p>
              <a:pPr defTabSz="1218987"/>
              <a:endParaRPr lang="en-US" sz="2400">
                <a:solidFill>
                  <a:srgbClr val="292929"/>
                </a:solidFill>
              </a:endParaRPr>
            </a:p>
          </p:txBody>
        </p:sp>
        <p:sp>
          <p:nvSpPr>
            <p:cNvPr id="1219" name="Oval 1181"/>
            <p:cNvSpPr>
              <a:spLocks noChangeAspect="1" noChangeArrowheads="1"/>
            </p:cNvSpPr>
            <p:nvPr userDrawn="1"/>
          </p:nvSpPr>
          <p:spPr bwMode="auto">
            <a:xfrm>
              <a:off x="2641969"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20" name="Oval 1182"/>
            <p:cNvSpPr>
              <a:spLocks noChangeAspect="1" noChangeArrowheads="1"/>
            </p:cNvSpPr>
            <p:nvPr userDrawn="1"/>
          </p:nvSpPr>
          <p:spPr bwMode="auto">
            <a:xfrm>
              <a:off x="2753545"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21" name="Oval 1183"/>
            <p:cNvSpPr>
              <a:spLocks noChangeAspect="1" noChangeArrowheads="1"/>
            </p:cNvSpPr>
            <p:nvPr userDrawn="1"/>
          </p:nvSpPr>
          <p:spPr bwMode="auto">
            <a:xfrm>
              <a:off x="2866630"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22" name="Oval 1184"/>
            <p:cNvSpPr>
              <a:spLocks noChangeAspect="1" noChangeArrowheads="1"/>
            </p:cNvSpPr>
            <p:nvPr userDrawn="1"/>
          </p:nvSpPr>
          <p:spPr bwMode="auto">
            <a:xfrm>
              <a:off x="2978206"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23" name="Oval 1185"/>
            <p:cNvSpPr>
              <a:spLocks noChangeAspect="1" noChangeArrowheads="1"/>
            </p:cNvSpPr>
            <p:nvPr userDrawn="1"/>
          </p:nvSpPr>
          <p:spPr bwMode="auto">
            <a:xfrm>
              <a:off x="3091289"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24" name="Oval 1186"/>
            <p:cNvSpPr>
              <a:spLocks noChangeAspect="1" noChangeArrowheads="1"/>
            </p:cNvSpPr>
            <p:nvPr userDrawn="1"/>
          </p:nvSpPr>
          <p:spPr bwMode="auto">
            <a:xfrm>
              <a:off x="4776992"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25" name="Oval 1187"/>
            <p:cNvSpPr>
              <a:spLocks noChangeAspect="1" noChangeArrowheads="1"/>
            </p:cNvSpPr>
            <p:nvPr userDrawn="1"/>
          </p:nvSpPr>
          <p:spPr bwMode="auto">
            <a:xfrm>
              <a:off x="4888568"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26" name="Oval 1188"/>
            <p:cNvSpPr>
              <a:spLocks noChangeAspect="1" noChangeArrowheads="1"/>
            </p:cNvSpPr>
            <p:nvPr userDrawn="1"/>
          </p:nvSpPr>
          <p:spPr bwMode="auto">
            <a:xfrm>
              <a:off x="5001652"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27" name="Oval 1189"/>
            <p:cNvSpPr>
              <a:spLocks noChangeAspect="1" noChangeArrowheads="1"/>
            </p:cNvSpPr>
            <p:nvPr userDrawn="1"/>
          </p:nvSpPr>
          <p:spPr bwMode="auto">
            <a:xfrm>
              <a:off x="7023590"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28" name="Oval 1190"/>
            <p:cNvSpPr>
              <a:spLocks noChangeAspect="1" noChangeArrowheads="1"/>
            </p:cNvSpPr>
            <p:nvPr userDrawn="1"/>
          </p:nvSpPr>
          <p:spPr bwMode="auto">
            <a:xfrm>
              <a:off x="7136674"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29" name="Oval 1191"/>
            <p:cNvSpPr>
              <a:spLocks noChangeAspect="1" noChangeArrowheads="1"/>
            </p:cNvSpPr>
            <p:nvPr userDrawn="1"/>
          </p:nvSpPr>
          <p:spPr bwMode="auto">
            <a:xfrm>
              <a:off x="7472910"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30" name="Oval 1192"/>
            <p:cNvSpPr>
              <a:spLocks noChangeAspect="1" noChangeArrowheads="1"/>
            </p:cNvSpPr>
            <p:nvPr userDrawn="1"/>
          </p:nvSpPr>
          <p:spPr bwMode="auto">
            <a:xfrm>
              <a:off x="7585994"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31" name="Oval 1193"/>
            <p:cNvSpPr>
              <a:spLocks noChangeAspect="1" noChangeArrowheads="1"/>
            </p:cNvSpPr>
            <p:nvPr userDrawn="1"/>
          </p:nvSpPr>
          <p:spPr bwMode="auto">
            <a:xfrm>
              <a:off x="7697570"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32" name="Oval 1194"/>
            <p:cNvSpPr>
              <a:spLocks noChangeAspect="1" noChangeArrowheads="1"/>
            </p:cNvSpPr>
            <p:nvPr userDrawn="1"/>
          </p:nvSpPr>
          <p:spPr bwMode="auto">
            <a:xfrm>
              <a:off x="7810653"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33" name="Oval 1195"/>
            <p:cNvSpPr>
              <a:spLocks noChangeAspect="1" noChangeArrowheads="1"/>
            </p:cNvSpPr>
            <p:nvPr userDrawn="1"/>
          </p:nvSpPr>
          <p:spPr bwMode="auto">
            <a:xfrm>
              <a:off x="2641969"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34" name="Oval 1196"/>
            <p:cNvSpPr>
              <a:spLocks noChangeAspect="1" noChangeArrowheads="1"/>
            </p:cNvSpPr>
            <p:nvPr userDrawn="1"/>
          </p:nvSpPr>
          <p:spPr bwMode="auto">
            <a:xfrm>
              <a:off x="2753545"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35" name="Oval 1197"/>
            <p:cNvSpPr>
              <a:spLocks noChangeAspect="1" noChangeArrowheads="1"/>
            </p:cNvSpPr>
            <p:nvPr userDrawn="1"/>
          </p:nvSpPr>
          <p:spPr bwMode="auto">
            <a:xfrm>
              <a:off x="2866630"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36" name="Oval 1198"/>
            <p:cNvSpPr>
              <a:spLocks noChangeAspect="1" noChangeArrowheads="1"/>
            </p:cNvSpPr>
            <p:nvPr userDrawn="1"/>
          </p:nvSpPr>
          <p:spPr bwMode="auto">
            <a:xfrm>
              <a:off x="2978206"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37" name="Oval 1199"/>
            <p:cNvSpPr>
              <a:spLocks noChangeAspect="1" noChangeArrowheads="1"/>
            </p:cNvSpPr>
            <p:nvPr userDrawn="1"/>
          </p:nvSpPr>
          <p:spPr bwMode="auto">
            <a:xfrm>
              <a:off x="4776992"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38" name="Oval 1200"/>
            <p:cNvSpPr>
              <a:spLocks noChangeAspect="1" noChangeArrowheads="1"/>
            </p:cNvSpPr>
            <p:nvPr userDrawn="1"/>
          </p:nvSpPr>
          <p:spPr bwMode="auto">
            <a:xfrm>
              <a:off x="7585994"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39" name="Oval 1201"/>
            <p:cNvSpPr>
              <a:spLocks noChangeAspect="1" noChangeArrowheads="1"/>
            </p:cNvSpPr>
            <p:nvPr userDrawn="1"/>
          </p:nvSpPr>
          <p:spPr bwMode="auto">
            <a:xfrm>
              <a:off x="7697570"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40" name="Oval 1202"/>
            <p:cNvSpPr>
              <a:spLocks noChangeAspect="1" noChangeArrowheads="1"/>
            </p:cNvSpPr>
            <p:nvPr userDrawn="1"/>
          </p:nvSpPr>
          <p:spPr bwMode="auto">
            <a:xfrm>
              <a:off x="7810653"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41" name="Oval 1203"/>
            <p:cNvSpPr>
              <a:spLocks noChangeAspect="1" noChangeArrowheads="1"/>
            </p:cNvSpPr>
            <p:nvPr userDrawn="1"/>
          </p:nvSpPr>
          <p:spPr bwMode="auto">
            <a:xfrm>
              <a:off x="8484633"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42" name="Oval 1204"/>
            <p:cNvSpPr>
              <a:spLocks noChangeAspect="1" noChangeArrowheads="1"/>
            </p:cNvSpPr>
            <p:nvPr userDrawn="1"/>
          </p:nvSpPr>
          <p:spPr bwMode="auto">
            <a:xfrm>
              <a:off x="2641969"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43" name="Oval 1205"/>
            <p:cNvSpPr>
              <a:spLocks noChangeAspect="1" noChangeArrowheads="1"/>
            </p:cNvSpPr>
            <p:nvPr userDrawn="1"/>
          </p:nvSpPr>
          <p:spPr bwMode="auto">
            <a:xfrm>
              <a:off x="2753545"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44" name="Oval 1206"/>
            <p:cNvSpPr>
              <a:spLocks noChangeAspect="1" noChangeArrowheads="1"/>
            </p:cNvSpPr>
            <p:nvPr userDrawn="1"/>
          </p:nvSpPr>
          <p:spPr bwMode="auto">
            <a:xfrm>
              <a:off x="2866630"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45" name="Oval 1207"/>
            <p:cNvSpPr>
              <a:spLocks noChangeAspect="1" noChangeArrowheads="1"/>
            </p:cNvSpPr>
            <p:nvPr userDrawn="1"/>
          </p:nvSpPr>
          <p:spPr bwMode="auto">
            <a:xfrm>
              <a:off x="7697570"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46" name="Oval 1208"/>
            <p:cNvSpPr>
              <a:spLocks noChangeAspect="1" noChangeArrowheads="1"/>
            </p:cNvSpPr>
            <p:nvPr userDrawn="1"/>
          </p:nvSpPr>
          <p:spPr bwMode="auto">
            <a:xfrm>
              <a:off x="7810653"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47" name="Oval 1209"/>
            <p:cNvSpPr>
              <a:spLocks noChangeAspect="1" noChangeArrowheads="1"/>
            </p:cNvSpPr>
            <p:nvPr userDrawn="1"/>
          </p:nvSpPr>
          <p:spPr bwMode="auto">
            <a:xfrm>
              <a:off x="8484633"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48" name="Oval 1210"/>
            <p:cNvSpPr>
              <a:spLocks noChangeAspect="1" noChangeArrowheads="1"/>
            </p:cNvSpPr>
            <p:nvPr userDrawn="1"/>
          </p:nvSpPr>
          <p:spPr bwMode="auto">
            <a:xfrm>
              <a:off x="2641969"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49" name="Oval 1211"/>
            <p:cNvSpPr>
              <a:spLocks noChangeAspect="1" noChangeArrowheads="1"/>
            </p:cNvSpPr>
            <p:nvPr userDrawn="1"/>
          </p:nvSpPr>
          <p:spPr bwMode="auto">
            <a:xfrm>
              <a:off x="2753545"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50" name="Oval 1212"/>
            <p:cNvSpPr>
              <a:spLocks noChangeAspect="1" noChangeArrowheads="1"/>
            </p:cNvSpPr>
            <p:nvPr userDrawn="1"/>
          </p:nvSpPr>
          <p:spPr bwMode="auto">
            <a:xfrm>
              <a:off x="7810653"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51" name="Oval 1213"/>
            <p:cNvSpPr>
              <a:spLocks noChangeAspect="1" noChangeArrowheads="1"/>
            </p:cNvSpPr>
            <p:nvPr userDrawn="1"/>
          </p:nvSpPr>
          <p:spPr bwMode="auto">
            <a:xfrm>
              <a:off x="8371549"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52" name="Oval 1214"/>
            <p:cNvSpPr>
              <a:spLocks noChangeAspect="1" noChangeArrowheads="1"/>
            </p:cNvSpPr>
            <p:nvPr userDrawn="1"/>
          </p:nvSpPr>
          <p:spPr bwMode="auto">
            <a:xfrm>
              <a:off x="2641969"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53" name="Oval 1215"/>
            <p:cNvSpPr>
              <a:spLocks noChangeAspect="1" noChangeArrowheads="1"/>
            </p:cNvSpPr>
            <p:nvPr userDrawn="1"/>
          </p:nvSpPr>
          <p:spPr bwMode="auto">
            <a:xfrm>
              <a:off x="2753545"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54" name="Oval 1216"/>
            <p:cNvSpPr>
              <a:spLocks noChangeAspect="1" noChangeArrowheads="1"/>
            </p:cNvSpPr>
            <p:nvPr userDrawn="1"/>
          </p:nvSpPr>
          <p:spPr bwMode="auto">
            <a:xfrm>
              <a:off x="8259973"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55" name="Oval 1217"/>
            <p:cNvSpPr>
              <a:spLocks noChangeAspect="1" noChangeArrowheads="1"/>
            </p:cNvSpPr>
            <p:nvPr userDrawn="1"/>
          </p:nvSpPr>
          <p:spPr bwMode="auto">
            <a:xfrm>
              <a:off x="2641969" y="549718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56" name="Oval 1218"/>
            <p:cNvSpPr>
              <a:spLocks noChangeAspect="1" noChangeArrowheads="1"/>
            </p:cNvSpPr>
            <p:nvPr userDrawn="1"/>
          </p:nvSpPr>
          <p:spPr bwMode="auto">
            <a:xfrm>
              <a:off x="2753545" y="549718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57" name="Oval 1219"/>
            <p:cNvSpPr>
              <a:spLocks noChangeAspect="1" noChangeArrowheads="1"/>
            </p:cNvSpPr>
            <p:nvPr userDrawn="1"/>
          </p:nvSpPr>
          <p:spPr bwMode="auto">
            <a:xfrm>
              <a:off x="2641969" y="560122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58" name="Oval 1220"/>
            <p:cNvSpPr>
              <a:spLocks noChangeAspect="1" noChangeArrowheads="1"/>
            </p:cNvSpPr>
            <p:nvPr userDrawn="1"/>
          </p:nvSpPr>
          <p:spPr bwMode="auto">
            <a:xfrm>
              <a:off x="2641969" y="570525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59" name="Oval 1221"/>
            <p:cNvSpPr>
              <a:spLocks noChangeAspect="1" noChangeArrowheads="1"/>
            </p:cNvSpPr>
            <p:nvPr userDrawn="1"/>
          </p:nvSpPr>
          <p:spPr bwMode="auto">
            <a:xfrm>
              <a:off x="2753545" y="570525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60" name="Oval 1222"/>
            <p:cNvSpPr>
              <a:spLocks noChangeAspect="1" noChangeArrowheads="1"/>
            </p:cNvSpPr>
            <p:nvPr userDrawn="1"/>
          </p:nvSpPr>
          <p:spPr bwMode="auto">
            <a:xfrm>
              <a:off x="4103013"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61" name="Oval 1223"/>
            <p:cNvSpPr>
              <a:spLocks noChangeAspect="1" noChangeArrowheads="1"/>
            </p:cNvSpPr>
            <p:nvPr userDrawn="1"/>
          </p:nvSpPr>
          <p:spPr bwMode="auto">
            <a:xfrm>
              <a:off x="4214589"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grpSp>
      <p:sp>
        <p:nvSpPr>
          <p:cNvPr id="1315" name="Oval 1314"/>
          <p:cNvSpPr/>
          <p:nvPr/>
        </p:nvSpPr>
        <p:spPr bwMode="auto">
          <a:xfrm>
            <a:off x="2181942" y="2942900"/>
            <a:ext cx="312515" cy="312515"/>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19" name="Oval 1318"/>
          <p:cNvSpPr/>
          <p:nvPr/>
        </p:nvSpPr>
        <p:spPr bwMode="auto">
          <a:xfrm>
            <a:off x="1154552" y="3050630"/>
            <a:ext cx="312515" cy="312515"/>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20" name="Oval 1319"/>
          <p:cNvSpPr/>
          <p:nvPr/>
        </p:nvSpPr>
        <p:spPr bwMode="auto">
          <a:xfrm>
            <a:off x="2045302" y="3255580"/>
            <a:ext cx="312515" cy="312515"/>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21" name="Oval 1320"/>
          <p:cNvSpPr/>
          <p:nvPr/>
        </p:nvSpPr>
        <p:spPr bwMode="auto">
          <a:xfrm>
            <a:off x="2360612" y="2819400"/>
            <a:ext cx="312515" cy="312515"/>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22" name="Oval 1321"/>
          <p:cNvSpPr/>
          <p:nvPr/>
        </p:nvSpPr>
        <p:spPr bwMode="auto">
          <a:xfrm>
            <a:off x="1065212" y="2590800"/>
            <a:ext cx="312515" cy="312515"/>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23" name="Oval 1322"/>
          <p:cNvSpPr/>
          <p:nvPr/>
        </p:nvSpPr>
        <p:spPr bwMode="auto">
          <a:xfrm>
            <a:off x="4722812" y="2362200"/>
            <a:ext cx="312515" cy="312515"/>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25" name="Oval 1324"/>
          <p:cNvSpPr/>
          <p:nvPr/>
        </p:nvSpPr>
        <p:spPr bwMode="auto">
          <a:xfrm>
            <a:off x="3863592" y="2653860"/>
            <a:ext cx="312515" cy="312515"/>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26" name="Oval 1325"/>
          <p:cNvSpPr/>
          <p:nvPr/>
        </p:nvSpPr>
        <p:spPr bwMode="auto">
          <a:xfrm>
            <a:off x="4199922" y="2264980"/>
            <a:ext cx="312515" cy="312515"/>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27" name="Oval 1326"/>
          <p:cNvSpPr/>
          <p:nvPr/>
        </p:nvSpPr>
        <p:spPr bwMode="auto">
          <a:xfrm>
            <a:off x="4320792" y="2645980"/>
            <a:ext cx="312515" cy="312515"/>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28" name="Oval 1327"/>
          <p:cNvSpPr/>
          <p:nvPr/>
        </p:nvSpPr>
        <p:spPr bwMode="auto">
          <a:xfrm>
            <a:off x="4192042" y="2743200"/>
            <a:ext cx="312515" cy="312515"/>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29" name="Oval 1328"/>
          <p:cNvSpPr/>
          <p:nvPr/>
        </p:nvSpPr>
        <p:spPr bwMode="auto">
          <a:xfrm>
            <a:off x="2921159" y="4472618"/>
            <a:ext cx="312515" cy="312515"/>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30" name="Oval 1329"/>
          <p:cNvSpPr/>
          <p:nvPr/>
        </p:nvSpPr>
        <p:spPr bwMode="auto">
          <a:xfrm>
            <a:off x="6485922" y="3331780"/>
            <a:ext cx="312515" cy="312515"/>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31" name="Oval 1330"/>
          <p:cNvSpPr/>
          <p:nvPr/>
        </p:nvSpPr>
        <p:spPr bwMode="auto">
          <a:xfrm>
            <a:off x="6780212" y="2971800"/>
            <a:ext cx="312515" cy="312515"/>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32" name="Oval 1331"/>
          <p:cNvSpPr/>
          <p:nvPr/>
        </p:nvSpPr>
        <p:spPr bwMode="auto">
          <a:xfrm>
            <a:off x="6246812" y="4114800"/>
            <a:ext cx="312515" cy="312515"/>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33" name="Oval 1332"/>
          <p:cNvSpPr/>
          <p:nvPr/>
        </p:nvSpPr>
        <p:spPr bwMode="auto">
          <a:xfrm>
            <a:off x="7261062" y="4955630"/>
            <a:ext cx="312515" cy="312515"/>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34" name="Oval 1333"/>
          <p:cNvSpPr/>
          <p:nvPr/>
        </p:nvSpPr>
        <p:spPr bwMode="auto">
          <a:xfrm>
            <a:off x="7008812" y="2850930"/>
            <a:ext cx="312515" cy="312515"/>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35" name="Oval 1334"/>
          <p:cNvSpPr/>
          <p:nvPr/>
        </p:nvSpPr>
        <p:spPr bwMode="auto">
          <a:xfrm>
            <a:off x="7063992" y="3026980"/>
            <a:ext cx="312515" cy="312515"/>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36" name="Oval 1335"/>
          <p:cNvSpPr/>
          <p:nvPr/>
        </p:nvSpPr>
        <p:spPr bwMode="auto">
          <a:xfrm>
            <a:off x="5059142" y="3308130"/>
            <a:ext cx="312515" cy="312515"/>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grpSp>
        <p:nvGrpSpPr>
          <p:cNvPr id="10" name="Group 9"/>
          <p:cNvGrpSpPr/>
          <p:nvPr/>
        </p:nvGrpSpPr>
        <p:grpSpPr>
          <a:xfrm>
            <a:off x="1121929" y="2421237"/>
            <a:ext cx="5795198" cy="1907465"/>
            <a:chOff x="1067332" y="2443650"/>
            <a:chExt cx="5795198" cy="1907465"/>
          </a:xfrm>
        </p:grpSpPr>
        <p:sp>
          <p:nvSpPr>
            <p:cNvPr id="1269" name="Oval 1268"/>
            <p:cNvSpPr/>
            <p:nvPr/>
          </p:nvSpPr>
          <p:spPr bwMode="auto">
            <a:xfrm>
              <a:off x="1067332" y="2748760"/>
              <a:ext cx="312515" cy="312515"/>
            </a:xfrm>
            <a:prstGeom prst="ellipse">
              <a:avLst/>
            </a:prstGeom>
            <a:solidFill>
              <a:srgbClr val="00AEEF">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265" name="Oval 1264"/>
            <p:cNvSpPr/>
            <p:nvPr/>
          </p:nvSpPr>
          <p:spPr bwMode="auto">
            <a:xfrm>
              <a:off x="2239742" y="2864070"/>
              <a:ext cx="312515" cy="312515"/>
            </a:xfrm>
            <a:prstGeom prst="ellipse">
              <a:avLst/>
            </a:prstGeom>
            <a:solidFill>
              <a:srgbClr val="00AEEF">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270" name="Oval 1269"/>
            <p:cNvSpPr/>
            <p:nvPr/>
          </p:nvSpPr>
          <p:spPr bwMode="auto">
            <a:xfrm>
              <a:off x="1901814" y="2590206"/>
              <a:ext cx="312515" cy="312515"/>
            </a:xfrm>
            <a:prstGeom prst="ellipse">
              <a:avLst/>
            </a:prstGeom>
            <a:solidFill>
              <a:srgbClr val="00AEEF">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271" name="Oval 1270"/>
            <p:cNvSpPr/>
            <p:nvPr/>
          </p:nvSpPr>
          <p:spPr bwMode="auto">
            <a:xfrm>
              <a:off x="1614712" y="3172729"/>
              <a:ext cx="312515" cy="312515"/>
            </a:xfrm>
            <a:prstGeom prst="ellipse">
              <a:avLst/>
            </a:prstGeom>
            <a:solidFill>
              <a:srgbClr val="00AEEF">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273" name="Oval 1272"/>
            <p:cNvSpPr/>
            <p:nvPr/>
          </p:nvSpPr>
          <p:spPr bwMode="auto">
            <a:xfrm>
              <a:off x="3982820" y="2466847"/>
              <a:ext cx="312515" cy="312515"/>
            </a:xfrm>
            <a:prstGeom prst="ellipse">
              <a:avLst/>
            </a:prstGeom>
            <a:solidFill>
              <a:srgbClr val="00AEEF">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09" name="Oval 1308"/>
            <p:cNvSpPr/>
            <p:nvPr/>
          </p:nvSpPr>
          <p:spPr bwMode="auto">
            <a:xfrm>
              <a:off x="3649160" y="2443650"/>
              <a:ext cx="312515" cy="312515"/>
            </a:xfrm>
            <a:prstGeom prst="ellipse">
              <a:avLst/>
            </a:prstGeom>
            <a:solidFill>
              <a:srgbClr val="00AEEF">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10" name="Oval 1309"/>
            <p:cNvSpPr/>
            <p:nvPr/>
          </p:nvSpPr>
          <p:spPr bwMode="auto">
            <a:xfrm>
              <a:off x="6550015" y="3350006"/>
              <a:ext cx="312515" cy="312515"/>
            </a:xfrm>
            <a:prstGeom prst="ellipse">
              <a:avLst/>
            </a:prstGeom>
            <a:solidFill>
              <a:srgbClr val="00AEEF">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a:solidFill>
                  <a:srgbClr val="FFFFFF"/>
                </a:solidFill>
              </a:endParaRPr>
            </a:p>
          </p:txBody>
        </p:sp>
        <p:sp>
          <p:nvSpPr>
            <p:cNvPr id="1311" name="Oval 1310"/>
            <p:cNvSpPr/>
            <p:nvPr/>
          </p:nvSpPr>
          <p:spPr bwMode="auto">
            <a:xfrm>
              <a:off x="6139082" y="4038600"/>
              <a:ext cx="312515" cy="312515"/>
            </a:xfrm>
            <a:prstGeom prst="ellipse">
              <a:avLst/>
            </a:prstGeom>
            <a:solidFill>
              <a:srgbClr val="00AEEF">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a:solidFill>
                  <a:srgbClr val="FFFFFF"/>
                </a:solidFill>
              </a:endParaRPr>
            </a:p>
          </p:txBody>
        </p:sp>
      </p:grpSp>
    </p:spTree>
    <p:extLst>
      <p:ext uri="{BB962C8B-B14F-4D97-AF65-F5344CB8AC3E}">
        <p14:creationId xmlns:p14="http://schemas.microsoft.com/office/powerpoint/2010/main" val="4267860039"/>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right)">
                                      <p:cBhvr>
                                        <p:cTn id="7" dur="500"/>
                                        <p:tgtEl>
                                          <p:spTgt spid="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315"/>
                                        </p:tgtEl>
                                        <p:attrNameLst>
                                          <p:attrName>style.visibility</p:attrName>
                                        </p:attrNameLst>
                                      </p:cBhvr>
                                      <p:to>
                                        <p:strVal val="visible"/>
                                      </p:to>
                                    </p:set>
                                    <p:animEffect transition="in" filter="fade">
                                      <p:cBhvr>
                                        <p:cTn id="19" dur="250"/>
                                        <p:tgtEl>
                                          <p:spTgt spid="1315"/>
                                        </p:tgtEl>
                                      </p:cBhvr>
                                    </p:animEffect>
                                  </p:childTnLst>
                                </p:cTn>
                              </p:par>
                              <p:par>
                                <p:cTn id="20" presetID="10" presetClass="entr" presetSubtype="0" fill="hold" grpId="0" nodeType="withEffect">
                                  <p:stCondLst>
                                    <p:cond delay="350"/>
                                  </p:stCondLst>
                                  <p:childTnLst>
                                    <p:set>
                                      <p:cBhvr>
                                        <p:cTn id="21" dur="1" fill="hold">
                                          <p:stCondLst>
                                            <p:cond delay="0"/>
                                          </p:stCondLst>
                                        </p:cTn>
                                        <p:tgtEl>
                                          <p:spTgt spid="1319"/>
                                        </p:tgtEl>
                                        <p:attrNameLst>
                                          <p:attrName>style.visibility</p:attrName>
                                        </p:attrNameLst>
                                      </p:cBhvr>
                                      <p:to>
                                        <p:strVal val="visible"/>
                                      </p:to>
                                    </p:set>
                                    <p:animEffect transition="in" filter="fade">
                                      <p:cBhvr>
                                        <p:cTn id="22" dur="250"/>
                                        <p:tgtEl>
                                          <p:spTgt spid="1319"/>
                                        </p:tgtEl>
                                      </p:cBhvr>
                                    </p:animEffect>
                                  </p:childTnLst>
                                </p:cTn>
                              </p:par>
                              <p:par>
                                <p:cTn id="23" presetID="10" presetClass="entr" presetSubtype="0" fill="hold" grpId="0" nodeType="withEffect">
                                  <p:stCondLst>
                                    <p:cond delay="400"/>
                                  </p:stCondLst>
                                  <p:childTnLst>
                                    <p:set>
                                      <p:cBhvr>
                                        <p:cTn id="24" dur="1" fill="hold">
                                          <p:stCondLst>
                                            <p:cond delay="0"/>
                                          </p:stCondLst>
                                        </p:cTn>
                                        <p:tgtEl>
                                          <p:spTgt spid="1320"/>
                                        </p:tgtEl>
                                        <p:attrNameLst>
                                          <p:attrName>style.visibility</p:attrName>
                                        </p:attrNameLst>
                                      </p:cBhvr>
                                      <p:to>
                                        <p:strVal val="visible"/>
                                      </p:to>
                                    </p:set>
                                    <p:animEffect transition="in" filter="fade">
                                      <p:cBhvr>
                                        <p:cTn id="25" dur="250"/>
                                        <p:tgtEl>
                                          <p:spTgt spid="1320"/>
                                        </p:tgtEl>
                                      </p:cBhvr>
                                    </p:animEffect>
                                  </p:childTnLst>
                                </p:cTn>
                              </p:par>
                              <p:par>
                                <p:cTn id="26" presetID="10" presetClass="entr" presetSubtype="0" fill="hold" grpId="0" nodeType="withEffect">
                                  <p:stCondLst>
                                    <p:cond delay="450"/>
                                  </p:stCondLst>
                                  <p:childTnLst>
                                    <p:set>
                                      <p:cBhvr>
                                        <p:cTn id="27" dur="1" fill="hold">
                                          <p:stCondLst>
                                            <p:cond delay="0"/>
                                          </p:stCondLst>
                                        </p:cTn>
                                        <p:tgtEl>
                                          <p:spTgt spid="1321"/>
                                        </p:tgtEl>
                                        <p:attrNameLst>
                                          <p:attrName>style.visibility</p:attrName>
                                        </p:attrNameLst>
                                      </p:cBhvr>
                                      <p:to>
                                        <p:strVal val="visible"/>
                                      </p:to>
                                    </p:set>
                                    <p:animEffect transition="in" filter="fade">
                                      <p:cBhvr>
                                        <p:cTn id="28" dur="250"/>
                                        <p:tgtEl>
                                          <p:spTgt spid="1321"/>
                                        </p:tgtEl>
                                      </p:cBhvr>
                                    </p:animEffect>
                                  </p:childTnLst>
                                </p:cTn>
                              </p:par>
                              <p:par>
                                <p:cTn id="29" presetID="10" presetClass="entr" presetSubtype="0" fill="hold" grpId="0" nodeType="withEffect">
                                  <p:stCondLst>
                                    <p:cond delay="500"/>
                                  </p:stCondLst>
                                  <p:childTnLst>
                                    <p:set>
                                      <p:cBhvr>
                                        <p:cTn id="30" dur="1" fill="hold">
                                          <p:stCondLst>
                                            <p:cond delay="0"/>
                                          </p:stCondLst>
                                        </p:cTn>
                                        <p:tgtEl>
                                          <p:spTgt spid="1322"/>
                                        </p:tgtEl>
                                        <p:attrNameLst>
                                          <p:attrName>style.visibility</p:attrName>
                                        </p:attrNameLst>
                                      </p:cBhvr>
                                      <p:to>
                                        <p:strVal val="visible"/>
                                      </p:to>
                                    </p:set>
                                    <p:animEffect transition="in" filter="fade">
                                      <p:cBhvr>
                                        <p:cTn id="31" dur="250"/>
                                        <p:tgtEl>
                                          <p:spTgt spid="1322"/>
                                        </p:tgtEl>
                                      </p:cBhvr>
                                    </p:animEffect>
                                  </p:childTnLst>
                                </p:cTn>
                              </p:par>
                              <p:par>
                                <p:cTn id="32" presetID="10" presetClass="entr" presetSubtype="0" fill="hold" grpId="0" nodeType="withEffect">
                                  <p:stCondLst>
                                    <p:cond delay="550"/>
                                  </p:stCondLst>
                                  <p:childTnLst>
                                    <p:set>
                                      <p:cBhvr>
                                        <p:cTn id="33" dur="1" fill="hold">
                                          <p:stCondLst>
                                            <p:cond delay="0"/>
                                          </p:stCondLst>
                                        </p:cTn>
                                        <p:tgtEl>
                                          <p:spTgt spid="1329"/>
                                        </p:tgtEl>
                                        <p:attrNameLst>
                                          <p:attrName>style.visibility</p:attrName>
                                        </p:attrNameLst>
                                      </p:cBhvr>
                                      <p:to>
                                        <p:strVal val="visible"/>
                                      </p:to>
                                    </p:set>
                                    <p:animEffect transition="in" filter="fade">
                                      <p:cBhvr>
                                        <p:cTn id="34" dur="250"/>
                                        <p:tgtEl>
                                          <p:spTgt spid="1329"/>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323"/>
                                        </p:tgtEl>
                                        <p:attrNameLst>
                                          <p:attrName>style.visibility</p:attrName>
                                        </p:attrNameLst>
                                      </p:cBhvr>
                                      <p:to>
                                        <p:strVal val="visible"/>
                                      </p:to>
                                    </p:set>
                                    <p:animEffect transition="in" filter="fade">
                                      <p:cBhvr>
                                        <p:cTn id="37" dur="250"/>
                                        <p:tgtEl>
                                          <p:spTgt spid="1323"/>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325"/>
                                        </p:tgtEl>
                                        <p:attrNameLst>
                                          <p:attrName>style.visibility</p:attrName>
                                        </p:attrNameLst>
                                      </p:cBhvr>
                                      <p:to>
                                        <p:strVal val="visible"/>
                                      </p:to>
                                    </p:set>
                                    <p:animEffect transition="in" filter="fade">
                                      <p:cBhvr>
                                        <p:cTn id="40" dur="250"/>
                                        <p:tgtEl>
                                          <p:spTgt spid="1325"/>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326"/>
                                        </p:tgtEl>
                                        <p:attrNameLst>
                                          <p:attrName>style.visibility</p:attrName>
                                        </p:attrNameLst>
                                      </p:cBhvr>
                                      <p:to>
                                        <p:strVal val="visible"/>
                                      </p:to>
                                    </p:set>
                                    <p:animEffect transition="in" filter="fade">
                                      <p:cBhvr>
                                        <p:cTn id="43" dur="250"/>
                                        <p:tgtEl>
                                          <p:spTgt spid="1326"/>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327"/>
                                        </p:tgtEl>
                                        <p:attrNameLst>
                                          <p:attrName>style.visibility</p:attrName>
                                        </p:attrNameLst>
                                      </p:cBhvr>
                                      <p:to>
                                        <p:strVal val="visible"/>
                                      </p:to>
                                    </p:set>
                                    <p:animEffect transition="in" filter="fade">
                                      <p:cBhvr>
                                        <p:cTn id="46" dur="250"/>
                                        <p:tgtEl>
                                          <p:spTgt spid="1327"/>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328"/>
                                        </p:tgtEl>
                                        <p:attrNameLst>
                                          <p:attrName>style.visibility</p:attrName>
                                        </p:attrNameLst>
                                      </p:cBhvr>
                                      <p:to>
                                        <p:strVal val="visible"/>
                                      </p:to>
                                    </p:set>
                                    <p:animEffect transition="in" filter="fade">
                                      <p:cBhvr>
                                        <p:cTn id="49" dur="250"/>
                                        <p:tgtEl>
                                          <p:spTgt spid="1328"/>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336"/>
                                        </p:tgtEl>
                                        <p:attrNameLst>
                                          <p:attrName>style.visibility</p:attrName>
                                        </p:attrNameLst>
                                      </p:cBhvr>
                                      <p:to>
                                        <p:strVal val="visible"/>
                                      </p:to>
                                    </p:set>
                                    <p:animEffect transition="in" filter="fade">
                                      <p:cBhvr>
                                        <p:cTn id="52" dur="250"/>
                                        <p:tgtEl>
                                          <p:spTgt spid="1336"/>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330"/>
                                        </p:tgtEl>
                                        <p:attrNameLst>
                                          <p:attrName>style.visibility</p:attrName>
                                        </p:attrNameLst>
                                      </p:cBhvr>
                                      <p:to>
                                        <p:strVal val="visible"/>
                                      </p:to>
                                    </p:set>
                                    <p:animEffect transition="in" filter="fade">
                                      <p:cBhvr>
                                        <p:cTn id="55" dur="250"/>
                                        <p:tgtEl>
                                          <p:spTgt spid="1330"/>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331"/>
                                        </p:tgtEl>
                                        <p:attrNameLst>
                                          <p:attrName>style.visibility</p:attrName>
                                        </p:attrNameLst>
                                      </p:cBhvr>
                                      <p:to>
                                        <p:strVal val="visible"/>
                                      </p:to>
                                    </p:set>
                                    <p:animEffect transition="in" filter="fade">
                                      <p:cBhvr>
                                        <p:cTn id="58" dur="250"/>
                                        <p:tgtEl>
                                          <p:spTgt spid="1331"/>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332"/>
                                        </p:tgtEl>
                                        <p:attrNameLst>
                                          <p:attrName>style.visibility</p:attrName>
                                        </p:attrNameLst>
                                      </p:cBhvr>
                                      <p:to>
                                        <p:strVal val="visible"/>
                                      </p:to>
                                    </p:set>
                                    <p:animEffect transition="in" filter="fade">
                                      <p:cBhvr>
                                        <p:cTn id="61" dur="250"/>
                                        <p:tgtEl>
                                          <p:spTgt spid="1332"/>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1333"/>
                                        </p:tgtEl>
                                        <p:attrNameLst>
                                          <p:attrName>style.visibility</p:attrName>
                                        </p:attrNameLst>
                                      </p:cBhvr>
                                      <p:to>
                                        <p:strVal val="visible"/>
                                      </p:to>
                                    </p:set>
                                    <p:animEffect transition="in" filter="fade">
                                      <p:cBhvr>
                                        <p:cTn id="64" dur="250"/>
                                        <p:tgtEl>
                                          <p:spTgt spid="1333"/>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1334"/>
                                        </p:tgtEl>
                                        <p:attrNameLst>
                                          <p:attrName>style.visibility</p:attrName>
                                        </p:attrNameLst>
                                      </p:cBhvr>
                                      <p:to>
                                        <p:strVal val="visible"/>
                                      </p:to>
                                    </p:set>
                                    <p:animEffect transition="in" filter="fade">
                                      <p:cBhvr>
                                        <p:cTn id="67" dur="250"/>
                                        <p:tgtEl>
                                          <p:spTgt spid="1334"/>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1335"/>
                                        </p:tgtEl>
                                        <p:attrNameLst>
                                          <p:attrName>style.visibility</p:attrName>
                                        </p:attrNameLst>
                                      </p:cBhvr>
                                      <p:to>
                                        <p:strVal val="visible"/>
                                      </p:to>
                                    </p:set>
                                    <p:animEffect transition="in" filter="fade">
                                      <p:cBhvr>
                                        <p:cTn id="70" dur="250"/>
                                        <p:tgtEl>
                                          <p:spTgt spid="13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315" grpId="0" animBg="1"/>
      <p:bldP spid="1319" grpId="0" animBg="1"/>
      <p:bldP spid="1320" grpId="0" animBg="1"/>
      <p:bldP spid="1321" grpId="0" animBg="1"/>
      <p:bldP spid="1322" grpId="0" animBg="1"/>
      <p:bldP spid="1323" grpId="0" animBg="1"/>
      <p:bldP spid="1325" grpId="0" animBg="1"/>
      <p:bldP spid="1326" grpId="0" animBg="1"/>
      <p:bldP spid="1327" grpId="0" animBg="1"/>
      <p:bldP spid="1328" grpId="0" animBg="1"/>
      <p:bldP spid="1329" grpId="0" animBg="1"/>
      <p:bldP spid="1330" grpId="0" animBg="1"/>
      <p:bldP spid="1331" grpId="0" animBg="1"/>
      <p:bldP spid="1332" grpId="0" animBg="1"/>
      <p:bldP spid="1333" grpId="0" animBg="1"/>
      <p:bldP spid="1334" grpId="0" animBg="1"/>
      <p:bldP spid="1335" grpId="0" animBg="1"/>
      <p:bldP spid="1336"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p:cNvGrpSpPr/>
          <p:nvPr/>
        </p:nvGrpSpPr>
        <p:grpSpPr>
          <a:xfrm>
            <a:off x="717325" y="1996753"/>
            <a:ext cx="3470346" cy="3243606"/>
            <a:chOff x="627895" y="2692245"/>
            <a:chExt cx="2185744" cy="2042935"/>
          </a:xfrm>
        </p:grpSpPr>
        <p:sp>
          <p:nvSpPr>
            <p:cNvPr id="12" name="Rectangle 11"/>
            <p:cNvSpPr/>
            <p:nvPr/>
          </p:nvSpPr>
          <p:spPr bwMode="auto">
            <a:xfrm>
              <a:off x="627895" y="2692245"/>
              <a:ext cx="2185744" cy="2042935"/>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91440" numCol="1" rtlCol="0" anchor="b" anchorCtr="0" compatLnSpc="1">
              <a:prstTxWarp prst="textNoShape">
                <a:avLst/>
              </a:prstTxWarp>
            </a:bodyPr>
            <a:lstStyle/>
            <a:p>
              <a:pPr defTabSz="914099" fontAlgn="base">
                <a:spcBef>
                  <a:spcPct val="0"/>
                </a:spcBef>
                <a:spcAft>
                  <a:spcPct val="0"/>
                </a:spcAft>
              </a:pPr>
              <a:r>
                <a:rPr lang="en-US" sz="3200" dirty="0" smtClean="0">
                  <a:gradFill>
                    <a:gsLst>
                      <a:gs pos="0">
                        <a:srgbClr val="FFFFFF"/>
                      </a:gs>
                      <a:gs pos="100000">
                        <a:srgbClr val="FFFFFF"/>
                      </a:gs>
                    </a:gsLst>
                    <a:lin ang="5400000" scaled="0"/>
                  </a:gradFill>
                  <a:latin typeface="Segoe UI Light"/>
                </a:rPr>
                <a:t>Flexible</a:t>
              </a:r>
              <a:endParaRPr lang="en-US" sz="3200" dirty="0">
                <a:gradFill>
                  <a:gsLst>
                    <a:gs pos="0">
                      <a:srgbClr val="FFFFFF"/>
                    </a:gs>
                    <a:gs pos="100000">
                      <a:srgbClr val="FFFFFF"/>
                    </a:gs>
                  </a:gsLst>
                  <a:lin ang="5400000" scaled="0"/>
                </a:gradFill>
                <a:latin typeface="Segoe UI Light"/>
              </a:endParaRP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13816" y="3276189"/>
              <a:ext cx="1061072" cy="646289"/>
            </a:xfrm>
            <a:prstGeom prst="rect">
              <a:avLst/>
            </a:prstGeom>
          </p:spPr>
        </p:pic>
      </p:grpSp>
      <p:grpSp>
        <p:nvGrpSpPr>
          <p:cNvPr id="17" name="Group 16"/>
          <p:cNvGrpSpPr/>
          <p:nvPr/>
        </p:nvGrpSpPr>
        <p:grpSpPr>
          <a:xfrm>
            <a:off x="4370691" y="1996753"/>
            <a:ext cx="3470346" cy="3243606"/>
            <a:chOff x="2992889" y="2692245"/>
            <a:chExt cx="2185744" cy="2042935"/>
          </a:xfrm>
        </p:grpSpPr>
        <p:sp>
          <p:nvSpPr>
            <p:cNvPr id="13" name="Rectangle 12"/>
            <p:cNvSpPr/>
            <p:nvPr/>
          </p:nvSpPr>
          <p:spPr bwMode="auto">
            <a:xfrm>
              <a:off x="2992889" y="2692245"/>
              <a:ext cx="2185744" cy="2042935"/>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91440" numCol="1" rtlCol="0" anchor="b" anchorCtr="0" compatLnSpc="1">
              <a:prstTxWarp prst="textNoShape">
                <a:avLst/>
              </a:prstTxWarp>
            </a:bodyPr>
            <a:lstStyle/>
            <a:p>
              <a:pPr defTabSz="914099" fontAlgn="base">
                <a:spcBef>
                  <a:spcPct val="0"/>
                </a:spcBef>
                <a:spcAft>
                  <a:spcPct val="0"/>
                </a:spcAft>
              </a:pPr>
              <a:r>
                <a:rPr lang="en-US" sz="3200" dirty="0">
                  <a:gradFill>
                    <a:gsLst>
                      <a:gs pos="0">
                        <a:srgbClr val="FFFFFF"/>
                      </a:gs>
                      <a:gs pos="100000">
                        <a:srgbClr val="FFFFFF"/>
                      </a:gs>
                    </a:gsLst>
                    <a:lin ang="5400000" scaled="0"/>
                  </a:gradFill>
                  <a:latin typeface="Segoe UI Light"/>
                </a:rPr>
                <a:t>O</a:t>
              </a:r>
              <a:r>
                <a:rPr lang="en-US" sz="3200" dirty="0" smtClean="0">
                  <a:gradFill>
                    <a:gsLst>
                      <a:gs pos="0">
                        <a:srgbClr val="FFFFFF"/>
                      </a:gs>
                      <a:gs pos="100000">
                        <a:srgbClr val="FFFFFF"/>
                      </a:gs>
                    </a:gsLst>
                    <a:lin ang="5400000" scaled="0"/>
                  </a:gradFill>
                  <a:latin typeface="Segoe UI Light"/>
                </a:rPr>
                <a:t>pen</a:t>
              </a:r>
              <a:endParaRPr lang="en-US" sz="3200" dirty="0">
                <a:gradFill>
                  <a:gsLst>
                    <a:gs pos="0">
                      <a:srgbClr val="FFFFFF"/>
                    </a:gs>
                    <a:gs pos="100000">
                      <a:srgbClr val="FFFFFF"/>
                    </a:gs>
                  </a:gsLst>
                  <a:lin ang="5400000" scaled="0"/>
                </a:gradFill>
                <a:latin typeface="Segoe UI Light"/>
              </a:endParaRP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73579" y="3253697"/>
              <a:ext cx="948906" cy="687139"/>
            </a:xfrm>
            <a:prstGeom prst="rect">
              <a:avLst/>
            </a:prstGeom>
          </p:spPr>
        </p:pic>
      </p:grpSp>
      <p:grpSp>
        <p:nvGrpSpPr>
          <p:cNvPr id="24" name="Group 23"/>
          <p:cNvGrpSpPr/>
          <p:nvPr/>
        </p:nvGrpSpPr>
        <p:grpSpPr>
          <a:xfrm>
            <a:off x="8024056" y="1996753"/>
            <a:ext cx="3470346" cy="3243606"/>
            <a:chOff x="5368948" y="2692245"/>
            <a:chExt cx="2185744" cy="2042935"/>
          </a:xfrm>
        </p:grpSpPr>
        <p:sp>
          <p:nvSpPr>
            <p:cNvPr id="14" name="Rectangle 13"/>
            <p:cNvSpPr/>
            <p:nvPr/>
          </p:nvSpPr>
          <p:spPr bwMode="auto">
            <a:xfrm>
              <a:off x="5368948" y="2692245"/>
              <a:ext cx="2185744" cy="2042935"/>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91440" numCol="1" rtlCol="0" anchor="b" anchorCtr="0" compatLnSpc="1">
              <a:prstTxWarp prst="textNoShape">
                <a:avLst/>
              </a:prstTxWarp>
            </a:bodyPr>
            <a:lstStyle/>
            <a:p>
              <a:pPr defTabSz="914099" fontAlgn="base">
                <a:spcBef>
                  <a:spcPct val="0"/>
                </a:spcBef>
                <a:spcAft>
                  <a:spcPct val="0"/>
                </a:spcAft>
              </a:pPr>
              <a:r>
                <a:rPr lang="en-US" sz="3200" dirty="0" smtClean="0">
                  <a:gradFill>
                    <a:gsLst>
                      <a:gs pos="0">
                        <a:srgbClr val="FFFFFF"/>
                      </a:gs>
                      <a:gs pos="100000">
                        <a:srgbClr val="FFFFFF"/>
                      </a:gs>
                    </a:gsLst>
                    <a:lin ang="5400000" scaled="0"/>
                  </a:gradFill>
                  <a:latin typeface="Segoe UI Light"/>
                </a:rPr>
                <a:t>Solid</a:t>
              </a:r>
              <a:endParaRPr lang="en-US" sz="3200" dirty="0">
                <a:gradFill>
                  <a:gsLst>
                    <a:gs pos="0">
                      <a:srgbClr val="FFFFFF"/>
                    </a:gs>
                    <a:gs pos="100000">
                      <a:srgbClr val="FFFFFF"/>
                    </a:gs>
                  </a:gsLst>
                  <a:lin ang="5400000" scaled="0"/>
                </a:gradFill>
                <a:latin typeface="Segoe UI Light"/>
              </a:endParaRPr>
            </a:p>
          </p:txBody>
        </p:sp>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07955" y="3210376"/>
              <a:ext cx="1196887" cy="717297"/>
            </a:xfrm>
            <a:prstGeom prst="rect">
              <a:avLst/>
            </a:prstGeom>
          </p:spPr>
        </p:pic>
      </p:grpSp>
      <p:sp>
        <p:nvSpPr>
          <p:cNvPr id="7" name="Title 6"/>
          <p:cNvSpPr>
            <a:spLocks noGrp="1"/>
          </p:cNvSpPr>
          <p:nvPr>
            <p:ph type="title"/>
          </p:nvPr>
        </p:nvSpPr>
        <p:spPr/>
        <p:txBody>
          <a:bodyPr/>
          <a:lstStyle/>
          <a:p>
            <a:r>
              <a:rPr lang="en-US" dirty="0"/>
              <a:t>Windows Azure</a:t>
            </a:r>
          </a:p>
        </p:txBody>
      </p:sp>
    </p:spTree>
    <p:extLst>
      <p:ext uri="{BB962C8B-B14F-4D97-AF65-F5344CB8AC3E}">
        <p14:creationId xmlns:p14="http://schemas.microsoft.com/office/powerpoint/2010/main" val="21223683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type="body" sz="quarter" idx="10"/>
          </p:nvPr>
        </p:nvSpPr>
        <p:spPr>
          <a:xfrm>
            <a:off x="519113" y="1370526"/>
            <a:ext cx="11149013" cy="997196"/>
          </a:xfrm>
        </p:spPr>
        <p:txBody>
          <a:bodyPr/>
          <a:lstStyle/>
          <a:p>
            <a:r>
              <a:rPr lang="en-US" sz="3600" dirty="0" smtClean="0">
                <a:solidFill>
                  <a:srgbClr val="595959">
                    <a:alpha val="99000"/>
                  </a:srgbClr>
                </a:solidFill>
              </a:rPr>
              <a:t>Windows Azure provides a comprehensive set of services </a:t>
            </a:r>
            <a:br>
              <a:rPr lang="en-US" sz="3600" dirty="0" smtClean="0">
                <a:solidFill>
                  <a:srgbClr val="595959">
                    <a:alpha val="99000"/>
                  </a:srgbClr>
                </a:solidFill>
              </a:rPr>
            </a:br>
            <a:r>
              <a:rPr lang="en-US" sz="3600" dirty="0" smtClean="0">
                <a:solidFill>
                  <a:srgbClr val="595959">
                    <a:alpha val="99000"/>
                  </a:srgbClr>
                </a:solidFill>
              </a:rPr>
              <a:t>that you can selectively compose to build your cloud apps</a:t>
            </a:r>
          </a:p>
        </p:txBody>
      </p:sp>
      <p:sp>
        <p:nvSpPr>
          <p:cNvPr id="5" name="Rectangle 4"/>
          <p:cNvSpPr/>
          <p:nvPr/>
        </p:nvSpPr>
        <p:spPr>
          <a:xfrm>
            <a:off x="549498" y="2669515"/>
            <a:ext cx="6092825" cy="3016210"/>
          </a:xfrm>
          <a:prstGeom prst="rect">
            <a:avLst/>
          </a:prstGeom>
        </p:spPr>
        <p:txBody>
          <a:bodyPr>
            <a:spAutoFit/>
          </a:bodyPr>
          <a:lstStyle/>
          <a:p>
            <a:r>
              <a:rPr lang="en-US" sz="2800" dirty="0" smtClean="0">
                <a:solidFill>
                  <a:srgbClr val="00B0F0">
                    <a:alpha val="99000"/>
                  </a:srgbClr>
                </a:solidFill>
                <a:latin typeface="Segoe UI Light" pitchFamily="34" charset="0"/>
              </a:rPr>
              <a:t>Global Data Center Footprint</a:t>
            </a:r>
            <a:endParaRPr lang="en-US" sz="2800" dirty="0">
              <a:solidFill>
                <a:srgbClr val="00B0F0">
                  <a:alpha val="99000"/>
                </a:srgbClr>
              </a:solidFill>
              <a:latin typeface="Segoe UI Light" pitchFamily="34" charset="0"/>
            </a:endParaRPr>
          </a:p>
          <a:p>
            <a:r>
              <a:rPr lang="en-US" sz="1800" dirty="0" smtClean="0">
                <a:solidFill>
                  <a:srgbClr val="595959">
                    <a:alpha val="99000"/>
                  </a:srgbClr>
                </a:solidFill>
              </a:rPr>
              <a:t>99.95% Monthly SLA.  Pay only for what you use.</a:t>
            </a:r>
            <a:endParaRPr lang="en-US" sz="1800" dirty="0">
              <a:solidFill>
                <a:srgbClr val="595959">
                  <a:alpha val="99000"/>
                </a:srgbClr>
              </a:solidFill>
            </a:endParaRPr>
          </a:p>
          <a:p>
            <a:endParaRPr lang="en-US" sz="2800" dirty="0"/>
          </a:p>
          <a:p>
            <a:r>
              <a:rPr lang="en-US" sz="2800" dirty="0" smtClean="0">
                <a:solidFill>
                  <a:srgbClr val="00B0F0">
                    <a:alpha val="99000"/>
                  </a:srgbClr>
                </a:solidFill>
                <a:latin typeface="Segoe UI Light" pitchFamily="34" charset="0"/>
              </a:rPr>
              <a:t>Flexible &amp; Open Compute Options</a:t>
            </a:r>
          </a:p>
          <a:p>
            <a:r>
              <a:rPr lang="en-US" sz="1800" dirty="0" smtClean="0">
                <a:solidFill>
                  <a:srgbClr val="595959">
                    <a:alpha val="99000"/>
                  </a:srgbClr>
                </a:solidFill>
              </a:rPr>
              <a:t>Virtual Machines, Web Sites, &amp; Cloud Services</a:t>
            </a:r>
            <a:endParaRPr lang="en-US" sz="1800" dirty="0">
              <a:solidFill>
                <a:srgbClr val="595959">
                  <a:alpha val="99000"/>
                </a:srgbClr>
              </a:solidFill>
            </a:endParaRPr>
          </a:p>
          <a:p>
            <a:endParaRPr lang="en-US" dirty="0" smtClean="0"/>
          </a:p>
          <a:p>
            <a:r>
              <a:rPr lang="en-US" sz="2800" dirty="0" smtClean="0">
                <a:solidFill>
                  <a:srgbClr val="00B0F0">
                    <a:alpha val="99000"/>
                  </a:srgbClr>
                </a:solidFill>
                <a:latin typeface="Segoe UI Light" pitchFamily="34" charset="0"/>
              </a:rPr>
              <a:t>Managed Building Block Services</a:t>
            </a:r>
            <a:endParaRPr lang="en-US" sz="2800" dirty="0">
              <a:solidFill>
                <a:srgbClr val="00B0F0">
                  <a:alpha val="99000"/>
                </a:srgbClr>
              </a:solidFill>
              <a:latin typeface="Segoe UI Light" pitchFamily="34" charset="0"/>
            </a:endParaRPr>
          </a:p>
          <a:p>
            <a:r>
              <a:rPr lang="en-US" sz="1800" dirty="0" smtClean="0">
                <a:solidFill>
                  <a:srgbClr val="595959">
                    <a:alpha val="99000"/>
                  </a:srgbClr>
                </a:solidFill>
              </a:rPr>
              <a:t>SQL Database, Cache, Service Bus, </a:t>
            </a:r>
            <a:r>
              <a:rPr lang="en-US" sz="1800" smtClean="0">
                <a:solidFill>
                  <a:srgbClr val="595959">
                    <a:alpha val="99000"/>
                  </a:srgbClr>
                </a:solidFill>
              </a:rPr>
              <a:t>&amp; more </a:t>
            </a:r>
            <a:endParaRPr lang="en-US" sz="1800" dirty="0">
              <a:solidFill>
                <a:srgbClr val="595959">
                  <a:alpha val="99000"/>
                </a:srgbClr>
              </a:solidFill>
            </a:endParaRP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04587" y="2801282"/>
            <a:ext cx="5583349" cy="3230857"/>
          </a:xfrm>
          <a:prstGeom prst="rect">
            <a:avLst/>
          </a:prstGeom>
        </p:spPr>
      </p:pic>
    </p:spTree>
    <p:extLst>
      <p:ext uri="{BB962C8B-B14F-4D97-AF65-F5344CB8AC3E}">
        <p14:creationId xmlns:p14="http://schemas.microsoft.com/office/powerpoint/2010/main" val="141246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4"/>
          <p:cNvSpPr txBox="1">
            <a:spLocks/>
          </p:cNvSpPr>
          <p:nvPr/>
        </p:nvSpPr>
        <p:spPr>
          <a:xfrm>
            <a:off x="6094413" y="2414588"/>
            <a:ext cx="5591175" cy="1666875"/>
          </a:xfrm>
          <a:prstGeom prst="rect">
            <a:avLst/>
          </a:prstGeom>
        </p:spPr>
        <p:txBody>
          <a:bodyPr vert="horz" lIns="0" tIns="0" rIns="0" bIns="0" rtlCol="0">
            <a:spAutoFit/>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tx1">
                    <a:alpha val="99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7200" smtClean="0">
                <a:solidFill>
                  <a:srgbClr val="00AEEF">
                    <a:alpha val="99000"/>
                  </a:srgbClr>
                </a:solidFill>
              </a:rPr>
              <a:t>Start now.</a:t>
            </a:r>
          </a:p>
          <a:p>
            <a:pPr marL="0" indent="0">
              <a:buFont typeface="Arial" pitchFamily="34" charset="0"/>
              <a:buNone/>
            </a:pPr>
            <a:r>
              <a:rPr lang="en-US" smtClean="0"/>
              <a:t>http://WindowsAzure.com</a:t>
            </a:r>
            <a:endParaRPr lang="en-US" dirty="0"/>
          </a:p>
        </p:txBody>
      </p:sp>
      <p:pic>
        <p:nvPicPr>
          <p:cNvPr id="5" name="Picture 4"/>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62000"/>
                    </a14:imgEffect>
                  </a14:imgLayer>
                </a14:imgProps>
              </a:ext>
              <a:ext uri="{28A0092B-C50C-407E-A947-70E740481C1C}">
                <a14:useLocalDpi xmlns:a14="http://schemas.microsoft.com/office/drawing/2010/main" val="0"/>
              </a:ext>
            </a:extLst>
          </a:blip>
          <a:srcRect/>
          <a:stretch/>
        </p:blipFill>
        <p:spPr>
          <a:xfrm>
            <a:off x="935034" y="1023730"/>
            <a:ext cx="4772722" cy="5834270"/>
          </a:xfrm>
          <a:prstGeom prst="rect">
            <a:avLst/>
          </a:prstGeom>
        </p:spPr>
      </p:pic>
      <p:pic>
        <p:nvPicPr>
          <p:cNvPr id="2" name="Picture 1"/>
          <p:cNvPicPr>
            <a:picLocks noChangeAspect="1"/>
          </p:cNvPicPr>
          <p:nvPr/>
        </p:nvPicPr>
        <p:blipFill>
          <a:blip r:embed="rId5"/>
          <a:stretch>
            <a:fillRect/>
          </a:stretch>
        </p:blipFill>
        <p:spPr>
          <a:xfrm>
            <a:off x="1150883" y="1319207"/>
            <a:ext cx="4351283" cy="2762256"/>
          </a:xfrm>
          <a:prstGeom prst="rect">
            <a:avLst/>
          </a:prstGeom>
        </p:spPr>
      </p:pic>
    </p:spTree>
    <p:extLst>
      <p:ext uri="{BB962C8B-B14F-4D97-AF65-F5344CB8AC3E}">
        <p14:creationId xmlns:p14="http://schemas.microsoft.com/office/powerpoint/2010/main" val="2897939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animEffect transition="in" filter="fade">
                                      <p:cBhvr>
                                        <p:cTn id="11" dur="500"/>
                                        <p:tgtEl>
                                          <p:spTgt spid="4">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animEffect transition="in" filter="fade">
                                      <p:cBhvr>
                                        <p:cTn id="15" dur="5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127515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519906" y="2714625"/>
            <a:ext cx="11149013" cy="1123950"/>
          </a:xfrm>
        </p:spPr>
        <p:txBody>
          <a:bodyPr/>
          <a:lstStyle/>
          <a:p>
            <a:pPr algn="ctr"/>
            <a:r>
              <a:rPr lang="en-US" sz="8000" dirty="0" smtClean="0"/>
              <a:t>Pay </a:t>
            </a:r>
            <a:r>
              <a:rPr lang="en-US" sz="8000" dirty="0" smtClean="0">
                <a:solidFill>
                  <a:srgbClr val="00AEEF">
                    <a:alpha val="99000"/>
                  </a:srgbClr>
                </a:solidFill>
              </a:rPr>
              <a:t>only </a:t>
            </a:r>
            <a:r>
              <a:rPr lang="en-US" sz="8000" dirty="0" smtClean="0"/>
              <a:t>for what you use</a:t>
            </a:r>
            <a:endParaRPr lang="en-US" sz="8000" dirty="0"/>
          </a:p>
        </p:txBody>
      </p:sp>
    </p:spTree>
    <p:extLst>
      <p:ext uri="{BB962C8B-B14F-4D97-AF65-F5344CB8AC3E}">
        <p14:creationId xmlns:p14="http://schemas.microsoft.com/office/powerpoint/2010/main" val="1416492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S"/>
          <p:cNvPicPr>
            <a:picLocks noChangeAspect="1"/>
          </p:cNvPicPr>
          <p:nvPr/>
        </p:nvPicPr>
        <p:blipFill>
          <a:blip r:embed="rId3">
            <a:duotone>
              <a:prstClr val="black"/>
              <a:schemeClr val="bg2">
                <a:lumMod val="10000"/>
                <a:tint val="45000"/>
                <a:satMod val="400000"/>
              </a:scheme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5212905" y="1881030"/>
            <a:ext cx="2505113" cy="2505113"/>
          </a:xfrm>
          <a:prstGeom prst="rect">
            <a:avLst/>
          </a:prstGeom>
        </p:spPr>
      </p:pic>
      <p:sp>
        <p:nvSpPr>
          <p:cNvPr id="5" name="CS Text"/>
          <p:cNvSpPr txBox="1">
            <a:spLocks/>
          </p:cNvSpPr>
          <p:nvPr/>
        </p:nvSpPr>
        <p:spPr>
          <a:xfrm>
            <a:off x="4770613" y="4418249"/>
            <a:ext cx="4038720" cy="609398"/>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tabLst>
                <a:tab pos="1089025" algn="l"/>
              </a:tabLst>
            </a:pPr>
            <a:r>
              <a:rPr lang="en-US" sz="4400" dirty="0" smtClean="0">
                <a:solidFill>
                  <a:schemeClr val="tx1">
                    <a:alpha val="99000"/>
                  </a:schemeClr>
                </a:solidFill>
              </a:rPr>
              <a:t>Cloud services</a:t>
            </a:r>
            <a:endParaRPr lang="en-US" sz="4400" dirty="0">
              <a:solidFill>
                <a:schemeClr val="tx1">
                  <a:alpha val="99000"/>
                </a:schemeClr>
              </a:solidFill>
            </a:endParaRPr>
          </a:p>
        </p:txBody>
      </p:sp>
      <p:sp>
        <p:nvSpPr>
          <p:cNvPr id="7" name="Web Sites Text"/>
          <p:cNvSpPr txBox="1">
            <a:spLocks/>
          </p:cNvSpPr>
          <p:nvPr/>
        </p:nvSpPr>
        <p:spPr>
          <a:xfrm>
            <a:off x="9031791" y="4418249"/>
            <a:ext cx="2674711" cy="609398"/>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tabLst>
                <a:tab pos="1089025" algn="l"/>
              </a:tabLst>
            </a:pPr>
            <a:r>
              <a:rPr sz="4400" dirty="0" smtClean="0">
                <a:solidFill>
                  <a:schemeClr val="tx1">
                    <a:alpha val="99000"/>
                  </a:schemeClr>
                </a:solidFill>
              </a:rPr>
              <a:t>Web sites </a:t>
            </a:r>
            <a:endParaRPr sz="4400" dirty="0">
              <a:solidFill>
                <a:schemeClr val="tx1">
                  <a:alpha val="99000"/>
                </a:schemeClr>
              </a:solidFill>
            </a:endParaRPr>
          </a:p>
        </p:txBody>
      </p:sp>
      <p:pic>
        <p:nvPicPr>
          <p:cNvPr id="8" name="Web Sites"/>
          <p:cNvPicPr>
            <a:picLocks noChangeAspect="1"/>
          </p:cNvPicPr>
          <p:nvPr/>
        </p:nvPicPr>
        <p:blipFill>
          <a:blip r:embed="rId5">
            <a:duotone>
              <a:prstClr val="black"/>
              <a:schemeClr val="bg2">
                <a:lumMod val="10000"/>
                <a:tint val="45000"/>
                <a:satMod val="400000"/>
              </a:schemeClr>
            </a:duotone>
            <a:extLst>
              <a:ext uri="{BEBA8EAE-BF5A-486C-A8C5-ECC9F3942E4B}">
                <a14:imgProps xmlns:a14="http://schemas.microsoft.com/office/drawing/2010/main">
                  <a14:imgLayer r:embed="rId6">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9031791" y="2003551"/>
            <a:ext cx="2272076" cy="2272076"/>
          </a:xfrm>
          <a:prstGeom prst="rect">
            <a:avLst/>
          </a:prstGeom>
        </p:spPr>
      </p:pic>
      <p:sp>
        <p:nvSpPr>
          <p:cNvPr id="9" name="Virtual machines text"/>
          <p:cNvSpPr txBox="1">
            <a:spLocks/>
          </p:cNvSpPr>
          <p:nvPr/>
        </p:nvSpPr>
        <p:spPr>
          <a:xfrm>
            <a:off x="470864" y="4418249"/>
            <a:ext cx="3749343" cy="609398"/>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tabLst>
                <a:tab pos="1089025" algn="l"/>
              </a:tabLst>
            </a:pPr>
            <a:r>
              <a:rPr sz="4400" dirty="0" smtClean="0">
                <a:solidFill>
                  <a:schemeClr val="tx1">
                    <a:alpha val="99000"/>
                  </a:schemeClr>
                </a:solidFill>
              </a:rPr>
              <a:t>Virtual machines</a:t>
            </a:r>
            <a:endParaRPr sz="4400" dirty="0">
              <a:solidFill>
                <a:schemeClr val="tx1">
                  <a:alpha val="99000"/>
                </a:schemeClr>
              </a:solidFill>
            </a:endParaRPr>
          </a:p>
        </p:txBody>
      </p:sp>
      <p:pic>
        <p:nvPicPr>
          <p:cNvPr id="10" name="Virtual machines"/>
          <p:cNvPicPr>
            <a:picLocks noChangeAspect="1"/>
          </p:cNvPicPr>
          <p:nvPr/>
        </p:nvPicPr>
        <p:blipFill>
          <a:blip r:embed="rId7">
            <a:duotone>
              <a:prstClr val="black"/>
              <a:schemeClr val="tx1">
                <a:lumMod val="50000"/>
                <a:tint val="45000"/>
                <a:satMod val="400000"/>
              </a:schemeClr>
            </a:duotone>
            <a:extLst>
              <a:ext uri="{BEBA8EAE-BF5A-486C-A8C5-ECC9F3942E4B}">
                <a14:imgProps xmlns:a14="http://schemas.microsoft.com/office/drawing/2010/main">
                  <a14:imgLayer r:embed="rId8">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053849" y="1997549"/>
            <a:ext cx="2272076" cy="2272076"/>
          </a:xfrm>
          <a:prstGeom prst="rect">
            <a:avLst/>
          </a:prstGeom>
        </p:spPr>
      </p:pic>
    </p:spTree>
    <p:extLst>
      <p:ext uri="{BB962C8B-B14F-4D97-AF65-F5344CB8AC3E}">
        <p14:creationId xmlns:p14="http://schemas.microsoft.com/office/powerpoint/2010/main" val="42853781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250"/>
                                        <p:tgtEl>
                                          <p:spTgt spid="10"/>
                                        </p:tgtEl>
                                      </p:cBhvr>
                                    </p:animEffect>
                                  </p:childTnLst>
                                </p:cTn>
                              </p:par>
                            </p:childTnLst>
                          </p:cTn>
                        </p:par>
                        <p:par>
                          <p:cTn id="8" fill="hold">
                            <p:stCondLst>
                              <p:cond delay="250"/>
                            </p:stCondLst>
                            <p:childTnLst>
                              <p:par>
                                <p:cTn id="9" presetID="10"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250"/>
                                        <p:tgtEl>
                                          <p:spTgt spid="9"/>
                                        </p:tgtEl>
                                      </p:cBhvr>
                                    </p:animEffect>
                                  </p:childTnLst>
                                </p:cTn>
                              </p:par>
                            </p:childTnLst>
                          </p:cTn>
                        </p:par>
                        <p:par>
                          <p:cTn id="12" fill="hold">
                            <p:stCondLst>
                              <p:cond delay="500"/>
                            </p:stCondLst>
                            <p:childTnLst>
                              <p:par>
                                <p:cTn id="13" presetID="10" presetClass="entr" presetSubtype="0" fill="hold"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250"/>
                                        <p:tgtEl>
                                          <p:spTgt spid="2"/>
                                        </p:tgtEl>
                                      </p:cBhvr>
                                    </p:animEffect>
                                  </p:childTnLst>
                                </p:cTn>
                              </p:par>
                            </p:childTnLst>
                          </p:cTn>
                        </p:par>
                        <p:par>
                          <p:cTn id="16" fill="hold">
                            <p:stCondLst>
                              <p:cond delay="750"/>
                            </p:stCondLst>
                            <p:childTnLst>
                              <p:par>
                                <p:cTn id="17" presetID="10" presetClass="entr" presetSubtype="0" fill="hold" grpId="0"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250"/>
                                        <p:tgtEl>
                                          <p:spTgt spid="5"/>
                                        </p:tgtEl>
                                      </p:cBhvr>
                                    </p:animEffect>
                                  </p:childTnLst>
                                </p:cTn>
                              </p:par>
                            </p:childTnLst>
                          </p:cTn>
                        </p:par>
                        <p:par>
                          <p:cTn id="20" fill="hold">
                            <p:stCondLst>
                              <p:cond delay="1000"/>
                            </p:stCondLst>
                            <p:childTnLst>
                              <p:par>
                                <p:cTn id="21" presetID="10" presetClass="entr" presetSubtype="0" fill="hold"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250"/>
                                        <p:tgtEl>
                                          <p:spTgt spid="8"/>
                                        </p:tgtEl>
                                      </p:cBhvr>
                                    </p:animEffect>
                                  </p:childTnLst>
                                </p:cTn>
                              </p:par>
                            </p:childTnLst>
                          </p:cTn>
                        </p:par>
                        <p:par>
                          <p:cTn id="24" fill="hold">
                            <p:stCondLst>
                              <p:cond delay="1250"/>
                            </p:stCondLst>
                            <p:childTnLst>
                              <p:par>
                                <p:cTn id="25" presetID="10" presetClass="entr" presetSubtype="0" fill="hold" grpId="0" nodeType="after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2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0" y="2455230"/>
            <a:ext cx="9415015" cy="2104837"/>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smtClean="0">
              <a:solidFill>
                <a:srgbClr val="00AEEF">
                  <a:alpha val="99000"/>
                </a:srgbClr>
              </a:solidFill>
            </a:endParaRPr>
          </a:p>
        </p:txBody>
      </p:sp>
      <p:sp>
        <p:nvSpPr>
          <p:cNvPr id="2" name="Title 1"/>
          <p:cNvSpPr>
            <a:spLocks noGrp="1"/>
          </p:cNvSpPr>
          <p:nvPr>
            <p:ph type="title"/>
          </p:nvPr>
        </p:nvSpPr>
        <p:spPr>
          <a:xfrm>
            <a:off x="978694" y="3009051"/>
            <a:ext cx="10237787" cy="997196"/>
          </a:xfrm>
        </p:spPr>
        <p:txBody>
          <a:bodyPr/>
          <a:lstStyle/>
          <a:p>
            <a:r>
              <a:rPr lang="en-US" dirty="0">
                <a:gradFill>
                  <a:gsLst>
                    <a:gs pos="1250">
                      <a:srgbClr val="FFFFFF"/>
                    </a:gs>
                    <a:gs pos="100000">
                      <a:srgbClr val="FFFFFF"/>
                    </a:gs>
                  </a:gsLst>
                  <a:lin ang="5400000" scaled="0"/>
                </a:gradFill>
              </a:rPr>
              <a:t>Windows Azure</a:t>
            </a:r>
            <a:endParaRPr lang="en-US" dirty="0"/>
          </a:p>
        </p:txBody>
      </p:sp>
      <p:grpSp>
        <p:nvGrpSpPr>
          <p:cNvPr id="4" name="Group 3"/>
          <p:cNvGrpSpPr/>
          <p:nvPr/>
        </p:nvGrpSpPr>
        <p:grpSpPr>
          <a:xfrm>
            <a:off x="9403182" y="1447801"/>
            <a:ext cx="17330318" cy="4119696"/>
            <a:chOff x="7466012" y="1821191"/>
            <a:chExt cx="17330318" cy="4119696"/>
          </a:xfrm>
        </p:grpSpPr>
        <p:sp>
          <p:nvSpPr>
            <p:cNvPr id="16" name="Rectangle 15"/>
            <p:cNvSpPr/>
            <p:nvPr/>
          </p:nvSpPr>
          <p:spPr bwMode="auto">
            <a:xfrm>
              <a:off x="9643642" y="1821191"/>
              <a:ext cx="15152688" cy="411969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4" name="Rectangle 13"/>
            <p:cNvSpPr/>
            <p:nvPr/>
          </p:nvSpPr>
          <p:spPr bwMode="auto">
            <a:xfrm>
              <a:off x="7466012" y="2828620"/>
              <a:ext cx="2253803" cy="210483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r>
                <a:rPr lang="en-US" sz="2200" dirty="0" smtClean="0">
                  <a:solidFill>
                    <a:srgbClr val="00AEEF">
                      <a:alpha val="99000"/>
                    </a:srgbClr>
                  </a:solidFill>
                </a:rPr>
                <a:t>Demo</a:t>
              </a:r>
            </a:p>
          </p:txBody>
        </p:sp>
        <p:sp>
          <p:nvSpPr>
            <p:cNvPr id="10" name="Rounded Rectangle 29"/>
            <p:cNvSpPr/>
            <p:nvPr/>
          </p:nvSpPr>
          <p:spPr bwMode="black">
            <a:xfrm>
              <a:off x="8295284" y="3274791"/>
              <a:ext cx="595259" cy="1212495"/>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800" dirty="0" err="1" smtClean="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986424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0-#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0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10" presetClass="entr" presetSubtype="0" fill="hold" grpId="0" nodeType="withEffect">
                                  <p:stCondLst>
                                    <p:cond delay="2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MS1444_Windows Azure Template 16x9_r08a">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2.xml><?xml version="1.0" encoding="utf-8"?>
<a:theme xmlns:a="http://schemas.openxmlformats.org/drawingml/2006/main" name="White with Consolas font for code slides">
  <a:themeElements>
    <a:clrScheme name="Custom 12">
      <a:dk1>
        <a:srgbClr val="292929"/>
      </a:dk1>
      <a:lt1>
        <a:srgbClr val="FFFFFF"/>
      </a:lt1>
      <a:dk2>
        <a:srgbClr val="5F5F5F"/>
      </a:dk2>
      <a:lt2>
        <a:srgbClr val="DDDDDD"/>
      </a:lt2>
      <a:accent1>
        <a:srgbClr val="FFBE00"/>
      </a:accent1>
      <a:accent2>
        <a:srgbClr val="00AEEF"/>
      </a:accent2>
      <a:accent3>
        <a:srgbClr val="910091"/>
      </a:accent3>
      <a:accent4>
        <a:srgbClr val="00A600"/>
      </a:accent4>
      <a:accent5>
        <a:srgbClr val="FF0000"/>
      </a:accent5>
      <a:accent6>
        <a:srgbClr val="0071BC"/>
      </a:accent6>
      <a:hlink>
        <a:srgbClr val="0000A6"/>
      </a:hlink>
      <a:folHlink>
        <a:srgbClr val="0071BC"/>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dirty="0" err="1" smtClean="0">
            <a:gradFill>
              <a:gsLst>
                <a:gs pos="417">
                  <a:srgbClr val="000000"/>
                </a:gs>
                <a:gs pos="100000">
                  <a:srgbClr val="000000"/>
                </a:gs>
              </a:gsLst>
              <a:lin ang="5400000" scaled="0"/>
            </a:gradFill>
          </a:defRPr>
        </a:defPPr>
      </a:lstStyle>
    </a:txDef>
  </a:objectDefaults>
  <a:extraClrSchemeLst/>
</a:theme>
</file>

<file path=ppt/theme/theme3.xml><?xml version="1.0" encoding="utf-8"?>
<a:theme xmlns:a="http://schemas.openxmlformats.org/drawingml/2006/main" name="Windows_Azure_DevCamp_16x9_Template - FINAL2">
  <a:themeElements>
    <a:clrScheme name="DevCamp-Template">
      <a:dk1>
        <a:srgbClr val="5F5F5F"/>
      </a:dk1>
      <a:lt1>
        <a:srgbClr val="FFFFFF"/>
      </a:lt1>
      <a:dk2>
        <a:srgbClr val="0071BC"/>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4.xml><?xml version="1.0" encoding="utf-8"?>
<a:theme xmlns:a="http://schemas.openxmlformats.org/drawingml/2006/main" name="Accent Color Transition Slides">
  <a:themeElements>
    <a:clrScheme name="DevCamp-Template">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DevCamp-Template">
    <a:dk1>
      <a:srgbClr val="5F5F5F"/>
    </a:dk1>
    <a:lt1>
      <a:srgbClr val="FFFFFF"/>
    </a:lt1>
    <a:dk2>
      <a:srgbClr val="0071BC"/>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TaxKeywordTaxHTField xmlns="230e9df3-be65-4c73-a93b-d1236ebd677e">
      <Terms xmlns="http://schemas.microsoft.com/office/infopath/2007/PartnerControls"/>
    </TaxKeywordTaxHTField>
    <TaxCatchAll xmlns="230e9df3-be65-4c73-a93b-d1236ebd677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CA05B43BE68FE54B90DD26FDFB72BB05" ma:contentTypeVersion="0" ma:contentTypeDescription="Create a new document." ma:contentTypeScope="" ma:versionID="6df1bece345c1749bd9b91e82fa4a03a">
  <xsd:schema xmlns:xsd="http://www.w3.org/2001/XMLSchema" xmlns:xs="http://www.w3.org/2001/XMLSchema" xmlns:p="http://schemas.microsoft.com/office/2006/metadata/properties" xmlns:ns2="230e9df3-be65-4c73-a93b-d1236ebd677e" targetNamespace="http://schemas.microsoft.com/office/2006/metadata/properties" ma:root="true" ma:fieldsID="e317b0b832c9845d3aae3abd1bb0954e" ns2:_="">
    <xsd:import namespace="230e9df3-be65-4c73-a93b-d1236ebd677e"/>
    <xsd:element name="properties">
      <xsd:complexType>
        <xsd:sequence>
          <xsd:element name="documentManagement">
            <xsd:complexType>
              <xsd:all>
                <xsd:element ref="ns2:TaxKeywordTaxHTField" minOccurs="0"/>
                <xsd:element ref="ns2:TaxCatchAll" minOccurs="0"/>
                <xsd:element ref="ns2:TaxCatchAllLabe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KeywordTaxHTField" ma:index="8"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element name="TaxCatchAll" ma:index="9" nillable="true" ma:displayName="Taxonomy Catch All Column" ma:hidden="true" ma:list="{24ccdd3d-8ee2-4326-a025-466a9d1bc8a2}" ma:internalName="TaxCatchAll" ma:showField="CatchAllData" ma:web="a6005bf8-687e-4195-b520-3fb25bf0cb8a">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hidden="true" ma:list="{24ccdd3d-8ee2-4326-a025-466a9d1bc8a2}" ma:internalName="TaxCatchAllLabel" ma:readOnly="true" ma:showField="CatchAllDataLabel" ma:web="a6005bf8-687e-4195-b520-3fb25bf0cb8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882D8D6-9D38-4159-A398-AAC3689D3D7C}">
  <ds:schemaRefs>
    <ds:schemaRef ds:uri="http://schemas.microsoft.com/sharepoint/v3/contenttype/forms"/>
  </ds:schemaRefs>
</ds:datastoreItem>
</file>

<file path=customXml/itemProps2.xml><?xml version="1.0" encoding="utf-8"?>
<ds:datastoreItem xmlns:ds="http://schemas.openxmlformats.org/officeDocument/2006/customXml" ds:itemID="{69B2F97D-0457-4986-9734-D03EB073C5EA}">
  <ds:schemaRefs>
    <ds:schemaRef ds:uri="http://www.w3.org/XML/1998/namespace"/>
    <ds:schemaRef ds:uri="http://schemas.microsoft.com/office/2006/documentManagement/types"/>
    <ds:schemaRef ds:uri="http://purl.org/dc/dcmitype/"/>
    <ds:schemaRef ds:uri="http://purl.org/dc/elements/1.1/"/>
    <ds:schemaRef ds:uri="http://purl.org/dc/terms/"/>
    <ds:schemaRef ds:uri="http://schemas.openxmlformats.org/package/2006/metadata/core-properties"/>
    <ds:schemaRef ds:uri="http://schemas.microsoft.com/office/2006/metadata/properties"/>
    <ds:schemaRef ds:uri="http://schemas.microsoft.com/office/infopath/2007/PartnerControls"/>
    <ds:schemaRef ds:uri="230e9df3-be65-4c73-a93b-d1236ebd677e"/>
  </ds:schemaRefs>
</ds:datastoreItem>
</file>

<file path=customXml/itemProps3.xml><?xml version="1.0" encoding="utf-8"?>
<ds:datastoreItem xmlns:ds="http://schemas.openxmlformats.org/officeDocument/2006/customXml" ds:itemID="{8F590144-748D-417B-8B69-088F107B0F9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2276</TotalTime>
  <Words>6466</Words>
  <Application>Microsoft Office PowerPoint</Application>
  <PresentationFormat>Custom</PresentationFormat>
  <Paragraphs>852</Paragraphs>
  <Slides>63</Slides>
  <Notes>60</Notes>
  <HiddenSlides>1</HiddenSlides>
  <MMClips>0</MMClips>
  <ScaleCrop>false</ScaleCrop>
  <HeadingPairs>
    <vt:vector size="6" baseType="variant">
      <vt:variant>
        <vt:lpstr>Fonts Used</vt:lpstr>
      </vt:variant>
      <vt:variant>
        <vt:i4>6</vt:i4>
      </vt:variant>
      <vt:variant>
        <vt:lpstr>Theme</vt:lpstr>
      </vt:variant>
      <vt:variant>
        <vt:i4>4</vt:i4>
      </vt:variant>
      <vt:variant>
        <vt:lpstr>Slide Titles</vt:lpstr>
      </vt:variant>
      <vt:variant>
        <vt:i4>63</vt:i4>
      </vt:variant>
    </vt:vector>
  </HeadingPairs>
  <TitlesOfParts>
    <vt:vector size="73" baseType="lpstr">
      <vt:lpstr>Arial</vt:lpstr>
      <vt:lpstr>Segoe UI</vt:lpstr>
      <vt:lpstr>宋体</vt:lpstr>
      <vt:lpstr>Segoe UI Light</vt:lpstr>
      <vt:lpstr>Wingdings</vt:lpstr>
      <vt:lpstr>Consolas</vt:lpstr>
      <vt:lpstr>MS1444_Windows Azure Template 16x9_r08a</vt:lpstr>
      <vt:lpstr>White with Consolas font for code slides</vt:lpstr>
      <vt:lpstr>Windows_Azure_DevCamp_16x9_Template - FINAL2</vt:lpstr>
      <vt:lpstr>Accent Color Transition Slides</vt:lpstr>
      <vt:lpstr>Windows Azure Overview</vt:lpstr>
      <vt:lpstr>PowerPoint Presentation</vt:lpstr>
      <vt:lpstr>Cloud Computing</vt:lpstr>
      <vt:lpstr>Windows Azure</vt:lpstr>
      <vt:lpstr>Windows Azure</vt:lpstr>
      <vt:lpstr>Global Footprint</vt:lpstr>
      <vt:lpstr>Pay only for what you use</vt:lpstr>
      <vt:lpstr>PowerPoint Presentation</vt:lpstr>
      <vt:lpstr>Windows Azure</vt:lpstr>
      <vt:lpstr>PowerPoint Presentation</vt:lpstr>
      <vt:lpstr>Virtual Machines</vt:lpstr>
      <vt:lpstr>PowerPoint Presentation</vt:lpstr>
      <vt:lpstr>PowerPoint Presentation</vt:lpstr>
      <vt:lpstr>PowerPoint Presentation</vt:lpstr>
      <vt:lpstr>PowerPoint Presentation</vt:lpstr>
      <vt:lpstr>VM with persistent drive</vt:lpstr>
      <vt:lpstr>VM with persistent drive</vt:lpstr>
      <vt:lpstr>VM with persistent drive</vt:lpstr>
      <vt:lpstr>VM with persistent drive</vt:lpstr>
      <vt:lpstr>PowerPoint Presentation</vt:lpstr>
      <vt:lpstr>PowerPoint Presentation</vt:lpstr>
      <vt:lpstr>Web sites</vt:lpstr>
      <vt:lpstr>Web sites</vt:lpstr>
      <vt:lpstr>Web sites </vt:lpstr>
      <vt:lpstr>Web sites </vt:lpstr>
      <vt:lpstr>Web sites </vt:lpstr>
      <vt:lpstr>Web sites</vt:lpstr>
      <vt:lpstr>PowerPoint Presentation</vt:lpstr>
      <vt:lpstr>Cloud services:  Development</vt:lpstr>
      <vt:lpstr>PowerPoint Presentation</vt:lpstr>
      <vt:lpstr>PowerPoint Presentation</vt:lpstr>
      <vt:lpstr>PowerPoint Presentation</vt:lpstr>
      <vt:lpstr>PowerPoint Presentation</vt:lpstr>
      <vt:lpstr>PowerPoint Presentation</vt:lpstr>
      <vt:lpstr>PowerPoint Presentation</vt:lpstr>
      <vt:lpstr>Cloud services: Management</vt:lpstr>
      <vt:lpstr>PowerPoint Presentation</vt:lpstr>
      <vt:lpstr>Mobile Services </vt:lpstr>
      <vt:lpstr>Application building blocks</vt:lpstr>
      <vt:lpstr>PowerPoint Presentation</vt:lpstr>
      <vt:lpstr>PowerPoint Presentation</vt:lpstr>
      <vt:lpstr>PowerPoint Presentation</vt:lpstr>
      <vt:lpstr>SQL database</vt:lpstr>
      <vt:lpstr>PowerPoint Presentation</vt:lpstr>
      <vt:lpstr>PowerPoint Presentation</vt:lpstr>
      <vt:lpstr>Cache</vt:lpstr>
      <vt:lpstr>PowerPoint Presentation</vt:lpstr>
      <vt:lpstr>PowerPoint Presentation</vt:lpstr>
      <vt:lpstr>PowerPoint Presentation</vt:lpstr>
      <vt:lpstr>PowerPoint Presentation</vt:lpstr>
      <vt:lpstr>PowerPoint Presentation</vt:lpstr>
      <vt:lpstr>PowerPoint Presentation</vt:lpstr>
      <vt:lpstr>Service bus relay</vt:lpstr>
      <vt:lpstr>Application building blocks</vt:lpstr>
      <vt:lpstr>PowerPoint Presentation</vt:lpstr>
      <vt:lpstr>Windows Azure Scenarios</vt:lpstr>
      <vt:lpstr>PowerPoint Presentation</vt:lpstr>
      <vt:lpstr>Getting Started</vt:lpstr>
      <vt:lpstr>Windows Azure MSDN Benefits</vt:lpstr>
      <vt:lpstr>Windows Azure</vt:lpstr>
      <vt:lpstr>Summary</vt:lpstr>
      <vt:lpstr>PowerPoint Presentation</vt:lpstr>
      <vt:lpstr>PowerPoint Presentation</vt:lpstr>
    </vt:vector>
  </TitlesOfParts>
  <Company>Artitudes Design</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Windows Azure Overview</dc:title>
  <dc:subject>Windows Azure</dc:subject>
  <dc:creator>James Conard</dc:creator>
  <cp:lastModifiedBy>James Conard</cp:lastModifiedBy>
  <cp:revision>177</cp:revision>
  <cp:lastPrinted>2011-10-11T14:25:22Z</cp:lastPrinted>
  <dcterms:created xsi:type="dcterms:W3CDTF">2011-03-29T16:07:22Z</dcterms:created>
  <dcterms:modified xsi:type="dcterms:W3CDTF">2013-03-05T00:06:15Z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0x010100CA05B43BE68FE54B90DD26FDFB72BB05</vt:lpwstr>
  </property>
</Properties>
</file>